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9"/>
  </p:notesMasterIdLst>
  <p:sldIdLst>
    <p:sldId id="256" r:id="rId2"/>
    <p:sldId id="319" r:id="rId3"/>
    <p:sldId id="315" r:id="rId4"/>
    <p:sldId id="316" r:id="rId5"/>
    <p:sldId id="320" r:id="rId6"/>
    <p:sldId id="317" r:id="rId7"/>
    <p:sldId id="30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4626"/>
  </p:normalViewPr>
  <p:slideViewPr>
    <p:cSldViewPr snapToGrid="0" snapToObjects="1">
      <p:cViewPr varScale="1">
        <p:scale>
          <a:sx n="121" d="100"/>
          <a:sy n="121"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4/25/19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4/25/19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opedproject.org/oped-bas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41: Critical Response Process</a:t>
            </a:r>
            <a:br>
              <a:rPr lang="en-US" dirty="0">
                <a:solidFill>
                  <a:schemeClr val="tx1"/>
                </a:solidFill>
              </a:rPr>
            </a:br>
            <a:r>
              <a:rPr lang="en-US" sz="2800" dirty="0">
                <a:solidFill>
                  <a:schemeClr val="tx1"/>
                </a:solidFill>
              </a:rPr>
              <a:t>Friday, April 26</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243D-09FC-4540-B125-94BC8B2B10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A52DCF-698A-9745-8436-E0EB071EB973}"/>
              </a:ext>
            </a:extLst>
          </p:cNvPr>
          <p:cNvSpPr>
            <a:spLocks noGrp="1"/>
          </p:cNvSpPr>
          <p:nvPr>
            <p:ph idx="1"/>
          </p:nvPr>
        </p:nvSpPr>
        <p:spPr/>
        <p:txBody>
          <a:bodyPr/>
          <a:lstStyle/>
          <a:p>
            <a:r>
              <a:rPr lang="en-US" dirty="0"/>
              <a:t>11:00 – 11:05 </a:t>
            </a:r>
            <a:r>
              <a:rPr lang="en-US" dirty="0">
                <a:sym typeface="Wingdings" pitchFamily="2" charset="2"/>
              </a:rPr>
              <a:t> Recap remaining items in class</a:t>
            </a:r>
          </a:p>
          <a:p>
            <a:pPr lvl="1"/>
            <a:r>
              <a:rPr lang="en-US" dirty="0">
                <a:sym typeface="Wingdings" pitchFamily="2" charset="2"/>
              </a:rPr>
              <a:t>Final project, Module Assignment 07</a:t>
            </a:r>
          </a:p>
          <a:p>
            <a:endParaRPr lang="en-US" dirty="0">
              <a:sym typeface="Wingdings" pitchFamily="2" charset="2"/>
            </a:endParaRPr>
          </a:p>
          <a:p>
            <a:r>
              <a:rPr lang="en-US" dirty="0">
                <a:sym typeface="Wingdings" pitchFamily="2" charset="2"/>
              </a:rPr>
              <a:t>11:05 – 11:10  Critical response process</a:t>
            </a:r>
          </a:p>
          <a:p>
            <a:pPr lvl="1"/>
            <a:r>
              <a:rPr lang="en-US" dirty="0">
                <a:sym typeface="Wingdings" pitchFamily="2" charset="2"/>
              </a:rPr>
              <a:t>Amy </a:t>
            </a:r>
            <a:r>
              <a:rPr lang="en-US" dirty="0" err="1">
                <a:sym typeface="Wingdings" pitchFamily="2" charset="2"/>
              </a:rPr>
              <a:t>Zhai</a:t>
            </a:r>
            <a:r>
              <a:rPr lang="en-US" dirty="0">
                <a:sym typeface="Wingdings" pitchFamily="2" charset="2"/>
              </a:rPr>
              <a:t>, Justin Klemperer, Zach Lyons, Harold Chang</a:t>
            </a:r>
          </a:p>
          <a:p>
            <a:endParaRPr lang="en-US" dirty="0"/>
          </a:p>
        </p:txBody>
      </p:sp>
      <p:sp>
        <p:nvSpPr>
          <p:cNvPr id="4" name="Slide Number Placeholder 3">
            <a:extLst>
              <a:ext uri="{FF2B5EF4-FFF2-40B4-BE49-F238E27FC236}">
                <a16:creationId xmlns:a16="http://schemas.microsoft.com/office/drawing/2014/main" id="{DBC2613A-06C3-1C4F-972D-EAB0AECA74B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11780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a:t>
            </a:r>
          </a:p>
          <a:p>
            <a:pPr lvl="1"/>
            <a:r>
              <a:rPr lang="en-US" dirty="0"/>
              <a:t>CRP on final project progress: </a:t>
            </a:r>
            <a:r>
              <a:rPr lang="en-US" strike="sngStrike" dirty="0"/>
              <a:t>April 5, April 19</a:t>
            </a:r>
          </a:p>
          <a:p>
            <a:pPr lvl="1"/>
            <a:r>
              <a:rPr lang="en-US" dirty="0"/>
              <a:t>CRP on module assignments: </a:t>
            </a:r>
            <a:r>
              <a:rPr lang="en-US" strike="sngStrike" dirty="0"/>
              <a:t>April 12</a:t>
            </a:r>
            <a:r>
              <a:rPr lang="en-US" dirty="0"/>
              <a:t>, April 26</a:t>
            </a:r>
          </a:p>
          <a:p>
            <a:pPr marL="457200" lvl="1" indent="0">
              <a:buNone/>
            </a:pPr>
            <a:endParaRPr lang="en-US" dirty="0"/>
          </a:p>
          <a:p>
            <a:r>
              <a:rPr lang="en-US" dirty="0"/>
              <a:t>Final project presentations in-class Week 16 (April 29, May 1) (10% of final grade)</a:t>
            </a:r>
          </a:p>
          <a:p>
            <a:pPr lvl="1"/>
            <a:r>
              <a:rPr lang="en-US" dirty="0"/>
              <a:t>Brian will be back in class (with baby pictures)!</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4012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a:bodyPr>
          <a:lstStyle/>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 </a:t>
            </a:r>
            <a:r>
              <a:rPr lang="en-US" dirty="0">
                <a:sym typeface="Wingdings" pitchFamily="2" charset="2"/>
              </a:rPr>
              <a:t> see Week 12 materials</a:t>
            </a:r>
            <a:endParaRPr lang="en-US" dirty="0"/>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5692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097B-AE4D-FC42-BFA5-47F48315AB31}"/>
              </a:ext>
            </a:extLst>
          </p:cNvPr>
          <p:cNvSpPr>
            <a:spLocks noGrp="1"/>
          </p:cNvSpPr>
          <p:nvPr>
            <p:ph type="title"/>
          </p:nvPr>
        </p:nvSpPr>
        <p:spPr/>
        <p:txBody>
          <a:bodyPr/>
          <a:lstStyle/>
          <a:p>
            <a:r>
              <a:rPr lang="en-US" dirty="0"/>
              <a:t>Final project presentations</a:t>
            </a:r>
          </a:p>
        </p:txBody>
      </p:sp>
      <p:sp>
        <p:nvSpPr>
          <p:cNvPr id="3" name="Content Placeholder 2">
            <a:extLst>
              <a:ext uri="{FF2B5EF4-FFF2-40B4-BE49-F238E27FC236}">
                <a16:creationId xmlns:a16="http://schemas.microsoft.com/office/drawing/2014/main" id="{9ADB15DD-A628-D344-A67A-08792CCCBD52}"/>
              </a:ext>
            </a:extLst>
          </p:cNvPr>
          <p:cNvSpPr>
            <a:spLocks noGrp="1"/>
          </p:cNvSpPr>
          <p:nvPr>
            <p:ph idx="1"/>
          </p:nvPr>
        </p:nvSpPr>
        <p:spPr/>
        <p:txBody>
          <a:bodyPr/>
          <a:lstStyle/>
          <a:p>
            <a:r>
              <a:rPr lang="en-US" dirty="0"/>
              <a:t>Submit PPTs or PDFs to Canvas Dropbox by </a:t>
            </a:r>
            <a:r>
              <a:rPr lang="en-US" b="1" u="sng" dirty="0"/>
              <a:t>Monday, April 29 before 10am</a:t>
            </a:r>
          </a:p>
          <a:p>
            <a:pPr lvl="1"/>
            <a:r>
              <a:rPr lang="en-US" dirty="0"/>
              <a:t>No links to Google Slides, just PPT, PPTX, or PDF files</a:t>
            </a:r>
          </a:p>
          <a:p>
            <a:endParaRPr lang="en-US" dirty="0"/>
          </a:p>
          <a:p>
            <a:r>
              <a:rPr lang="en-US" dirty="0"/>
              <a:t>Review the Op-Ed Project’s basics: </a:t>
            </a:r>
            <a:r>
              <a:rPr lang="en-US" dirty="0">
                <a:hlinkClick r:id="rId2"/>
              </a:rPr>
              <a:t>https://www.theopedproject.org/oped-basics</a:t>
            </a:r>
            <a:r>
              <a:rPr lang="en-US" dirty="0"/>
              <a:t> </a:t>
            </a:r>
          </a:p>
          <a:p>
            <a:endParaRPr lang="en-US" dirty="0"/>
          </a:p>
          <a:p>
            <a:r>
              <a:rPr lang="en-US" dirty="0"/>
              <a:t>Aim for a 5-minute presentation (max): </a:t>
            </a:r>
          </a:p>
          <a:p>
            <a:pPr lvl="1"/>
            <a:r>
              <a:rPr lang="en-US" dirty="0"/>
              <a:t>What is your </a:t>
            </a:r>
            <a:r>
              <a:rPr lang="en-US" dirty="0" err="1"/>
              <a:t>lede</a:t>
            </a:r>
            <a:r>
              <a:rPr lang="en-US" dirty="0"/>
              <a:t> or hook?</a:t>
            </a:r>
          </a:p>
          <a:p>
            <a:pPr lvl="1"/>
            <a:r>
              <a:rPr lang="en-US" dirty="0"/>
              <a:t>What is your central argument or thesis?</a:t>
            </a:r>
          </a:p>
          <a:p>
            <a:pPr lvl="1"/>
            <a:r>
              <a:rPr lang="en-US" dirty="0"/>
              <a:t>What are your 2-3 points of evidence? Include data analysis results here (tables, figures, visualizations, </a:t>
            </a:r>
            <a:r>
              <a:rPr lang="en-US" i="1" dirty="0"/>
              <a:t>etc</a:t>
            </a:r>
            <a:r>
              <a:rPr lang="en-US" dirty="0"/>
              <a:t>.)</a:t>
            </a:r>
          </a:p>
          <a:p>
            <a:pPr lvl="1"/>
            <a:r>
              <a:rPr lang="en-US" dirty="0"/>
              <a:t>What is your conclusion?</a:t>
            </a:r>
          </a:p>
        </p:txBody>
      </p:sp>
      <p:sp>
        <p:nvSpPr>
          <p:cNvPr id="4" name="Slide Number Placeholder 3">
            <a:extLst>
              <a:ext uri="{FF2B5EF4-FFF2-40B4-BE49-F238E27FC236}">
                <a16:creationId xmlns:a16="http://schemas.microsoft.com/office/drawing/2014/main" id="{4D83CCCF-48C8-9347-9E5C-E32B0CE7D8B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1191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8C07-84A1-EC4B-B5F0-E3D53FD1C407}"/>
              </a:ext>
            </a:extLst>
          </p:cNvPr>
          <p:cNvSpPr>
            <a:spLocks noGrp="1"/>
          </p:cNvSpPr>
          <p:nvPr>
            <p:ph type="title"/>
          </p:nvPr>
        </p:nvSpPr>
        <p:spPr/>
        <p:txBody>
          <a:bodyPr/>
          <a:lstStyle/>
          <a:p>
            <a:r>
              <a:rPr lang="en-US" dirty="0"/>
              <a:t>Module Assignment 07</a:t>
            </a:r>
          </a:p>
        </p:txBody>
      </p:sp>
      <p:sp>
        <p:nvSpPr>
          <p:cNvPr id="3" name="Content Placeholder 2">
            <a:extLst>
              <a:ext uri="{FF2B5EF4-FFF2-40B4-BE49-F238E27FC236}">
                <a16:creationId xmlns:a16="http://schemas.microsoft.com/office/drawing/2014/main" id="{486DFAC4-D650-8346-8B1B-6B69012CEC3F}"/>
              </a:ext>
            </a:extLst>
          </p:cNvPr>
          <p:cNvSpPr>
            <a:spLocks noGrp="1"/>
          </p:cNvSpPr>
          <p:nvPr>
            <p:ph idx="1"/>
          </p:nvPr>
        </p:nvSpPr>
        <p:spPr/>
        <p:txBody>
          <a:bodyPr>
            <a:normAutofit fontScale="92500" lnSpcReduction="10000"/>
          </a:bodyPr>
          <a:lstStyle/>
          <a:p>
            <a:r>
              <a:rPr lang="en-US" dirty="0"/>
              <a:t>In-class critical response process feedback on Friday, April 26</a:t>
            </a:r>
          </a:p>
          <a:p>
            <a:r>
              <a:rPr lang="en-US" dirty="0"/>
              <a:t>Due Monday, April 29 </a:t>
            </a:r>
            <a:r>
              <a:rPr lang="en-US" b="1" u="sng" dirty="0"/>
              <a:t>by 11:59pm</a:t>
            </a:r>
            <a:r>
              <a:rPr lang="en-US" dirty="0"/>
              <a:t> on Medium</a:t>
            </a:r>
          </a:p>
          <a:p>
            <a:r>
              <a:rPr lang="en-US" b="1" dirty="0"/>
              <a:t>Objective</a:t>
            </a:r>
            <a:r>
              <a:rPr lang="en-US" dirty="0"/>
              <a:t>: Motivate and conduct an analysis of time series data, develop a statistical model of the behavior, make a forecast going forward, and interpret all these findings for a lay audience.</a:t>
            </a:r>
          </a:p>
          <a:p>
            <a:pPr lvl="1"/>
            <a:r>
              <a:rPr lang="en-US" i="1" dirty="0"/>
              <a:t>Motivate the analysis</a:t>
            </a:r>
            <a:r>
              <a:rPr lang="en-US" dirty="0"/>
              <a:t>. Why is this data interesting to you or the world? What kinds of patterns and trends would you expect to see from theory or experience? Where does the data come from? What kinds of biases might it have?</a:t>
            </a:r>
            <a:endParaRPr lang="en-US" i="1" dirty="0"/>
          </a:p>
          <a:p>
            <a:pPr lvl="1"/>
            <a:r>
              <a:rPr lang="en-US" i="1" dirty="0"/>
              <a:t>Conduct an analysis</a:t>
            </a:r>
            <a:r>
              <a:rPr lang="en-US" dirty="0"/>
              <a:t>: Perform data cleanup to resample the data, fill in missing values, extract/join features. Decompose the time series to identify seasonal, trend, and residuals. Offer interpretations of these different components: why does this pattern exist, what explains large residuals (</a:t>
            </a:r>
            <a:r>
              <a:rPr lang="en-US" i="1" dirty="0"/>
              <a:t>e.g.</a:t>
            </a:r>
            <a:r>
              <a:rPr lang="en-US" dirty="0"/>
              <a:t>, 9/11 in DIA data), </a:t>
            </a:r>
            <a:r>
              <a:rPr lang="en-US" i="1" dirty="0"/>
              <a:t>etc</a:t>
            </a:r>
            <a:r>
              <a:rPr lang="en-US" dirty="0"/>
              <a:t>.</a:t>
            </a:r>
          </a:p>
          <a:p>
            <a:pPr lvl="1"/>
            <a:r>
              <a:rPr lang="en-US" i="1" dirty="0"/>
              <a:t>Develop a statistical model</a:t>
            </a:r>
            <a:r>
              <a:rPr lang="en-US" dirty="0"/>
              <a:t>: Propose at least one statistical model using linear regression, </a:t>
            </a:r>
            <a:r>
              <a:rPr lang="en-US" dirty="0" err="1"/>
              <a:t>scikit</a:t>
            </a:r>
            <a:r>
              <a:rPr lang="en-US" dirty="0"/>
              <a:t>-learn, or Prophet building on the analysis above. Consider including data and parameters controlling for competing explanations. Compare the performance of models. Interpret the parameters for effect size and significance.</a:t>
            </a:r>
          </a:p>
          <a:p>
            <a:pPr lvl="1"/>
            <a:r>
              <a:rPr lang="en-US" i="1" dirty="0"/>
              <a:t>Make a forecast</a:t>
            </a:r>
            <a:r>
              <a:rPr lang="en-US" dirty="0"/>
              <a:t>: Use the predict methods in </a:t>
            </a:r>
            <a:r>
              <a:rPr lang="en-US" dirty="0" err="1"/>
              <a:t>statsmodels</a:t>
            </a:r>
            <a:r>
              <a:rPr lang="en-US" dirty="0"/>
              <a:t>, prophet, </a:t>
            </a:r>
            <a:r>
              <a:rPr lang="en-US" dirty="0" err="1"/>
              <a:t>scikit</a:t>
            </a:r>
            <a:r>
              <a:rPr lang="en-US" dirty="0"/>
              <a:t>-learn, </a:t>
            </a:r>
            <a:r>
              <a:rPr lang="en-US" i="1" dirty="0"/>
              <a:t>etc</a:t>
            </a:r>
            <a:r>
              <a:rPr lang="en-US" dirty="0"/>
              <a:t>. to extrapolate your model forward in time. Are its predictions reasonable? What do the residuals in the model tell you about potential threats to your forecast?</a:t>
            </a:r>
            <a:endParaRPr lang="en-US" i="1" dirty="0"/>
          </a:p>
          <a:p>
            <a:pPr lvl="1"/>
            <a:r>
              <a:rPr lang="en-US" i="1" dirty="0"/>
              <a:t>Interpret these findings for a lay audience</a:t>
            </a:r>
            <a:r>
              <a:rPr lang="en-US" dirty="0"/>
              <a:t>. Write this up in the style of a tutorial for other novice data analysts, an op-ed for a general audience to make them care about an issue, or a report to leadership recommending actions for them to take.</a:t>
            </a:r>
            <a:endParaRPr lang="en-US" i="1" dirty="0"/>
          </a:p>
        </p:txBody>
      </p:sp>
      <p:sp>
        <p:nvSpPr>
          <p:cNvPr id="4" name="Slide Number Placeholder 3">
            <a:extLst>
              <a:ext uri="{FF2B5EF4-FFF2-40B4-BE49-F238E27FC236}">
                <a16:creationId xmlns:a16="http://schemas.microsoft.com/office/drawing/2014/main" id="{03917DDD-4464-CC44-A5DF-EFC58DD91D3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5328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Module Assignment 07 critical response</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fontScale="92500" lnSpcReduction="20000"/>
          </a:bodyPr>
          <a:lstStyle/>
          <a:p>
            <a:pPr marL="0" indent="0">
              <a:buNone/>
            </a:pPr>
            <a:r>
              <a:rPr lang="en-US" dirty="0">
                <a:sym typeface="Wingdings" pitchFamily="2" charset="2"/>
              </a:rPr>
              <a:t>Amy </a:t>
            </a:r>
            <a:r>
              <a:rPr lang="en-US" dirty="0" err="1">
                <a:sym typeface="Wingdings" pitchFamily="2" charset="2"/>
              </a:rPr>
              <a:t>Zhai</a:t>
            </a:r>
            <a:r>
              <a:rPr lang="en-US" dirty="0">
                <a:sym typeface="Wingdings" pitchFamily="2" charset="2"/>
              </a:rPr>
              <a:t>, Justin Klemperer, Zach Lyons, Harold Chang</a:t>
            </a:r>
            <a:endParaRPr lang="en-US" b="1" dirty="0"/>
          </a:p>
          <a:p>
            <a:pPr>
              <a:buFont typeface="+mj-lt"/>
              <a:buAutoNum type="arabicPeriod"/>
            </a:pPr>
            <a:endParaRPr lang="en-US" b="1" dirty="0"/>
          </a:p>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683749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2367</TotalTime>
  <Words>856</Words>
  <Application>Microsoft Macintosh PowerPoint</Application>
  <PresentationFormat>Widescreen</PresentationFormat>
  <Paragraphs>73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Corbel</vt:lpstr>
      <vt:lpstr>Wingdings 2</vt:lpstr>
      <vt:lpstr>Quotable</vt:lpstr>
      <vt:lpstr>Class 41: Critical Response Process Friday, April 26</vt:lpstr>
      <vt:lpstr>Agenda</vt:lpstr>
      <vt:lpstr>Final project</vt:lpstr>
      <vt:lpstr>Final project: Data-driven op-ed</vt:lpstr>
      <vt:lpstr>Final project presentations</vt:lpstr>
      <vt:lpstr>Module Assignment 07</vt:lpstr>
      <vt:lpstr>Module Assignment 07 critical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95</cp:revision>
  <dcterms:created xsi:type="dcterms:W3CDTF">2016-08-24T14:48:58Z</dcterms:created>
  <dcterms:modified xsi:type="dcterms:W3CDTF">2019-04-26T00:15:29Z</dcterms:modified>
</cp:coreProperties>
</file>