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96" r:id="rId4"/>
    <p:sldId id="301" r:id="rId5"/>
    <p:sldId id="302" r:id="rId6"/>
    <p:sldId id="303" r:id="rId7"/>
    <p:sldId id="304" r:id="rId8"/>
    <p:sldId id="306" r:id="rId9"/>
    <p:sldId id="305" r:id="rId10"/>
    <p:sldId id="307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1"/>
    <p:restoredTop sz="94628"/>
  </p:normalViewPr>
  <p:slideViewPr>
    <p:cSldViewPr snapToGrid="0" snapToObjects="1">
      <p:cViewPr varScale="1">
        <p:scale>
          <a:sx n="105" d="100"/>
          <a:sy n="105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cars.org/oscars/ceremonies/20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tools/chrome-devtools/inspect-sty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06: Retrieving web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Monday, January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</a:t>
            </a:r>
            <a:r>
              <a:rPr lang="en-US"/>
              <a:t>Information Expositions</a:t>
            </a:r>
            <a:br>
              <a:rPr lang="en-US"/>
            </a:br>
            <a:r>
              <a:rPr lang="en-US"/>
              <a:t>Professor </a:t>
            </a:r>
            <a:r>
              <a:rPr lang="en-US" dirty="0"/>
              <a:t>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B51-CDF1-F045-8F8C-D3359909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Scraping the Oscars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B2C5-8EC5-744C-89EF-D5FAD643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06 – Scraping </a:t>
            </a:r>
            <a:r>
              <a:rPr lang="en-US" dirty="0" err="1"/>
              <a:t>Oscars.ipynb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1E97C-61D7-9444-9C1E-DA29BD66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6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9ED-F785-F447-B9A3-C0C3615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DB4-562A-CA4F-83CA-7CCB39DC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Wednesday</a:t>
            </a:r>
            <a:r>
              <a:rPr lang="en-US" dirty="0"/>
              <a:t>: Hands-on demo scraping APIs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Friday</a:t>
            </a:r>
            <a:r>
              <a:rPr lang="en-US" dirty="0"/>
              <a:t>: Weekly presentation with work-in-progress, challenges with data sources,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Next week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Ethics of data scraping, interviewing a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6C3F1-F0D0-2049-9900-06E20776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Overview and checking</a:t>
            </a:r>
          </a:p>
          <a:p>
            <a:r>
              <a:rPr lang="en-US" dirty="0"/>
              <a:t>11:05 – 11:15 </a:t>
            </a:r>
            <a:r>
              <a:rPr lang="en-US" dirty="0">
                <a:sym typeface="Wingdings" pitchFamily="2" charset="2"/>
              </a:rPr>
              <a:t> Retrieving information</a:t>
            </a:r>
          </a:p>
          <a:p>
            <a:r>
              <a:rPr lang="en-US" dirty="0">
                <a:sym typeface="Wingdings" pitchFamily="2" charset="2"/>
              </a:rPr>
              <a:t>11:15 – 11:50  Demo: Scraping the Oscars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24FE-CCFD-284C-8BCB-1CD085D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CB94-F638-734A-9E98-98E1BA79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Epicycles of analysis: question, EDA, modeling, interpretation, communication</a:t>
            </a:r>
          </a:p>
          <a:p>
            <a:r>
              <a:rPr lang="en-US" dirty="0"/>
              <a:t>Characteristics of a good question, exploratory data analysis checklist</a:t>
            </a:r>
          </a:p>
          <a:p>
            <a:r>
              <a:rPr lang="en-US" dirty="0"/>
              <a:t>Defining bullshit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A387-83CE-0243-9CED-0272DA47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766B-CF69-F44B-883A-ACE58137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 on Module Assignment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0892-0B57-F345-BE12-4C38C3C9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write-up and submissions go?</a:t>
            </a:r>
          </a:p>
          <a:p>
            <a:endParaRPr lang="en-US" dirty="0"/>
          </a:p>
          <a:p>
            <a:r>
              <a:rPr lang="en-US" dirty="0"/>
              <a:t>What would have been more helpful with the critical response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C9E32-790D-CF4D-92DC-22D1326B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0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31C0-42E0-1A46-A3EA-829DBF81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–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777B-EA12-0249-901A-A5864E7E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0481"/>
            <a:ext cx="6097526" cy="4572000"/>
          </a:xfrm>
        </p:spPr>
        <p:txBody>
          <a:bodyPr/>
          <a:lstStyle/>
          <a:p>
            <a:r>
              <a:rPr lang="en-US" dirty="0"/>
              <a:t>Often you can find the data you need on the web, but it has not been packaged together into a data set</a:t>
            </a:r>
          </a:p>
          <a:p>
            <a:endParaRPr lang="en-US" dirty="0"/>
          </a:p>
          <a:p>
            <a:r>
              <a:rPr lang="en-US" dirty="0"/>
              <a:t>The goal of this module is to retrieve data from the web and then to perform data analysis on it</a:t>
            </a:r>
          </a:p>
          <a:p>
            <a:endParaRPr lang="en-US" dirty="0"/>
          </a:p>
          <a:p>
            <a:r>
              <a:rPr lang="en-US" dirty="0"/>
              <a:t>Data can be retrieved from web pages themselves or from application programming interfaces (APIs)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6F49D-3F93-F34C-9E31-085CF08C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B63F6-3DBB-D440-B3D9-B3528E61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38" y="2067985"/>
            <a:ext cx="4824248" cy="32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99FEA3-D999-D547-AF4F-C120B5DFC315}"/>
              </a:ext>
            </a:extLst>
          </p:cNvPr>
          <p:cNvSpPr/>
          <p:nvPr/>
        </p:nvSpPr>
        <p:spPr>
          <a:xfrm rot="16200000">
            <a:off x="10248009" y="3560462"/>
            <a:ext cx="32003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www.istockphoto.com</a:t>
            </a:r>
            <a:r>
              <a:rPr lang="en-US" sz="800" dirty="0"/>
              <a:t>/photo/good-dog-gm177338665-20127003</a:t>
            </a:r>
          </a:p>
        </p:txBody>
      </p:sp>
    </p:spTree>
    <p:extLst>
      <p:ext uri="{BB962C8B-B14F-4D97-AF65-F5344CB8AC3E}">
        <p14:creationId xmlns:p14="http://schemas.microsoft.com/office/powerpoint/2010/main" val="223501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BFBD-1A2E-FE49-A6D8-0463262E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4AE6-F75E-4548-A168-E83EEB6A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Assignment 2</a:t>
            </a:r>
            <a:r>
              <a:rPr lang="en-US" dirty="0"/>
              <a:t> (due February 11): a tutorial + EDA on how to scrape a page and analyze results</a:t>
            </a:r>
          </a:p>
          <a:p>
            <a:endParaRPr lang="en-US" dirty="0"/>
          </a:p>
          <a:p>
            <a:r>
              <a:rPr lang="en-US" dirty="0"/>
              <a:t>Week 3 (Jan 28, Jan 30, Feb 1)</a:t>
            </a:r>
          </a:p>
          <a:p>
            <a:pPr lvl="1"/>
            <a:r>
              <a:rPr lang="en-US" b="1" dirty="0"/>
              <a:t>Monday</a:t>
            </a:r>
            <a:r>
              <a:rPr lang="en-US" dirty="0"/>
              <a:t>: Scraping data from web pages using </a:t>
            </a:r>
            <a:r>
              <a:rPr lang="en-US" dirty="0">
                <a:latin typeface="Courier" pitchFamily="2" charset="0"/>
              </a:rPr>
              <a:t>requests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BeautifulSoup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/>
              <a:t>Wednesday</a:t>
            </a:r>
            <a:r>
              <a:rPr lang="en-US" dirty="0"/>
              <a:t>: Scraping data from APIs using </a:t>
            </a:r>
            <a:r>
              <a:rPr lang="en-US" dirty="0">
                <a:latin typeface="Courier" pitchFamily="2" charset="0"/>
              </a:rPr>
              <a:t>requests</a:t>
            </a:r>
          </a:p>
          <a:p>
            <a:pPr lvl="1"/>
            <a:r>
              <a:rPr lang="en-US" b="1" dirty="0"/>
              <a:t>Friday</a:t>
            </a:r>
            <a:r>
              <a:rPr lang="en-US" dirty="0"/>
              <a:t>: Weekly presentation on tutorial work-in-progress</a:t>
            </a:r>
          </a:p>
          <a:p>
            <a:pPr lvl="1"/>
            <a:endParaRPr lang="en-US" dirty="0"/>
          </a:p>
          <a:p>
            <a:r>
              <a:rPr lang="en-US" dirty="0"/>
              <a:t>Week 4 (Feb 4 – Feb 8)</a:t>
            </a:r>
          </a:p>
          <a:p>
            <a:pPr lvl="1"/>
            <a:r>
              <a:rPr lang="en-US" b="1" dirty="0"/>
              <a:t>Monday</a:t>
            </a:r>
            <a:r>
              <a:rPr lang="en-US" dirty="0"/>
              <a:t>: Ethics of data scraping</a:t>
            </a:r>
          </a:p>
          <a:p>
            <a:pPr lvl="1"/>
            <a:r>
              <a:rPr lang="en-US" b="1" dirty="0"/>
              <a:t>Wednesday</a:t>
            </a:r>
            <a:r>
              <a:rPr lang="en-US" dirty="0"/>
              <a:t>: How to interview a dataset</a:t>
            </a:r>
          </a:p>
          <a:p>
            <a:pPr lvl="1"/>
            <a:r>
              <a:rPr lang="en-US" b="1" dirty="0"/>
              <a:t>Friday</a:t>
            </a:r>
            <a:r>
              <a:rPr lang="en-US" dirty="0"/>
              <a:t>: Weekly presentation on tutorial work-in-progress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A83C4-83F9-064A-8F74-97CE0BD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9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524-84D1-6D4F-8FB3-23F38C41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Assignment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EBAA-2669-F340-B9EA-56CB9200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Monday, February 11 at 10:59am</a:t>
            </a:r>
          </a:p>
          <a:p>
            <a:endParaRPr lang="en-US" dirty="0"/>
          </a:p>
          <a:p>
            <a:r>
              <a:rPr lang="en-US" dirty="0"/>
              <a:t>Objective: Write up a tutorial with an EDA component on how to scrape and analyze web data</a:t>
            </a:r>
          </a:p>
          <a:p>
            <a:pPr lvl="1"/>
            <a:r>
              <a:rPr lang="en-US" i="1" dirty="0"/>
              <a:t>Tutorial</a:t>
            </a:r>
            <a:r>
              <a:rPr lang="en-US" dirty="0"/>
              <a:t>: Explain to a novice Python user how to use </a:t>
            </a:r>
            <a:r>
              <a:rPr lang="en-US" dirty="0">
                <a:latin typeface="Courier" pitchFamily="2" charset="0"/>
              </a:rPr>
              <a:t>requests</a:t>
            </a:r>
            <a:r>
              <a:rPr lang="en-US" dirty="0">
                <a:latin typeface="Corbel" panose="020B050302020402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" pitchFamily="2" charset="0"/>
              </a:rPr>
              <a:t>BeautifulSoup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i="1" dirty="0">
                <a:latin typeface="Corbel" panose="020B0503020204020204" pitchFamily="34" charset="0"/>
              </a:rPr>
              <a:t>etc</a:t>
            </a:r>
            <a:r>
              <a:rPr lang="en-US" dirty="0">
                <a:latin typeface="Corbel" panose="020B0503020204020204" pitchFamily="34" charset="0"/>
              </a:rPr>
              <a:t>.</a:t>
            </a:r>
            <a:r>
              <a:rPr lang="en-US" dirty="0"/>
              <a:t> to scrape web data</a:t>
            </a:r>
          </a:p>
          <a:p>
            <a:pPr lvl="1"/>
            <a:r>
              <a:rPr lang="en-US" i="1" dirty="0"/>
              <a:t>Analysis</a:t>
            </a:r>
            <a:r>
              <a:rPr lang="en-US" dirty="0"/>
              <a:t>: Make sure to include some exploratory data analysis using the data from the tutorial</a:t>
            </a:r>
          </a:p>
          <a:p>
            <a:pPr lvl="1"/>
            <a:endParaRPr lang="en-US" dirty="0"/>
          </a:p>
          <a:p>
            <a:r>
              <a:rPr lang="en-US" dirty="0"/>
              <a:t>Rubric: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: New/novel data source; many images/code snippets; in-depth EDA with a well-motivated question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: Adaptation of existing data or trivially easy data; some images/code snippets; EDA has mediocre question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: Duplicates existing tutorials/docs; negligible images/code snippets; trivial EDA with poor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96A0-4B2C-C840-A4F8-D036051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166D-4C9A-F94B-B417-CBF5A6C7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25B3-8EA9-0E4D-AADF-357D1429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official list of all Oscar nominees and winners going back to 1929:</a:t>
            </a:r>
          </a:p>
          <a:p>
            <a:pPr lvl="1"/>
            <a:r>
              <a:rPr lang="en-US" dirty="0">
                <a:hlinkClick r:id="rId2"/>
              </a:rPr>
              <a:t>https://www.oscars.org/oscars/ceremonies/2019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 want to turn this into a more tabular dataset, like this: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39056-EA08-DD47-A23D-B012EA7F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E0E702-C9D7-CD4C-AA18-388F0E28B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73285"/>
              </p:ext>
            </p:extLst>
          </p:nvPr>
        </p:nvGraphicFramePr>
        <p:xfrm>
          <a:off x="1582524" y="4181447"/>
          <a:ext cx="90269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08930792"/>
                    </a:ext>
                  </a:extLst>
                </a:gridCol>
                <a:gridCol w="2281555">
                  <a:extLst>
                    <a:ext uri="{9D8B030D-6E8A-4147-A177-3AD203B41FA5}">
                      <a16:colId xmlns:a16="http://schemas.microsoft.com/office/drawing/2014/main" val="381149285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1113929958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3477807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09618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7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Actor in a leading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Christian Bale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Actor in a leading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Bradley Cooper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Star Is 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2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Actor in a leading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Willem Dafoe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Eternity’s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Actor in a leading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Rami Malek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Bohemian Rhapsody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9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Actor in a leading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Viggo Mortensen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13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27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1EE1-50F4-544D-A861-56F4721D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Chrome’s “Inspect”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85D1-4BE2-E549-BF1D-A8A953CD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Chrome, right click on a nominee’s name and select ”Inspect”</a:t>
            </a:r>
          </a:p>
          <a:p>
            <a:endParaRPr lang="en-US" dirty="0"/>
          </a:p>
          <a:p>
            <a:r>
              <a:rPr lang="en-US" dirty="0"/>
              <a:t>Mouse over other tags and elements and see what they (and their children) code in the web page</a:t>
            </a:r>
          </a:p>
          <a:p>
            <a:endParaRPr lang="en-US" dirty="0"/>
          </a:p>
          <a:p>
            <a:r>
              <a:rPr lang="en-US" dirty="0"/>
              <a:t>Edit the value to put your name in there, come up with another award category,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More details: </a:t>
            </a:r>
            <a:r>
              <a:rPr lang="en-US" dirty="0">
                <a:hlinkClick r:id="rId2"/>
              </a:rPr>
              <a:t>https://developers.google.com/web/tools/chrome-devtools/inspect-styles/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D61CF-7EB5-3A4E-AD4D-658275A7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5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2209</TotalTime>
  <Words>627</Words>
  <Application>Microsoft Macintosh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Courier</vt:lpstr>
      <vt:lpstr>Wingdings 2</vt:lpstr>
      <vt:lpstr>Quotable</vt:lpstr>
      <vt:lpstr>Class 06: Retrieving web data Monday, January 28</vt:lpstr>
      <vt:lpstr>Agenda</vt:lpstr>
      <vt:lpstr>Recap from previous weeks</vt:lpstr>
      <vt:lpstr>Check-in on Module Assignment 01</vt:lpstr>
      <vt:lpstr>Retrieving – Motivation</vt:lpstr>
      <vt:lpstr>Retrieving – Overview</vt:lpstr>
      <vt:lpstr>Module Assignment 02</vt:lpstr>
      <vt:lpstr>The Oscars</vt:lpstr>
      <vt:lpstr>Using Chrome’s “Inspect” tool</vt:lpstr>
      <vt:lpstr>Demo: Scraping the Oscars</vt:lpstr>
      <vt:lpstr>Next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98</cp:revision>
  <dcterms:created xsi:type="dcterms:W3CDTF">2016-08-24T14:48:58Z</dcterms:created>
  <dcterms:modified xsi:type="dcterms:W3CDTF">2019-01-28T19:01:08Z</dcterms:modified>
</cp:coreProperties>
</file>