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5" r:id="rId3"/>
    <p:sldId id="303" r:id="rId4"/>
    <p:sldId id="304" r:id="rId5"/>
    <p:sldId id="308" r:id="rId6"/>
    <p:sldId id="310" r:id="rId7"/>
    <p:sldId id="309" r:id="rId8"/>
    <p:sldId id="307" r:id="rId9"/>
    <p:sldId id="30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C4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85"/>
    <p:restoredTop sz="94383"/>
  </p:normalViewPr>
  <p:slideViewPr>
    <p:cSldViewPr snapToGrid="0" snapToObjects="1">
      <p:cViewPr varScale="1">
        <p:scale>
          <a:sx n="100" d="100"/>
          <a:sy n="100" d="100"/>
        </p:scale>
        <p:origin x="17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820EF-9615-9340-9696-8E29D255C29C}" type="datetimeFigureOut">
              <a:rPr lang="en-US" smtClean="0"/>
              <a:t>1/27/19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591CE-20BA-CB4C-B298-E658AA182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60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591CE-20BA-CB4C-B298-E658AA182758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7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D9C48E"/>
          </a:solidFill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4EC1-8966-704C-9B8B-CF3380F10423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FB64-0B48-9E45-B861-D8DE82785488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C287-4DAA-EF45-B0FC-84CA505543A0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35E4-29DF-CA4B-B093-7D9A70E30E9D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403E-07BE-E147-B4F0-7CB9D8782A2B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B0FC-2CDF-AE4E-9E24-9802736DDA38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0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420481"/>
            <a:ext cx="10554574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AA98-ACBF-DC42-B077-EDD1F6B9573A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4538-D509-7849-B63B-ADC00130C0E4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081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39A5-8D4D-CC4A-92C4-3BE94EDF4628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081"/>
            <a:ext cx="10571998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6609-D2D6-B54F-A2C3-892F3AA6CDA9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0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2DA7-7BB0-CC42-B014-187D031F2E14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7359-CD91-B947-A62B-1612DC732B81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D3F7-0476-9B4D-B141-9332D2A5CEF8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C844AC5-F82D-2546-A0BA-4CB124E81DB2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DF101DF-BEDF-034B-B6BE-F262BE0BAA1A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rian.keegan@colorado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ar/python-twitter" TargetMode="External"/><Relationship Id="rId2" Type="http://schemas.openxmlformats.org/officeDocument/2006/relationships/hyperlink" Target="https://github.com/tweepy/tweep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wclient/mwclient" TargetMode="External"/><Relationship Id="rId4" Type="http://schemas.openxmlformats.org/officeDocument/2006/relationships/hyperlink" Target="https://praw.readthedocs.io/en/lates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dev/api/" TargetMode="External"/><Relationship Id="rId7" Type="http://schemas.openxmlformats.org/officeDocument/2006/relationships/hyperlink" Target="https://apilist.fun/" TargetMode="External"/><Relationship Id="rId2" Type="http://schemas.openxmlformats.org/officeDocument/2006/relationships/hyperlink" Target="https://developer.twitter.com/en/docs/tweets/post-and-engage/over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rapidapi.com/most-popular-apis/" TargetMode="External"/><Relationship Id="rId5" Type="http://schemas.openxmlformats.org/officeDocument/2006/relationships/hyperlink" Target="https://github.com/toddmotto/public-apis" TargetMode="External"/><Relationship Id="rId4" Type="http://schemas.openxmlformats.org/officeDocument/2006/relationships/hyperlink" Target="https://en.wikipedia.org/w/api.ph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Class 07: Retrieving with APIs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Wednesday, January 30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371600"/>
          </a:xfrm>
        </p:spPr>
        <p:txBody>
          <a:bodyPr>
            <a:noAutofit/>
          </a:bodyPr>
          <a:lstStyle/>
          <a:p>
            <a:r>
              <a:rPr lang="en-US" dirty="0"/>
              <a:t>INFO 3402: Information Expositions</a:t>
            </a:r>
            <a:br>
              <a:rPr lang="en-US" dirty="0"/>
            </a:br>
            <a:r>
              <a:rPr lang="en-US" dirty="0"/>
              <a:t>Professor Brian Keegan</a:t>
            </a:r>
            <a:br>
              <a:rPr lang="en-US" dirty="0"/>
            </a:br>
            <a:r>
              <a:rPr lang="en-US" dirty="0">
                <a:hlinkClick r:id="rId3"/>
              </a:rPr>
              <a:t>brian.keegan@colorado.edu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 title="University of Colorado Boulder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4565" y="5280847"/>
            <a:ext cx="374743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7B56E-2696-CA43-BCC0-8D074FFE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F5FCB-0A16-9F46-A4C9-51C0D138E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11:00 – 11:05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Overview</a:t>
            </a:r>
          </a:p>
          <a:p>
            <a:r>
              <a:rPr lang="en-US" dirty="0"/>
              <a:t>11:05 – 11:10 </a:t>
            </a:r>
            <a:r>
              <a:rPr lang="en-US" dirty="0">
                <a:sym typeface="Wingdings" pitchFamily="2" charset="2"/>
              </a:rPr>
              <a:t> Fundamentals of APIs</a:t>
            </a:r>
          </a:p>
          <a:p>
            <a:r>
              <a:rPr lang="en-US" dirty="0">
                <a:sym typeface="Wingdings" pitchFamily="2" charset="2"/>
              </a:rPr>
              <a:t>11:10 – 11:30  Demo 1: Retrieving from Wikipedia (does not require authentication)</a:t>
            </a:r>
          </a:p>
          <a:p>
            <a:r>
              <a:rPr lang="en-US" dirty="0">
                <a:sym typeface="Wingdings" pitchFamily="2" charset="2"/>
              </a:rPr>
              <a:t>11:30 – 11:50  Demo 2: Retrieving from Reddit (requires authentication)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15B02-BF11-8247-9542-3E5682BB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3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ABFBD-1A2E-FE49-A6D8-0463262E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–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24AE6-F75E-4548-A168-E83EEB6AC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Module Assignment 2</a:t>
            </a:r>
            <a:r>
              <a:rPr lang="en-US" dirty="0"/>
              <a:t> (due February 11): a tutorial + EDA on how to scrape a page and analyze results</a:t>
            </a:r>
          </a:p>
          <a:p>
            <a:endParaRPr lang="en-US" dirty="0"/>
          </a:p>
          <a:p>
            <a:r>
              <a:rPr lang="en-US" dirty="0"/>
              <a:t>Week 3 (Jan 28, Jan 30, Feb 1)</a:t>
            </a:r>
          </a:p>
          <a:p>
            <a:pPr lvl="1"/>
            <a:r>
              <a:rPr lang="en-US" b="1" dirty="0"/>
              <a:t>Monday</a:t>
            </a:r>
            <a:r>
              <a:rPr lang="en-US" dirty="0"/>
              <a:t>: Scraping data from web pages using </a:t>
            </a:r>
            <a:r>
              <a:rPr lang="en-US" dirty="0">
                <a:latin typeface="Courier" pitchFamily="2" charset="0"/>
              </a:rPr>
              <a:t>requests</a:t>
            </a:r>
            <a:r>
              <a:rPr lang="en-US" dirty="0"/>
              <a:t> and </a:t>
            </a:r>
            <a:r>
              <a:rPr lang="en-US" dirty="0" err="1">
                <a:latin typeface="Courier" pitchFamily="2" charset="0"/>
              </a:rPr>
              <a:t>BeautifulSoup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b="1" dirty="0"/>
              <a:t>Wednesday</a:t>
            </a:r>
            <a:r>
              <a:rPr lang="en-US" dirty="0"/>
              <a:t>: Scraping data from APIs using </a:t>
            </a:r>
            <a:r>
              <a:rPr lang="en-US" dirty="0">
                <a:latin typeface="Courier" pitchFamily="2" charset="0"/>
              </a:rPr>
              <a:t>requests</a:t>
            </a:r>
          </a:p>
          <a:p>
            <a:pPr lvl="1"/>
            <a:r>
              <a:rPr lang="en-US" b="1" dirty="0"/>
              <a:t>Friday</a:t>
            </a:r>
            <a:r>
              <a:rPr lang="en-US" dirty="0"/>
              <a:t>: Weekly presentation on tutorial work-in-progress</a:t>
            </a:r>
          </a:p>
          <a:p>
            <a:pPr lvl="1"/>
            <a:endParaRPr lang="en-US" dirty="0"/>
          </a:p>
          <a:p>
            <a:r>
              <a:rPr lang="en-US" dirty="0"/>
              <a:t>Week 4 (Feb 4 – Feb 8)</a:t>
            </a:r>
          </a:p>
          <a:p>
            <a:pPr lvl="1"/>
            <a:r>
              <a:rPr lang="en-US" b="1" dirty="0"/>
              <a:t>Monday</a:t>
            </a:r>
            <a:r>
              <a:rPr lang="en-US" dirty="0"/>
              <a:t>: Ethics of data scraping</a:t>
            </a:r>
          </a:p>
          <a:p>
            <a:pPr lvl="1"/>
            <a:r>
              <a:rPr lang="en-US" b="1" dirty="0"/>
              <a:t>Wednesday</a:t>
            </a:r>
            <a:r>
              <a:rPr lang="en-US" dirty="0"/>
              <a:t>: How to interview a dataset</a:t>
            </a:r>
          </a:p>
          <a:p>
            <a:pPr lvl="1"/>
            <a:r>
              <a:rPr lang="en-US" b="1" dirty="0"/>
              <a:t>Friday</a:t>
            </a:r>
            <a:r>
              <a:rPr lang="en-US" dirty="0"/>
              <a:t>: Weekly presentation on tutorial work-in-progress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A83C4-83F9-064A-8F74-97CE0BD8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79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2524-84D1-6D4F-8FB3-23F38C418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Assignment 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6EBAA-2669-F340-B9EA-56CB9200D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Monday, February 11 at 10:59am</a:t>
            </a:r>
          </a:p>
          <a:p>
            <a:endParaRPr lang="en-US" dirty="0"/>
          </a:p>
          <a:p>
            <a:r>
              <a:rPr lang="en-US" dirty="0"/>
              <a:t>Objective: Write up a tutorial with an EDA component on how to scrape and analyze web data</a:t>
            </a:r>
          </a:p>
          <a:p>
            <a:pPr lvl="1"/>
            <a:r>
              <a:rPr lang="en-US" i="1" dirty="0"/>
              <a:t>Tutorial</a:t>
            </a:r>
            <a:r>
              <a:rPr lang="en-US" dirty="0"/>
              <a:t>: Explain to a novice Python user how to use </a:t>
            </a:r>
            <a:r>
              <a:rPr lang="en-US" dirty="0">
                <a:latin typeface="Courier" pitchFamily="2" charset="0"/>
              </a:rPr>
              <a:t>requests</a:t>
            </a:r>
            <a:r>
              <a:rPr lang="en-US" dirty="0">
                <a:latin typeface="Corbel" panose="020B0503020204020204" pitchFamily="34" charset="0"/>
              </a:rPr>
              <a:t>, </a:t>
            </a:r>
            <a:r>
              <a:rPr lang="en-US" dirty="0" err="1">
                <a:latin typeface="Courier" pitchFamily="2" charset="0"/>
              </a:rPr>
              <a:t>BeautifulSoup</a:t>
            </a:r>
            <a:r>
              <a:rPr lang="en-US" dirty="0">
                <a:latin typeface="Corbel" panose="020B0503020204020204" pitchFamily="34" charset="0"/>
              </a:rPr>
              <a:t>, </a:t>
            </a:r>
            <a:r>
              <a:rPr lang="en-US" i="1" dirty="0">
                <a:latin typeface="Corbel" panose="020B0503020204020204" pitchFamily="34" charset="0"/>
              </a:rPr>
              <a:t>etc</a:t>
            </a:r>
            <a:r>
              <a:rPr lang="en-US" dirty="0">
                <a:latin typeface="Corbel" panose="020B0503020204020204" pitchFamily="34" charset="0"/>
              </a:rPr>
              <a:t>. </a:t>
            </a:r>
            <a:r>
              <a:rPr lang="en-US" dirty="0"/>
              <a:t>to scrape web data</a:t>
            </a:r>
          </a:p>
          <a:p>
            <a:pPr lvl="1"/>
            <a:r>
              <a:rPr lang="en-US" i="1" dirty="0"/>
              <a:t>Analysis</a:t>
            </a:r>
            <a:r>
              <a:rPr lang="en-US" dirty="0"/>
              <a:t>: Make sure to include some exploratory data analysis using the data from the tutorial</a:t>
            </a:r>
          </a:p>
          <a:p>
            <a:pPr lvl="1"/>
            <a:endParaRPr lang="en-US" dirty="0"/>
          </a:p>
          <a:p>
            <a:r>
              <a:rPr lang="en-US" dirty="0"/>
              <a:t>Rubric:</a:t>
            </a:r>
          </a:p>
          <a:p>
            <a:pPr lvl="1"/>
            <a:r>
              <a:rPr lang="en-US" b="1" dirty="0"/>
              <a:t>A</a:t>
            </a:r>
            <a:r>
              <a:rPr lang="en-US" dirty="0"/>
              <a:t>: New/novel data source; many images/code snippets; in-depth EDA with a well-motivated question</a:t>
            </a:r>
          </a:p>
          <a:p>
            <a:pPr lvl="1"/>
            <a:r>
              <a:rPr lang="en-US" b="1" dirty="0"/>
              <a:t>B</a:t>
            </a:r>
            <a:r>
              <a:rPr lang="en-US" dirty="0"/>
              <a:t>: Adaptation of existing data or trivially easy data; some images/code snippets; EDA has mediocre question</a:t>
            </a:r>
          </a:p>
          <a:p>
            <a:pPr lvl="1"/>
            <a:r>
              <a:rPr lang="en-US" b="1" dirty="0"/>
              <a:t>C</a:t>
            </a:r>
            <a:r>
              <a:rPr lang="en-US" dirty="0"/>
              <a:t>: Duplicates existing tutorials/docs; negligible images/code snippets; trivial EDA with poor question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396A0-4B2C-C840-A4F8-D0360519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7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E4D5-DBD0-FB45-92A0-134D1C37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of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5DDFA-FE06-7C4D-B32C-977A281CE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Representational State Transfer (REST) </a:t>
            </a:r>
            <a:r>
              <a:rPr lang="en-US" dirty="0">
                <a:sym typeface="Wingdings" pitchFamily="2" charset="2"/>
              </a:rPr>
              <a:t> get and post requests, historical data, protected data</a:t>
            </a:r>
          </a:p>
          <a:p>
            <a:r>
              <a:rPr lang="en-US" dirty="0">
                <a:sym typeface="Wingdings" pitchFamily="2" charset="2"/>
              </a:rPr>
              <a:t>Streaming API  push requests, contemporary data, all the data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/>
              <a:t>Rate limits in a API will limit your ability to make frequent requests </a:t>
            </a:r>
            <a:r>
              <a:rPr lang="en-US" dirty="0">
                <a:sym typeface="Wingdings" pitchFamily="2" charset="2"/>
              </a:rPr>
              <a:t> limits can often be lifted, for a price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Many APIs require registering for keys/tokens to identify an application/user before making requests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Most APIs return data in JSON format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6D294-4C0D-DF4F-8713-02E59F21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85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382F2-90E3-6343-B736-E4B65FAB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B798C-23BB-6041-BF3C-173E310D4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Wrappers are libraries built on top of </a:t>
            </a:r>
            <a:r>
              <a:rPr lang="en-US" dirty="0">
                <a:latin typeface="Courier" pitchFamily="2" charset="0"/>
                <a:sym typeface="Wingdings" pitchFamily="2" charset="2"/>
              </a:rPr>
              <a:t>requests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json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i="1" dirty="0">
                <a:sym typeface="Wingdings" pitchFamily="2" charset="2"/>
              </a:rPr>
              <a:t>etc</a:t>
            </a:r>
            <a:r>
              <a:rPr lang="en-US" dirty="0">
                <a:sym typeface="Wingdings" pitchFamily="2" charset="2"/>
              </a:rPr>
              <a:t>. that provide greater ease and functionality</a:t>
            </a:r>
          </a:p>
          <a:p>
            <a:pPr lvl="1"/>
            <a:r>
              <a:rPr lang="en-US" dirty="0">
                <a:sym typeface="Wingdings" pitchFamily="2" charset="2"/>
              </a:rPr>
              <a:t>Twitter: </a:t>
            </a:r>
            <a:r>
              <a:rPr lang="en-US" dirty="0">
                <a:sym typeface="Wingdings" pitchFamily="2" charset="2"/>
                <a:hlinkClick r:id="rId2"/>
              </a:rPr>
              <a:t>Tweepy</a:t>
            </a:r>
            <a:r>
              <a:rPr lang="en-US" dirty="0">
                <a:sym typeface="Wingdings" pitchFamily="2" charset="2"/>
              </a:rPr>
              <a:t> or </a:t>
            </a:r>
            <a:r>
              <a:rPr lang="en-US" dirty="0">
                <a:sym typeface="Wingdings" pitchFamily="2" charset="2"/>
                <a:hlinkClick r:id="rId3"/>
              </a:rPr>
              <a:t>python-twitter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Reddit: </a:t>
            </a:r>
            <a:r>
              <a:rPr lang="en-US" dirty="0">
                <a:sym typeface="Wingdings" pitchFamily="2" charset="2"/>
                <a:hlinkClick r:id="rId4"/>
              </a:rPr>
              <a:t>PRAW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 err="1">
                <a:sym typeface="Wingdings" pitchFamily="2" charset="2"/>
              </a:rPr>
              <a:t>MediaWiki</a:t>
            </a:r>
            <a:r>
              <a:rPr lang="en-US" dirty="0">
                <a:sym typeface="Wingdings" pitchFamily="2" charset="2"/>
              </a:rPr>
              <a:t> (Wikipedia): </a:t>
            </a:r>
            <a:r>
              <a:rPr lang="en-US" dirty="0">
                <a:sym typeface="Wingdings" pitchFamily="2" charset="2"/>
                <a:hlinkClick r:id="rId5"/>
              </a:rPr>
              <a:t>mwclient</a:t>
            </a:r>
            <a:endParaRPr lang="en-US" dirty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Typically handles authentication, errors, rate limits, </a:t>
            </a:r>
            <a:r>
              <a:rPr lang="en-US" i="1" dirty="0">
                <a:sym typeface="Wingdings" pitchFamily="2" charset="2"/>
              </a:rPr>
              <a:t>etc</a:t>
            </a:r>
            <a:r>
              <a:rPr lang="en-US" dirty="0">
                <a:sym typeface="Wingdings" pitchFamily="2" charset="2"/>
              </a:rPr>
              <a:t>. more elegantly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/>
              <a:t>Can have weird idiosyncrasies with hand-to-understand objects, generators, </a:t>
            </a:r>
            <a:r>
              <a:rPr lang="en-US" i="1" dirty="0"/>
              <a:t>etc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We’ll see this with PRAW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4D15B-D78F-A94C-AB03-6112623F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65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C1B37-BC5D-6B4C-BA36-7DCC1066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BBE21-E386-1E44-ABC5-6E841B1B3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Popular social APIs</a:t>
            </a:r>
          </a:p>
          <a:p>
            <a:pPr lvl="1"/>
            <a:r>
              <a:rPr lang="en-US" dirty="0"/>
              <a:t>Twitter: </a:t>
            </a:r>
            <a:r>
              <a:rPr lang="en-US" dirty="0">
                <a:hlinkClick r:id="rId2"/>
              </a:rPr>
              <a:t>https://developer.twitter.com/en/docs/tweets/post-and-engage/overview</a:t>
            </a:r>
            <a:endParaRPr lang="en-US" dirty="0"/>
          </a:p>
          <a:p>
            <a:pPr lvl="2"/>
            <a:r>
              <a:rPr lang="en-US" dirty="0"/>
              <a:t>I wish we could spend time analyzing tweets, but Twitter has greatly increased the difficulty of access</a:t>
            </a:r>
          </a:p>
          <a:p>
            <a:pPr lvl="1"/>
            <a:r>
              <a:rPr lang="en-US" dirty="0"/>
              <a:t>Reddit: </a:t>
            </a:r>
            <a:r>
              <a:rPr lang="en-US" dirty="0">
                <a:hlinkClick r:id="rId3"/>
              </a:rPr>
              <a:t>https://www.reddit.com/dev/api/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Not a huge fan of the default Python wrapper library PRAW</a:t>
            </a:r>
          </a:p>
          <a:p>
            <a:pPr lvl="1"/>
            <a:r>
              <a:rPr lang="en-US" dirty="0"/>
              <a:t>Wikipedia: </a:t>
            </a:r>
            <a:r>
              <a:rPr lang="en-US" dirty="0">
                <a:hlinkClick r:id="rId4"/>
              </a:rPr>
              <a:t>https://en.wikipedia.org/w/api.php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No account/key registration, no paid, no rate limits</a:t>
            </a:r>
          </a:p>
          <a:p>
            <a:endParaRPr lang="en-US" dirty="0"/>
          </a:p>
          <a:p>
            <a:r>
              <a:rPr lang="en-US" dirty="0"/>
              <a:t>Todd Motto’s Public APIs - </a:t>
            </a:r>
            <a:r>
              <a:rPr lang="en-US" dirty="0">
                <a:hlinkClick r:id="rId5"/>
              </a:rPr>
              <a:t>https://github.com/toddmotto/public-apis</a:t>
            </a:r>
            <a:r>
              <a:rPr lang="en-US" dirty="0"/>
              <a:t> </a:t>
            </a:r>
          </a:p>
          <a:p>
            <a:r>
              <a:rPr lang="en-US" dirty="0" err="1"/>
              <a:t>RapidAPI</a:t>
            </a:r>
            <a:r>
              <a:rPr lang="en-US" dirty="0"/>
              <a:t> Top 50 Most Popular APIs - </a:t>
            </a:r>
            <a:r>
              <a:rPr lang="en-US" dirty="0">
                <a:hlinkClick r:id="rId6"/>
              </a:rPr>
              <a:t>https://blog.rapidapi.com/most-popular-apis/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Many free-tier options, but these will all require entering a credit card information</a:t>
            </a:r>
          </a:p>
          <a:p>
            <a:r>
              <a:rPr lang="en-US" dirty="0" err="1"/>
              <a:t>APIList.fun</a:t>
            </a:r>
            <a:r>
              <a:rPr lang="en-US" dirty="0"/>
              <a:t> - </a:t>
            </a:r>
            <a:r>
              <a:rPr lang="en-US" dirty="0">
                <a:hlinkClick r:id="rId7"/>
              </a:rPr>
              <a:t>https://apilist.fun/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EF813-6E98-DC4A-AD0B-DBCB465B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520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7BB51-CDF1-F045-8F8C-D3359909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Demos: Retrieving from Wikipedia &amp; Reddit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7B2C5-8EC5-744C-89EF-D5FAD643D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07 – Retrieving from </a:t>
            </a:r>
            <a:r>
              <a:rPr lang="en-US" dirty="0" err="1"/>
              <a:t>APIs.ipynb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1E97C-61D7-9444-9C1E-DA29BD66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60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F9ED-F785-F447-B9A3-C0C36158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B2DB4-562A-CA4F-83CA-7CCB39DCE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Friday</a:t>
            </a:r>
            <a:r>
              <a:rPr lang="en-US" dirty="0"/>
              <a:t>: Weekly presentation with work-in-progress, challenges with data sources, </a:t>
            </a:r>
            <a:r>
              <a:rPr lang="en-US" i="1" dirty="0"/>
              <a:t>etc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Next week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/>
              <a:t>Ethics of data scraping, interviewing a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6C3F1-F0D0-2049-9900-06E20776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73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 Boulder">
      <a:dk1>
        <a:srgbClr val="000000"/>
      </a:dk1>
      <a:lt1>
        <a:srgbClr val="FFFFFF"/>
      </a:lt1>
      <a:dk2>
        <a:srgbClr val="212121"/>
      </a:dk2>
      <a:lt2>
        <a:srgbClr val="565A5C"/>
      </a:lt2>
      <a:accent1>
        <a:srgbClr val="CFB87C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6219</TotalTime>
  <Words>615</Words>
  <Application>Microsoft Macintosh PowerPoint</Application>
  <PresentationFormat>Widescreen</PresentationFormat>
  <Paragraphs>77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Corbel</vt:lpstr>
      <vt:lpstr>Courier</vt:lpstr>
      <vt:lpstr>Wingdings 2</vt:lpstr>
      <vt:lpstr>Quotable</vt:lpstr>
      <vt:lpstr>Class 07: Retrieving with APIs Wednesday, January 30</vt:lpstr>
      <vt:lpstr>Agenda</vt:lpstr>
      <vt:lpstr>Retrieving – Overview</vt:lpstr>
      <vt:lpstr>Module Assignment 02</vt:lpstr>
      <vt:lpstr>Fundamentals of APIs</vt:lpstr>
      <vt:lpstr>Wrappers</vt:lpstr>
      <vt:lpstr>API data sources</vt:lpstr>
      <vt:lpstr>Demos: Retrieving from Wikipedia &amp; Reddit</vt:lpstr>
      <vt:lpstr>Next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Keegan</dc:creator>
  <cp:lastModifiedBy>Brian Keegan</cp:lastModifiedBy>
  <cp:revision>118</cp:revision>
  <dcterms:created xsi:type="dcterms:W3CDTF">2016-08-24T14:48:58Z</dcterms:created>
  <dcterms:modified xsi:type="dcterms:W3CDTF">2019-01-30T19:11:59Z</dcterms:modified>
</cp:coreProperties>
</file>