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306" r:id="rId4"/>
    <p:sldId id="296" r:id="rId5"/>
    <p:sldId id="305" r:id="rId6"/>
    <p:sldId id="310" r:id="rId7"/>
    <p:sldId id="311" r:id="rId8"/>
    <p:sldId id="312" r:id="rId9"/>
    <p:sldId id="313" r:id="rId10"/>
    <p:sldId id="307" r:id="rId11"/>
    <p:sldId id="308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27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2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2/5/19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w.cornell.edu/uscode/text/18/103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obertorocha.info/on-the-ethics-of-web-scrap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github.com/amandabee/scraping-for-journalists/wiki/Reporting-Examp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 09: </a:t>
            </a:r>
            <a:r>
              <a:rPr lang="en-US" dirty="0">
                <a:solidFill>
                  <a:schemeClr val="tx1"/>
                </a:solidFill>
              </a:rPr>
              <a:t>Ethics of Web Scraping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Monday, February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Information Expositions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8135-BE03-1C4B-A33D-910DA0AE0E6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Computer Fraud and Abuse Act (CFAA)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1C40-FCB3-1C42-98E0-80BED417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Enacted in 1984 (more-or-less in response to the 1983 movie </a:t>
            </a:r>
            <a:r>
              <a:rPr lang="en-US" i="1" dirty="0" err="1"/>
              <a:t>WarGames</a:t>
            </a:r>
            <a:r>
              <a:rPr lang="en-US" i="1" dirty="0"/>
              <a:t> </a:t>
            </a:r>
            <a:r>
              <a:rPr lang="en-US" dirty="0"/>
              <a:t>with Matthew Broderick)</a:t>
            </a:r>
            <a:endParaRPr lang="en-US" i="1" dirty="0"/>
          </a:p>
          <a:p>
            <a:r>
              <a:rPr lang="en-US" dirty="0">
                <a:hlinkClick r:id="rId2" tooltip="Title 18 of the United States Code"/>
              </a:rPr>
              <a:t>18 U.S.C. § 1030</a:t>
            </a:r>
            <a:endParaRPr lang="en-US" dirty="0"/>
          </a:p>
          <a:p>
            <a:pPr lvl="1"/>
            <a:r>
              <a:rPr lang="en-US" dirty="0"/>
              <a:t>Whoever intentionally accesses a computer without authorization or </a:t>
            </a:r>
            <a:r>
              <a:rPr lang="en-US" b="1" dirty="0"/>
              <a:t>exceeds authorized access</a:t>
            </a:r>
            <a:r>
              <a:rPr lang="en-US" dirty="0"/>
              <a:t>, and thereby obtains… </a:t>
            </a:r>
            <a:r>
              <a:rPr lang="en-US" b="1" dirty="0"/>
              <a:t>information from any protected computer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knowingly causes the transmission of a program, information, code, or command, and as a result of such conduct, </a:t>
            </a:r>
            <a:r>
              <a:rPr lang="en-US" b="1" dirty="0"/>
              <a:t>intentionally causes damage without authorization, to a protected computer;</a:t>
            </a:r>
            <a:endParaRPr lang="en-US" dirty="0"/>
          </a:p>
          <a:p>
            <a:pPr lvl="1"/>
            <a:r>
              <a:rPr lang="en-US" dirty="0"/>
              <a:t>the term “</a:t>
            </a:r>
            <a:r>
              <a:rPr lang="en-US" b="1" dirty="0"/>
              <a:t>exceeds authorized access</a:t>
            </a:r>
            <a:r>
              <a:rPr lang="en-US" dirty="0"/>
              <a:t>” means to access a computer with authorization and to use such access to obtain or alter information in the computer that the </a:t>
            </a:r>
            <a:r>
              <a:rPr lang="en-US" dirty="0" err="1"/>
              <a:t>accesser</a:t>
            </a:r>
            <a:r>
              <a:rPr lang="en-US" dirty="0"/>
              <a:t> is not entitled so to obtain or alter;</a:t>
            </a:r>
          </a:p>
          <a:p>
            <a:pPr lvl="1"/>
            <a:r>
              <a:rPr lang="en-US" dirty="0"/>
              <a:t>the term “</a:t>
            </a:r>
            <a:r>
              <a:rPr lang="en-US" b="1" dirty="0"/>
              <a:t>damage</a:t>
            </a:r>
            <a:r>
              <a:rPr lang="en-US" dirty="0"/>
              <a:t>” means any impairment to the integrity or availability of data, a program, a system, or information;</a:t>
            </a:r>
          </a:p>
          <a:p>
            <a:pPr lvl="1"/>
            <a:r>
              <a:rPr lang="en-US" dirty="0"/>
              <a:t>the term “</a:t>
            </a:r>
            <a:r>
              <a:rPr lang="en-US" b="1" dirty="0"/>
              <a:t>protected computer</a:t>
            </a:r>
            <a:r>
              <a:rPr lang="en-US" dirty="0"/>
              <a:t>” means a computer which is used in or affecting interstate or foreign commerce or communication, including a computer located outside the United States that is used in a manner that affects interstate or foreign commerce or communication of the United States;</a:t>
            </a:r>
          </a:p>
          <a:p>
            <a:r>
              <a:rPr lang="en-US" dirty="0"/>
              <a:t>Up to 1 year of jail time for first violation (misdemeanor); up to 10 years for repeated violations (felony)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BE537-A2F2-DE4D-92CB-F91877E8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9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9F41-D141-3F40-92D6-230E1D4E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Sandvig</a:t>
            </a:r>
            <a:r>
              <a:rPr lang="en-US" dirty="0"/>
              <a:t>, </a:t>
            </a:r>
            <a:r>
              <a:rPr lang="en-US" i="1" dirty="0"/>
              <a:t>et al</a:t>
            </a:r>
            <a:r>
              <a:rPr lang="en-US" dirty="0"/>
              <a:t>. vs. Sessions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CEDB-4A1C-124C-8331-AA99D240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Christian </a:t>
            </a:r>
            <a:r>
              <a:rPr lang="en-US" dirty="0" err="1"/>
              <a:t>Sandvig</a:t>
            </a:r>
            <a:r>
              <a:rPr lang="en-US" dirty="0"/>
              <a:t> (Michigan) and Karrie </a:t>
            </a:r>
            <a:r>
              <a:rPr lang="en-US" dirty="0" err="1"/>
              <a:t>Karahalios</a:t>
            </a:r>
            <a:r>
              <a:rPr lang="en-US" dirty="0"/>
              <a:t> (Illinois) are information scientists who scrape data to measure whether real estate websites discriminate based on race</a:t>
            </a:r>
          </a:p>
          <a:p>
            <a:r>
              <a:rPr lang="en-US" dirty="0"/>
              <a:t>Alan </a:t>
            </a:r>
            <a:r>
              <a:rPr lang="en-US" dirty="0" err="1"/>
              <a:t>Mislove</a:t>
            </a:r>
            <a:r>
              <a:rPr lang="en-US" dirty="0"/>
              <a:t> and Christo Wilson (Northeastern) are computer scientists who run scraping experiments to measure bias and discrimination in search engine results</a:t>
            </a:r>
          </a:p>
          <a:p>
            <a:r>
              <a:rPr lang="en-US" dirty="0"/>
              <a:t>First Look Media publishes </a:t>
            </a:r>
            <a:r>
              <a:rPr lang="en-US" i="1" dirty="0"/>
              <a:t>The Intercept </a:t>
            </a:r>
            <a:r>
              <a:rPr lang="en-US" dirty="0"/>
              <a:t>where journalists use scraping to measure discrimination</a:t>
            </a:r>
          </a:p>
          <a:p>
            <a:endParaRPr lang="en-US" dirty="0"/>
          </a:p>
          <a:p>
            <a:r>
              <a:rPr lang="en-US" dirty="0"/>
              <a:t>Creating multiple tester accounts, providing inaccurate information to a website, using automated tools to record publicly-available data, and other scraping techniques are illegal under the letter of the law of CFAA</a:t>
            </a:r>
          </a:p>
          <a:p>
            <a:r>
              <a:rPr lang="en-US" dirty="0"/>
              <a:t>Criminalizes everyday activity on web, infringes First Amendment rights of researchers, blocks ability to conduct audit studies to identify other forms of illegal activity like discrimination</a:t>
            </a:r>
          </a:p>
          <a:p>
            <a:endParaRPr lang="en-US" dirty="0"/>
          </a:p>
          <a:p>
            <a:r>
              <a:rPr lang="en-US" dirty="0"/>
              <a:t>After March 2018 ruling, plaintiffs have standing to sue and case can proceed to trial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9718-BD3A-EC4E-BC5B-E7B04CC3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753F-8D2B-4048-A724-F871837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D64A-B7DD-D548-95A3-A9847C9B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Selenium to automatically control a web browser and impersonate human interaction</a:t>
            </a:r>
          </a:p>
          <a:p>
            <a:endParaRPr lang="en-US" dirty="0"/>
          </a:p>
          <a:p>
            <a:r>
              <a:rPr lang="en-US" dirty="0"/>
              <a:t>Scraping Twitter to retrieve information that is not available from the API</a:t>
            </a:r>
          </a:p>
          <a:p>
            <a:endParaRPr lang="en-US" dirty="0"/>
          </a:p>
          <a:p>
            <a:r>
              <a:rPr lang="en-US" dirty="0"/>
              <a:t>Thinking through ethics in this case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17D5-FB42-0C42-A616-77056304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3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Review</a:t>
            </a:r>
          </a:p>
          <a:p>
            <a:r>
              <a:rPr lang="en-US" dirty="0"/>
              <a:t>11:05 – 11:20 </a:t>
            </a:r>
            <a:r>
              <a:rPr lang="en-US" dirty="0">
                <a:sym typeface="Wingdings" pitchFamily="2" charset="2"/>
              </a:rPr>
              <a:t> Lecture on ethical considerations of web scraping</a:t>
            </a:r>
          </a:p>
          <a:p>
            <a:r>
              <a:rPr lang="en-US" dirty="0">
                <a:sym typeface="Wingdings" pitchFamily="2" charset="2"/>
              </a:rPr>
              <a:t>11:20 – 11:50  Notebook showcasing advanced &amp; ethically-fraught scraping techniques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0D0-A910-9F4D-8B7E-8522F9CE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8A6C-E62D-5E4C-BCCE-502DE13C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4 (Feb 4 – Feb 8)</a:t>
            </a:r>
          </a:p>
          <a:p>
            <a:pPr lvl="1"/>
            <a:r>
              <a:rPr lang="en-US" b="1" dirty="0"/>
              <a:t>Monday</a:t>
            </a:r>
            <a:r>
              <a:rPr lang="en-US" dirty="0"/>
              <a:t>: Ethics of data scraping</a:t>
            </a:r>
          </a:p>
          <a:p>
            <a:pPr lvl="1"/>
            <a:r>
              <a:rPr lang="en-US" b="1" dirty="0"/>
              <a:t>Wednesday</a:t>
            </a:r>
            <a:r>
              <a:rPr lang="en-US" dirty="0"/>
              <a:t>: How to interview a dataset</a:t>
            </a:r>
          </a:p>
          <a:p>
            <a:pPr lvl="1"/>
            <a:r>
              <a:rPr lang="en-US" b="1" dirty="0"/>
              <a:t>Friday</a:t>
            </a:r>
            <a:r>
              <a:rPr lang="en-US" dirty="0"/>
              <a:t>: Weekly presentation on tutorial work-in-progress</a:t>
            </a:r>
          </a:p>
          <a:p>
            <a:pPr lvl="1"/>
            <a:endParaRPr lang="en-US" dirty="0"/>
          </a:p>
          <a:p>
            <a:r>
              <a:rPr lang="en-US" dirty="0"/>
              <a:t>Module Assignment 02 due February 11</a:t>
            </a:r>
          </a:p>
          <a:p>
            <a:endParaRPr lang="en-US" dirty="0"/>
          </a:p>
          <a:p>
            <a:r>
              <a:rPr lang="en-US" dirty="0"/>
              <a:t>Week 5 (Feb 11 – Feb 15) </a:t>
            </a:r>
            <a:r>
              <a:rPr lang="en-US" dirty="0">
                <a:sym typeface="Wingdings" pitchFamily="2" charset="2"/>
              </a:rPr>
              <a:t> Cleaning (Show)</a:t>
            </a:r>
          </a:p>
          <a:p>
            <a:pPr lvl="1"/>
            <a:r>
              <a:rPr lang="en-US" dirty="0">
                <a:sym typeface="Wingdings" pitchFamily="2" charset="2"/>
              </a:rPr>
              <a:t>Handling missing data: dropping, filling, interpolating</a:t>
            </a:r>
          </a:p>
          <a:p>
            <a:pPr lvl="1"/>
            <a:r>
              <a:rPr lang="en-US" dirty="0">
                <a:sym typeface="Wingdings" pitchFamily="2" charset="2"/>
              </a:rPr>
              <a:t>Creating tidy data: melting, stacking, pivoting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A265-D62C-6C44-A7BB-00855FB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24FE-CCFD-284C-8BCB-1CD085D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CB94-F638-734A-9E98-98E1BA79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 &amp; 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Module 1: Exploring</a:t>
            </a:r>
          </a:p>
          <a:p>
            <a:pPr lvl="1"/>
            <a:r>
              <a:rPr lang="en-US" dirty="0"/>
              <a:t>Epicycles of analysis: question, EDA, modeling, interpretation, communication</a:t>
            </a:r>
          </a:p>
          <a:p>
            <a:pPr lvl="1"/>
            <a:r>
              <a:rPr lang="en-US" dirty="0"/>
              <a:t>Characteristics of a good question, Exploratory data analysis checklist</a:t>
            </a:r>
          </a:p>
          <a:p>
            <a:r>
              <a:rPr lang="en-US" dirty="0"/>
              <a:t>Weeks 3 &amp; 4 </a:t>
            </a:r>
            <a:r>
              <a:rPr lang="en-US" dirty="0">
                <a:sym typeface="Wingdings" pitchFamily="2" charset="2"/>
              </a:rPr>
              <a:t> Module 2: Retrieving</a:t>
            </a:r>
          </a:p>
          <a:p>
            <a:pPr lvl="1"/>
            <a:r>
              <a:rPr lang="en-US" dirty="0">
                <a:sym typeface="Wingdings" pitchFamily="2" charset="2"/>
              </a:rPr>
              <a:t>Using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BeautifulSoup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etc. </a:t>
            </a:r>
            <a:r>
              <a:rPr lang="en-US" dirty="0">
                <a:sym typeface="Wingdings" pitchFamily="2" charset="2"/>
              </a:rPr>
              <a:t>to scrape data from websites and APIs</a:t>
            </a:r>
          </a:p>
          <a:p>
            <a:pPr lvl="1"/>
            <a:r>
              <a:rPr lang="en-US" dirty="0">
                <a:sym typeface="Wingdings" pitchFamily="2" charset="2"/>
              </a:rPr>
              <a:t>Ethical considerations for web scraping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A387-83CE-0243-9CED-0272DA47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2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524-84D1-6D4F-8FB3-23F38C41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Assignment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EBAA-2669-F340-B9EA-56CB9200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Monday, February 11 at 10:59am</a:t>
            </a:r>
          </a:p>
          <a:p>
            <a:endParaRPr lang="en-US" dirty="0"/>
          </a:p>
          <a:p>
            <a:r>
              <a:rPr lang="en-US" dirty="0"/>
              <a:t>Objective: Write up a tutorial with an EDA component on how to scrape and analyze web data</a:t>
            </a:r>
          </a:p>
          <a:p>
            <a:pPr lvl="1"/>
            <a:r>
              <a:rPr lang="en-US" i="1" dirty="0"/>
              <a:t>Tutorial</a:t>
            </a:r>
            <a:r>
              <a:rPr lang="en-US" dirty="0"/>
              <a:t>: Explain to a novice Python user how to use </a:t>
            </a:r>
            <a:r>
              <a:rPr lang="en-US" dirty="0">
                <a:latin typeface="Courier" pitchFamily="2" charset="0"/>
              </a:rPr>
              <a:t>requests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dirty="0" err="1">
                <a:latin typeface="Courier" pitchFamily="2" charset="0"/>
              </a:rPr>
              <a:t>BeautifulSoup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i="1" dirty="0">
                <a:latin typeface="Corbel" panose="020B0503020204020204" pitchFamily="34" charset="0"/>
              </a:rPr>
              <a:t>etc</a:t>
            </a:r>
            <a:r>
              <a:rPr lang="en-US" dirty="0">
                <a:latin typeface="Corbel" panose="020B0503020204020204" pitchFamily="34" charset="0"/>
              </a:rPr>
              <a:t>. </a:t>
            </a:r>
            <a:r>
              <a:rPr lang="en-US" dirty="0"/>
              <a:t>to scrape web data</a:t>
            </a:r>
          </a:p>
          <a:p>
            <a:pPr lvl="1"/>
            <a:r>
              <a:rPr lang="en-US" i="1" dirty="0"/>
              <a:t>Analysis</a:t>
            </a:r>
            <a:r>
              <a:rPr lang="en-US" dirty="0"/>
              <a:t>: Make sure to include some exploratory data analysis using the data from the tutorial</a:t>
            </a:r>
          </a:p>
          <a:p>
            <a:pPr lvl="1"/>
            <a:endParaRPr lang="en-US" dirty="0"/>
          </a:p>
          <a:p>
            <a:r>
              <a:rPr lang="en-US" dirty="0"/>
              <a:t>Rubric: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: New/novel data source; many images/code snippets; in-depth EDA with a well-motivated question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: Adaptation of existing data or trivially easy data; some images/code snippets; EDA has mediocre question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: Duplicates existing tutorials/docs; negligible images/code snippets; trivial EDA with poor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96A0-4B2C-C840-A4F8-D036051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4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EBC0-0DF0-0747-B5AE-A4672F0E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F516-1AC4-1D48-9496-4236DB2D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Adapted from Densmore (2017)</a:t>
            </a:r>
          </a:p>
          <a:p>
            <a:pPr lvl="1"/>
            <a:r>
              <a:rPr lang="en-US" dirty="0"/>
              <a:t>If a public API is available with the data you want, use it before scraping the website</a:t>
            </a:r>
          </a:p>
          <a:p>
            <a:pPr lvl="1"/>
            <a:r>
              <a:rPr lang="en-US" dirty="0"/>
              <a:t>Provide a User Agent string that communicates your intentions and ways to contact you</a:t>
            </a:r>
          </a:p>
          <a:p>
            <a:pPr lvl="1"/>
            <a:r>
              <a:rPr lang="en-US" dirty="0"/>
              <a:t>Request data at a reasonable rate so as not to overload the server</a:t>
            </a:r>
          </a:p>
          <a:p>
            <a:pPr lvl="1"/>
            <a:r>
              <a:rPr lang="en-US" dirty="0"/>
              <a:t>Only save the data you need</a:t>
            </a:r>
          </a:p>
          <a:p>
            <a:pPr lvl="1"/>
            <a:r>
              <a:rPr lang="en-US" dirty="0"/>
              <a:t>Unless licensed, do not resell information and data that belongs to someone else</a:t>
            </a:r>
          </a:p>
          <a:p>
            <a:pPr lvl="1"/>
            <a:r>
              <a:rPr lang="en-US" dirty="0"/>
              <a:t>Give credit and provide value back to the sites where you obtained data</a:t>
            </a:r>
          </a:p>
          <a:p>
            <a:pPr lvl="1"/>
            <a:r>
              <a:rPr lang="en-US" dirty="0"/>
              <a:t>Respond in a timely and good faith fashion to requests from site owners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D399-3253-DA43-AC3B-9EF47B33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7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088D-EF01-1647-A51E-D26AC9A0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E328-4831-1147-AAF5-5FE5AE70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Terms and Conditions for rules on scraping</a:t>
            </a:r>
          </a:p>
          <a:p>
            <a:r>
              <a:rPr lang="en-US" dirty="0"/>
              <a:t>Inspect the </a:t>
            </a:r>
            <a:r>
              <a:rPr lang="en-US" dirty="0" err="1"/>
              <a:t>robots.txt</a:t>
            </a:r>
            <a:r>
              <a:rPr lang="en-US" dirty="0"/>
              <a:t> file for rules about what pages can be scraped, indexed,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r>
              <a:rPr lang="en-US" dirty="0"/>
              <a:t>Be gentle on smaller websites</a:t>
            </a:r>
          </a:p>
          <a:p>
            <a:pPr lvl="1"/>
            <a:r>
              <a:rPr lang="en-US" dirty="0"/>
              <a:t>Run scrapers in off-peak hours</a:t>
            </a:r>
          </a:p>
          <a:p>
            <a:pPr lvl="1"/>
            <a:r>
              <a:rPr lang="en-US" dirty="0"/>
              <a:t>Space out requests</a:t>
            </a:r>
          </a:p>
          <a:p>
            <a:r>
              <a:rPr lang="en-US" dirty="0"/>
              <a:t>Identify yourself in your User-Agent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81B37-8AAD-6742-AB62-AD8EB964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F27333-F69C-5E4B-94AF-A97E12B3FE90}"/>
              </a:ext>
            </a:extLst>
          </p:cNvPr>
          <p:cNvSpPr/>
          <p:nvPr/>
        </p:nvSpPr>
        <p:spPr>
          <a:xfrm>
            <a:off x="0" y="6488668"/>
            <a:ext cx="5513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http://robertorocha.info/on-the-ethics-of-web-scraping/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16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C193-3E40-E746-B1EF-C5538D7E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consequences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A78D-B64D-DE4A-9031-DA947A29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Compromising the privacy and integrity of individual users’ data</a:t>
            </a:r>
            <a:r>
              <a:rPr lang="en-US" dirty="0"/>
              <a:t>: users expect their data to be protected</a:t>
            </a:r>
          </a:p>
          <a:p>
            <a:endParaRPr lang="en-US" i="1" dirty="0"/>
          </a:p>
          <a:p>
            <a:r>
              <a:rPr lang="en-US" i="1" dirty="0"/>
              <a:t>Damaging the web server</a:t>
            </a:r>
            <a:r>
              <a:rPr lang="en-US" dirty="0"/>
              <a:t>: causing the web server to shut down from too many requests</a:t>
            </a:r>
          </a:p>
          <a:p>
            <a:endParaRPr lang="en-US" i="1" dirty="0"/>
          </a:p>
          <a:p>
            <a:r>
              <a:rPr lang="en-US" i="1" dirty="0"/>
              <a:t>Denying the web service to other authorized users</a:t>
            </a:r>
            <a:r>
              <a:rPr lang="en-US" dirty="0"/>
              <a:t>: your requests slow the web site for others</a:t>
            </a:r>
          </a:p>
          <a:p>
            <a:endParaRPr lang="en-US" i="1" dirty="0"/>
          </a:p>
          <a:p>
            <a:r>
              <a:rPr lang="en-US" i="1" dirty="0"/>
              <a:t>Infringing on copyrighted material</a:t>
            </a:r>
            <a:r>
              <a:rPr lang="en-US" dirty="0"/>
              <a:t>: content does not belong to you</a:t>
            </a:r>
          </a:p>
          <a:p>
            <a:endParaRPr lang="en-US" i="1" dirty="0"/>
          </a:p>
          <a:p>
            <a:r>
              <a:rPr lang="en-US" i="1" dirty="0"/>
              <a:t>Diminishing the value of the web site</a:t>
            </a:r>
            <a:r>
              <a:rPr lang="en-US" dirty="0"/>
              <a:t>: limiting revenue from advertising or subscriptions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85FEA-A547-2944-81AF-3184ADAC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354F1-11AB-BC4E-9EAD-7F2D7928E890}"/>
              </a:ext>
            </a:extLst>
          </p:cNvPr>
          <p:cNvSpPr/>
          <p:nvPr/>
        </p:nvSpPr>
        <p:spPr>
          <a:xfrm>
            <a:off x="0" y="6488668"/>
            <a:ext cx="21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Krotov</a:t>
            </a:r>
            <a:r>
              <a:rPr lang="en-US" dirty="0"/>
              <a:t> &amp; Silva (2018)</a:t>
            </a:r>
          </a:p>
        </p:txBody>
      </p:sp>
    </p:spTree>
    <p:extLst>
      <p:ext uri="{BB962C8B-B14F-4D97-AF65-F5344CB8AC3E}">
        <p14:creationId xmlns:p14="http://schemas.microsoft.com/office/powerpoint/2010/main" val="75900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426E-9C14-3346-8B09-74CB45B4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740316" cy="970450"/>
          </a:xfrm>
        </p:spPr>
        <p:txBody>
          <a:bodyPr/>
          <a:lstStyle/>
          <a:p>
            <a:r>
              <a:rPr lang="en-US" dirty="0"/>
              <a:t>Justifications for violating rules against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63CE-D2B5-544E-BB0A-D542052B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1420481"/>
            <a:ext cx="7273227" cy="4572000"/>
          </a:xfrm>
        </p:spPr>
        <p:txBody>
          <a:bodyPr/>
          <a:lstStyle/>
          <a:p>
            <a:r>
              <a:rPr lang="en-US" i="1" dirty="0"/>
              <a:t>Data in the public interest</a:t>
            </a:r>
            <a:r>
              <a:rPr lang="en-US" dirty="0"/>
              <a:t>: official statements, government reports,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i="1" dirty="0"/>
              <a:t>Not disclosing identity</a:t>
            </a:r>
            <a:r>
              <a:rPr lang="en-US" dirty="0"/>
              <a:t>: obvious public interest, information cannot otherwise be obtained, audit studies should be pre-cleared with professional ethics review boards, methods disclosed afterwards</a:t>
            </a:r>
          </a:p>
          <a:p>
            <a:endParaRPr lang="en-US" dirty="0"/>
          </a:p>
          <a:p>
            <a:r>
              <a:rPr lang="en-US" dirty="0"/>
              <a:t>Data is unavailable from APIs, FOIA requests, other reports, etc.</a:t>
            </a:r>
          </a:p>
          <a:p>
            <a:endParaRPr lang="en-US" dirty="0"/>
          </a:p>
          <a:p>
            <a:r>
              <a:rPr lang="en-US" dirty="0"/>
              <a:t>Data journalism examples: </a:t>
            </a:r>
            <a:r>
              <a:rPr lang="en-US" dirty="0">
                <a:hlinkClick r:id="rId2"/>
              </a:rPr>
              <a:t>https://github.com/amandabee/scraping-for-journalists/wiki/Reporting-Examples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0F372-F23C-CB4F-9921-77F00325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DD529-0E6B-9A47-9FD9-99249F0F47FC}"/>
              </a:ext>
            </a:extLst>
          </p:cNvPr>
          <p:cNvSpPr/>
          <p:nvPr/>
        </p:nvSpPr>
        <p:spPr>
          <a:xfrm>
            <a:off x="0" y="6488668"/>
            <a:ext cx="260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Shiab</a:t>
            </a:r>
            <a:r>
              <a:rPr lang="en-US" dirty="0"/>
              <a:t> (2015); Chou (2016)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834D0-E703-914D-B3AC-1F47ED0ED7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939" y="1420480"/>
            <a:ext cx="3939640" cy="52528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556B97-F174-424D-B8F1-FA35C73172B0}"/>
              </a:ext>
            </a:extLst>
          </p:cNvPr>
          <p:cNvSpPr/>
          <p:nvPr/>
        </p:nvSpPr>
        <p:spPr>
          <a:xfrm rot="16200000">
            <a:off x="9036278" y="351761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www.storybench.org</a:t>
            </a:r>
            <a:r>
              <a:rPr lang="en-US" sz="800" dirty="0"/>
              <a:t>/to-scrape-or-not-to-scrape-the-technical-and-ethical-challenges-of-collecting-data-off-the-web/</a:t>
            </a:r>
          </a:p>
        </p:txBody>
      </p:sp>
    </p:spTree>
    <p:extLst>
      <p:ext uri="{BB962C8B-B14F-4D97-AF65-F5344CB8AC3E}">
        <p14:creationId xmlns:p14="http://schemas.microsoft.com/office/powerpoint/2010/main" val="377435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2533</TotalTime>
  <Words>867</Words>
  <Application>Microsoft Macintosh PowerPoint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Corbel</vt:lpstr>
      <vt:lpstr>Courier</vt:lpstr>
      <vt:lpstr>Wingdings 2</vt:lpstr>
      <vt:lpstr>Quotable</vt:lpstr>
      <vt:lpstr>Class 09: Ethics of Web Scraping Monday, February 4</vt:lpstr>
      <vt:lpstr>Agenda</vt:lpstr>
      <vt:lpstr>This week</vt:lpstr>
      <vt:lpstr>Recap</vt:lpstr>
      <vt:lpstr>Module Assignment 02</vt:lpstr>
      <vt:lpstr>Ethics of data scraping</vt:lpstr>
      <vt:lpstr>Learning the rules</vt:lpstr>
      <vt:lpstr>Adverse consequences of web scraping</vt:lpstr>
      <vt:lpstr>Justifications for violating rules against scraping</vt:lpstr>
      <vt:lpstr>Computer Fraud and Abuse Act (CFAA)</vt:lpstr>
      <vt:lpstr>Sandvig, et al. vs. Sessions (2016)</vt:lpstr>
      <vt:lpstr>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103</cp:revision>
  <dcterms:created xsi:type="dcterms:W3CDTF">2016-08-24T14:48:58Z</dcterms:created>
  <dcterms:modified xsi:type="dcterms:W3CDTF">2019-02-06T03:01:26Z</dcterms:modified>
</cp:coreProperties>
</file>