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306" r:id="rId4"/>
    <p:sldId id="296" r:id="rId5"/>
    <p:sldId id="305" r:id="rId6"/>
    <p:sldId id="308" r:id="rId7"/>
    <p:sldId id="307" r:id="rId8"/>
    <p:sldId id="310" r:id="rId9"/>
    <p:sldId id="309" r:id="rId10"/>
    <p:sldId id="31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27"/>
    <p:restoredTop sz="94628"/>
  </p:normalViewPr>
  <p:slideViewPr>
    <p:cSldViewPr snapToGrid="0" snapToObjects="1">
      <p:cViewPr varScale="1">
        <p:scale>
          <a:sx n="98" d="100"/>
          <a:sy n="98" d="100"/>
        </p:scale>
        <p:origin x="22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4EC1-8966-704C-9B8B-CF3380F10423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AA98-ACBF-DC42-B077-EDD1F6B9573A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9A5-8D4D-CC4A-92C4-3BE94EDF4628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DA7-7BB0-CC42-B014-187D031F2E14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keega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10: Interviewing a Dataset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Wednesday, February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 dirty="0"/>
              <a:t>INFO 3402: Information Expositions</a:t>
            </a:r>
            <a:br>
              <a:rPr lang="en-US" dirty="0"/>
            </a:br>
            <a:r>
              <a:rPr lang="en-US" dirty="0"/>
              <a:t>Professor Brian Keegan</a:t>
            </a:r>
            <a:br>
              <a:rPr lang="en-US" dirty="0"/>
            </a:br>
            <a:r>
              <a:rPr lang="en-US" dirty="0">
                <a:hlinkClick r:id="rId3"/>
              </a:rPr>
              <a:t>brian.keegan@colorado.edu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title="University of Colorado Boulder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565" y="5280847"/>
            <a:ext cx="37474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845-2111-B54F-B0F8-735EF524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6F30-CC61-6A49-B658-6FE8884B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Pair up to interview each other about your data sets</a:t>
            </a:r>
          </a:p>
          <a:p>
            <a:pPr lvl="1"/>
            <a:r>
              <a:rPr lang="en-US" dirty="0"/>
              <a:t>10 minutes each</a:t>
            </a:r>
          </a:p>
          <a:p>
            <a:pPr lvl="1"/>
            <a:r>
              <a:rPr lang="en-US" dirty="0"/>
              <a:t>Can you do EDA on the fly to answer some of the questions?</a:t>
            </a:r>
          </a:p>
          <a:p>
            <a:endParaRPr lang="en-US" dirty="0"/>
          </a:p>
          <a:p>
            <a:r>
              <a:rPr lang="en-US" dirty="0"/>
              <a:t>Where did this data come from? Why does it exist? Who made it? Who uses it?</a:t>
            </a:r>
          </a:p>
          <a:p>
            <a:r>
              <a:rPr lang="en-US" dirty="0"/>
              <a:t>What kinds of behavior does this data supposedly capture?</a:t>
            </a:r>
          </a:p>
          <a:p>
            <a:r>
              <a:rPr lang="en-US" dirty="0"/>
              <a:t>What kinds of surprises or anomalies have you found in the data?</a:t>
            </a:r>
          </a:p>
          <a:p>
            <a:r>
              <a:rPr lang="en-US" dirty="0"/>
              <a:t>How is this data related to other kinds of data? How could they be combined?</a:t>
            </a:r>
          </a:p>
          <a:p>
            <a:r>
              <a:rPr lang="en-US" dirty="0"/>
              <a:t>What dimensions of variation are present in the data?</a:t>
            </a:r>
          </a:p>
          <a:p>
            <a:r>
              <a:rPr lang="en-US" dirty="0"/>
              <a:t>What’s a headline for the results so far?</a:t>
            </a:r>
          </a:p>
          <a:p>
            <a:r>
              <a:rPr lang="en-US" dirty="0"/>
              <a:t>What questions have not yet been or cannot be answered by this data?</a:t>
            </a:r>
          </a:p>
          <a:p>
            <a:r>
              <a:rPr lang="en-US" dirty="0"/>
              <a:t>What universal themes does the story about this data reveal?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72A7C-D42D-6743-8802-6F998D5C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7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B56E-2696-CA43-BCC0-8D074FFE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5FCB-0A16-9F46-A4C9-51C0D138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11:00 – 11:05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Review</a:t>
            </a:r>
          </a:p>
          <a:p>
            <a:r>
              <a:rPr lang="en-US" dirty="0"/>
              <a:t>11:05 – 11:20 </a:t>
            </a:r>
            <a:r>
              <a:rPr lang="en-US" dirty="0">
                <a:sym typeface="Wingdings" pitchFamily="2" charset="2"/>
              </a:rPr>
              <a:t> Interviewing a dataset</a:t>
            </a:r>
          </a:p>
          <a:p>
            <a:r>
              <a:rPr lang="en-US" dirty="0">
                <a:sym typeface="Wingdings" pitchFamily="2" charset="2"/>
              </a:rPr>
              <a:t>11:20 – 11:40  Interviewing each other’s datasets</a:t>
            </a:r>
          </a:p>
          <a:p>
            <a:r>
              <a:rPr lang="en-US" dirty="0">
                <a:sym typeface="Wingdings" pitchFamily="2" charset="2"/>
              </a:rPr>
              <a:t>11:40 – 11:50  Reporting out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15B02-BF11-8247-9542-3E5682BB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3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80D0-A910-9F4D-8B7E-8522F9CE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8A6C-E62D-5E4C-BCCE-502DE13C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4 (Feb 4 – Feb 8)</a:t>
            </a:r>
          </a:p>
          <a:p>
            <a:pPr lvl="1"/>
            <a:r>
              <a:rPr lang="en-US" b="1" dirty="0"/>
              <a:t>Monday</a:t>
            </a:r>
            <a:r>
              <a:rPr lang="en-US" dirty="0"/>
              <a:t>: Ethics of data scraping</a:t>
            </a:r>
          </a:p>
          <a:p>
            <a:pPr lvl="1"/>
            <a:r>
              <a:rPr lang="en-US" b="1" dirty="0"/>
              <a:t>Wednesday</a:t>
            </a:r>
            <a:r>
              <a:rPr lang="en-US" dirty="0"/>
              <a:t>: How to interview a dataset</a:t>
            </a:r>
          </a:p>
          <a:p>
            <a:pPr lvl="1"/>
            <a:r>
              <a:rPr lang="en-US" b="1" dirty="0"/>
              <a:t>Friday</a:t>
            </a:r>
            <a:r>
              <a:rPr lang="en-US" dirty="0"/>
              <a:t>: Weekly presentation on tutorial work-in-progress</a:t>
            </a:r>
          </a:p>
          <a:p>
            <a:pPr lvl="1"/>
            <a:endParaRPr lang="en-US" dirty="0"/>
          </a:p>
          <a:p>
            <a:r>
              <a:rPr lang="en-US" dirty="0"/>
              <a:t>Module Assignment 02 due February 11</a:t>
            </a:r>
          </a:p>
          <a:p>
            <a:endParaRPr lang="en-US" dirty="0"/>
          </a:p>
          <a:p>
            <a:r>
              <a:rPr lang="en-US" dirty="0"/>
              <a:t>Week 5 (Feb 11 – Feb 15) </a:t>
            </a:r>
            <a:r>
              <a:rPr lang="en-US" dirty="0">
                <a:sym typeface="Wingdings" pitchFamily="2" charset="2"/>
              </a:rPr>
              <a:t> Cleaning (Show)</a:t>
            </a:r>
          </a:p>
          <a:p>
            <a:pPr lvl="1"/>
            <a:r>
              <a:rPr lang="en-US" dirty="0">
                <a:sym typeface="Wingdings" pitchFamily="2" charset="2"/>
              </a:rPr>
              <a:t>Handling missing data: dropping, filling, interpolating</a:t>
            </a:r>
          </a:p>
          <a:p>
            <a:pPr lvl="1"/>
            <a:r>
              <a:rPr lang="en-US" dirty="0">
                <a:sym typeface="Wingdings" pitchFamily="2" charset="2"/>
              </a:rPr>
              <a:t>Creating tidy data: melting, stacking, pivoting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3A265-D62C-6C44-A7BB-00855FB9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5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24FE-CCFD-284C-8BCB-1CD085D1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CB94-F638-734A-9E98-98E1BA79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Weeks 1 &amp; 2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Module 1: Exploring</a:t>
            </a:r>
          </a:p>
          <a:p>
            <a:pPr lvl="1"/>
            <a:r>
              <a:rPr lang="en-US" dirty="0"/>
              <a:t>Epicycles of analysis: question, EDA, modeling, interpretation, communication</a:t>
            </a:r>
          </a:p>
          <a:p>
            <a:pPr lvl="1"/>
            <a:r>
              <a:rPr lang="en-US" dirty="0"/>
              <a:t>Characteristics of a good question, Exploratory data analysis checklist</a:t>
            </a:r>
          </a:p>
          <a:p>
            <a:r>
              <a:rPr lang="en-US" dirty="0"/>
              <a:t>Weeks 3 &amp; 4 </a:t>
            </a:r>
            <a:r>
              <a:rPr lang="en-US" dirty="0">
                <a:sym typeface="Wingdings" pitchFamily="2" charset="2"/>
              </a:rPr>
              <a:t> Module 2: Retrieving</a:t>
            </a:r>
          </a:p>
          <a:p>
            <a:pPr lvl="1"/>
            <a:r>
              <a:rPr lang="en-US" dirty="0">
                <a:sym typeface="Wingdings" pitchFamily="2" charset="2"/>
              </a:rPr>
              <a:t>Using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requests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BeautifulSoup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etc. </a:t>
            </a:r>
            <a:r>
              <a:rPr lang="en-US" dirty="0">
                <a:sym typeface="Wingdings" pitchFamily="2" charset="2"/>
              </a:rPr>
              <a:t>to scrape data from websites and APIs</a:t>
            </a:r>
          </a:p>
          <a:p>
            <a:pPr lvl="1"/>
            <a:r>
              <a:rPr lang="en-US" dirty="0">
                <a:sym typeface="Wingdings" pitchFamily="2" charset="2"/>
              </a:rPr>
              <a:t>Ethical considerations for web scraping, interviewing a dataset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3A387-83CE-0243-9CED-0272DA47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2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2524-84D1-6D4F-8FB3-23F38C41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Assignment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EBAA-2669-F340-B9EA-56CB9200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Monday, February 11 at 10:59am</a:t>
            </a:r>
          </a:p>
          <a:p>
            <a:endParaRPr lang="en-US" dirty="0"/>
          </a:p>
          <a:p>
            <a:r>
              <a:rPr lang="en-US" dirty="0"/>
              <a:t>Objective: Write up a tutorial with an EDA component on how to scrape and analyze web data</a:t>
            </a:r>
          </a:p>
          <a:p>
            <a:pPr lvl="1"/>
            <a:r>
              <a:rPr lang="en-US" i="1" dirty="0"/>
              <a:t>Tutorial</a:t>
            </a:r>
            <a:r>
              <a:rPr lang="en-US" dirty="0"/>
              <a:t>: Explain to a novice Python user how to use </a:t>
            </a:r>
            <a:r>
              <a:rPr lang="en-US" dirty="0">
                <a:latin typeface="Courier" pitchFamily="2" charset="0"/>
              </a:rPr>
              <a:t>requests</a:t>
            </a:r>
            <a:r>
              <a:rPr lang="en-US" dirty="0">
                <a:latin typeface="Corbel" panose="020B0503020204020204" pitchFamily="34" charset="0"/>
              </a:rPr>
              <a:t>, </a:t>
            </a:r>
            <a:r>
              <a:rPr lang="en-US" dirty="0" err="1">
                <a:latin typeface="Courier" pitchFamily="2" charset="0"/>
              </a:rPr>
              <a:t>BeautifulSoup</a:t>
            </a:r>
            <a:r>
              <a:rPr lang="en-US" dirty="0">
                <a:latin typeface="Corbel" panose="020B0503020204020204" pitchFamily="34" charset="0"/>
              </a:rPr>
              <a:t>, </a:t>
            </a:r>
            <a:r>
              <a:rPr lang="en-US" i="1" dirty="0">
                <a:latin typeface="Corbel" panose="020B0503020204020204" pitchFamily="34" charset="0"/>
              </a:rPr>
              <a:t>etc</a:t>
            </a:r>
            <a:r>
              <a:rPr lang="en-US" dirty="0">
                <a:latin typeface="Corbel" panose="020B0503020204020204" pitchFamily="34" charset="0"/>
              </a:rPr>
              <a:t>. </a:t>
            </a:r>
            <a:r>
              <a:rPr lang="en-US" dirty="0"/>
              <a:t>to scrape web data</a:t>
            </a:r>
          </a:p>
          <a:p>
            <a:pPr lvl="1"/>
            <a:r>
              <a:rPr lang="en-US" i="1" dirty="0"/>
              <a:t>Analysis</a:t>
            </a:r>
            <a:r>
              <a:rPr lang="en-US" dirty="0"/>
              <a:t>: Make sure to include some exploratory data analysis using the data from the tutorial</a:t>
            </a:r>
          </a:p>
          <a:p>
            <a:pPr lvl="1"/>
            <a:endParaRPr lang="en-US" dirty="0"/>
          </a:p>
          <a:p>
            <a:r>
              <a:rPr lang="en-US" dirty="0"/>
              <a:t>Rubric: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: New/novel data source; many images/code snippets; in-depth EDA with a well-motivated question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: Adaptation of existing data or trivially easy data; some images/code snippets; EDA has mediocre question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: Duplicates existing tutorials/docs; negligible images/code snippets; trivial EDA with poor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396A0-4B2C-C840-A4F8-D0360519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4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FF3-F57F-FF45-B816-6FFCAE43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interview a data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7BA53-9772-6343-AA35-46A9ADF2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traces of human behavior — maybe even unobtrusive, representative, and causal!</a:t>
            </a:r>
          </a:p>
          <a:p>
            <a:endParaRPr lang="en-US" dirty="0"/>
          </a:p>
          <a:p>
            <a:r>
              <a:rPr lang="en-US" dirty="0"/>
              <a:t>People made decisions to design, collect, and share this data — who? what? where? when? why? how?</a:t>
            </a:r>
          </a:p>
          <a:p>
            <a:endParaRPr lang="en-US" dirty="0"/>
          </a:p>
          <a:p>
            <a:r>
              <a:rPr lang="en-US" dirty="0"/>
              <a:t>There are stories behind the anomalies in this data — what’s missing, too high, too often?</a:t>
            </a:r>
          </a:p>
          <a:p>
            <a:endParaRPr lang="en-US" dirty="0"/>
          </a:p>
          <a:p>
            <a:r>
              <a:rPr lang="en-US" dirty="0"/>
              <a:t>All data are relational — what are potential connections to other data sources?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63318-D83F-5F43-A33F-435CAC5B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6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DD65-4C07-9B41-AC29-7B17209C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Interviewing a person </a:t>
            </a:r>
            <a:r>
              <a:rPr lang="en-US" i="1" dirty="0"/>
              <a:t>vs</a:t>
            </a:r>
            <a:r>
              <a:rPr lang="en-US" dirty="0"/>
              <a:t>.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812E-A32E-3749-B679-9AB14A6E0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1586292"/>
            <a:ext cx="5185873" cy="438494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Prepare carefully and familiar yourself with as much background as possible</a:t>
            </a:r>
          </a:p>
          <a:p>
            <a:pPr lvl="1"/>
            <a:r>
              <a:rPr lang="en-US" dirty="0"/>
              <a:t>Leads for tentative themes and questions, a feel for the subject, anticipate responses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Establish a relationship with the source conducive to obtaining information</a:t>
            </a:r>
          </a:p>
          <a:p>
            <a:pPr lvl="1"/>
            <a:r>
              <a:rPr lang="en-US" dirty="0"/>
              <a:t>Give and take; verify background details like age, title; flattery, diversion, &amp; surprise can be effective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Ask questions that are relevant to the source and encourage them to talk</a:t>
            </a:r>
          </a:p>
          <a:p>
            <a:pPr lvl="1"/>
            <a:r>
              <a:rPr lang="en-US" dirty="0"/>
              <a:t>Direct, open, closed, &amp; tough questions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Listen and watch attentively</a:t>
            </a:r>
          </a:p>
          <a:p>
            <a:pPr lvl="1"/>
            <a:r>
              <a:rPr lang="en-US" dirty="0"/>
              <a:t>Look for anomalies, accidentally telling the truth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978C1-4217-9F45-9A32-5E7C2277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586292"/>
            <a:ext cx="5194583" cy="438494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Familiarize yourself with background about the dataset</a:t>
            </a:r>
          </a:p>
          <a:p>
            <a:pPr lvl="1"/>
            <a:r>
              <a:rPr lang="en-US" dirty="0"/>
              <a:t>Documentation, studies using this data, tutorials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Establish a relationship with the dataset, authors, and users</a:t>
            </a:r>
          </a:p>
          <a:p>
            <a:pPr lvl="1"/>
            <a:r>
              <a:rPr lang="en-US" dirty="0"/>
              <a:t>Verify background (checklist!), connect with researchers/journalists who regularly use the data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Ask questions that show the potential and limits of the data</a:t>
            </a:r>
          </a:p>
          <a:p>
            <a:pPr lvl="1"/>
            <a:r>
              <a:rPr lang="en-US" dirty="0"/>
              <a:t>Questions the data was designed to answer as well as unprepared to answer </a:t>
            </a:r>
            <a:r>
              <a:rPr lang="en-US" dirty="0">
                <a:sym typeface="Wingdings" pitchFamily="2" charset="2"/>
              </a:rPr>
              <a:t> surprises can fall out!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Analyze attentively</a:t>
            </a:r>
          </a:p>
          <a:p>
            <a:pPr lvl="1"/>
            <a:r>
              <a:rPr lang="en-US" dirty="0"/>
              <a:t>Look for anomalies, slip-ups,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1BD10-C3BA-C24B-853C-0E57EEB8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44E61-D570-C447-BE4D-48AD5DE7C6F8}"/>
              </a:ext>
            </a:extLst>
          </p:cNvPr>
          <p:cNvSpPr/>
          <p:nvPr/>
        </p:nvSpPr>
        <p:spPr>
          <a:xfrm>
            <a:off x="-1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Isaacs (2001). “Interviewing Principles.”</a:t>
            </a:r>
          </a:p>
        </p:txBody>
      </p:sp>
    </p:spTree>
    <p:extLst>
      <p:ext uri="{BB962C8B-B14F-4D97-AF65-F5344CB8AC3E}">
        <p14:creationId xmlns:p14="http://schemas.microsoft.com/office/powerpoint/2010/main" val="173147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491BD5-CA47-5A4E-A955-95168563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variation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51430A-9B63-3F44-8E54-DF0B3AC16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Differences within subjects</a:t>
            </a:r>
            <a:r>
              <a:rPr lang="en-US" dirty="0"/>
              <a:t>: how does a subject change over time or in response to different stimuli?</a:t>
            </a:r>
          </a:p>
          <a:p>
            <a:r>
              <a:rPr lang="en-US" b="1" i="1" dirty="0"/>
              <a:t>Differences between subjects</a:t>
            </a:r>
            <a:r>
              <a:rPr lang="en-US" dirty="0"/>
              <a:t>: how and why are some subjects different than others?</a:t>
            </a:r>
          </a:p>
          <a:p>
            <a:endParaRPr lang="en-US" dirty="0"/>
          </a:p>
          <a:p>
            <a:r>
              <a:rPr lang="en-US" dirty="0"/>
              <a:t>Common data analysis patterns</a:t>
            </a:r>
          </a:p>
          <a:p>
            <a:pPr lvl="1"/>
            <a:r>
              <a:rPr lang="en-US" dirty="0"/>
              <a:t>Differences or patterns across time</a:t>
            </a:r>
          </a:p>
          <a:p>
            <a:pPr lvl="1"/>
            <a:r>
              <a:rPr lang="en-US" dirty="0"/>
              <a:t>Differences or patterns across space/geography</a:t>
            </a:r>
          </a:p>
          <a:p>
            <a:pPr lvl="1"/>
            <a:r>
              <a:rPr lang="en-US" dirty="0"/>
              <a:t>Differences or patterns across categories/contexts</a:t>
            </a:r>
          </a:p>
          <a:p>
            <a:pPr lvl="1"/>
            <a:r>
              <a:rPr lang="en-US" dirty="0"/>
              <a:t>Differences or patterns in relationships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4C624-D487-1545-AD89-DA41C2F0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0004-365F-4042-AE5A-4DB8148B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questions for better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83D0-2D12-2547-B9D9-B87FC4BA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How would you tell this story to a friend?</a:t>
            </a:r>
          </a:p>
          <a:p>
            <a:pPr lvl="1"/>
            <a:r>
              <a:rPr lang="en-US" dirty="0"/>
              <a:t>What are most interesting and relevant parts? Why should someone you care about care about your story?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What would be a headline for this story?</a:t>
            </a:r>
          </a:p>
          <a:p>
            <a:pPr lvl="1"/>
            <a:r>
              <a:rPr lang="en-US" dirty="0"/>
              <a:t>Can you engage someone with only 5–6 words?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What surprised you?</a:t>
            </a:r>
          </a:p>
          <a:p>
            <a:pPr lvl="1"/>
            <a:r>
              <a:rPr lang="en-US" dirty="0"/>
              <a:t>Make sure quirks, surprises, jarring, unexpected, interesting elements find their way in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What are unanswered questions?</a:t>
            </a:r>
          </a:p>
          <a:p>
            <a:pPr lvl="1"/>
            <a:r>
              <a:rPr lang="en-US" dirty="0"/>
              <a:t>What still cannot be explained? What would it take to fill in these holes?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How do we bring something new to this story?</a:t>
            </a:r>
          </a:p>
          <a:p>
            <a:pPr lvl="1"/>
            <a:r>
              <a:rPr lang="en-US" dirty="0"/>
              <a:t>Other ways to convey findings through photography, graphics, interactivity, </a:t>
            </a:r>
            <a:r>
              <a:rPr lang="en-US" i="1" dirty="0"/>
              <a:t>etc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What’s a glimpse of wisdom we can offer?</a:t>
            </a:r>
          </a:p>
          <a:p>
            <a:pPr lvl="1"/>
            <a:r>
              <a:rPr lang="en-US" dirty="0"/>
              <a:t>Universal themes like loyalty, betrayal, resilience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53C61-2FB5-3E46-BDA5-6A4BDEDB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CA9E5-9826-9A43-85AE-4CEF53FC0FE1}"/>
              </a:ext>
            </a:extLst>
          </p:cNvPr>
          <p:cNvSpPr/>
          <p:nvPr/>
        </p:nvSpPr>
        <p:spPr>
          <a:xfrm>
            <a:off x="0" y="6581001"/>
            <a:ext cx="109989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Huang (2011). “6 questions that can help journalists find focus, tell better stories.” </a:t>
            </a:r>
            <a:r>
              <a:rPr lang="en-US" sz="1200" i="1" dirty="0"/>
              <a:t>Poynter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0782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3484</TotalTime>
  <Words>924</Words>
  <Application>Microsoft Macintosh PowerPoint</Application>
  <PresentationFormat>Widescreen</PresentationFormat>
  <Paragraphs>108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Corbel</vt:lpstr>
      <vt:lpstr>Courier</vt:lpstr>
      <vt:lpstr>Wingdings 2</vt:lpstr>
      <vt:lpstr>Quotable</vt:lpstr>
      <vt:lpstr>Class 10: Interviewing a Dataset Wednesday, February 6</vt:lpstr>
      <vt:lpstr>Agenda</vt:lpstr>
      <vt:lpstr>This week</vt:lpstr>
      <vt:lpstr>Recap</vt:lpstr>
      <vt:lpstr>Module Assignment 02</vt:lpstr>
      <vt:lpstr>Why interview a data set?</vt:lpstr>
      <vt:lpstr>Interviewing a person vs. a dataset</vt:lpstr>
      <vt:lpstr>Dimensions of variation</vt:lpstr>
      <vt:lpstr>Six questions for better stories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Brian Keegan</cp:lastModifiedBy>
  <cp:revision>120</cp:revision>
  <dcterms:created xsi:type="dcterms:W3CDTF">2016-08-24T14:48:58Z</dcterms:created>
  <dcterms:modified xsi:type="dcterms:W3CDTF">2019-02-06T18:52:48Z</dcterms:modified>
</cp:coreProperties>
</file>