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9"/>
  </p:notesMasterIdLst>
  <p:sldIdLst>
    <p:sldId id="256" r:id="rId2"/>
    <p:sldId id="275" r:id="rId3"/>
    <p:sldId id="296" r:id="rId4"/>
    <p:sldId id="306" r:id="rId5"/>
    <p:sldId id="305" r:id="rId6"/>
    <p:sldId id="308" r:id="rId7"/>
    <p:sldId id="30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C4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9"/>
    <p:restoredTop sz="94628"/>
  </p:normalViewPr>
  <p:slideViewPr>
    <p:cSldViewPr snapToGrid="0" snapToObjects="1">
      <p:cViewPr varScale="1">
        <p:scale>
          <a:sx n="110" d="100"/>
          <a:sy n="110" d="100"/>
        </p:scale>
        <p:origin x="184"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20EF-9615-9340-9696-8E29D255C29C}" type="datetimeFigureOut">
              <a:rPr lang="en-US" smtClean="0"/>
              <a:t>2/18/19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591CE-20BA-CB4C-B298-E658AA182758}" type="slidenum">
              <a:rPr lang="en-US" smtClean="0"/>
              <a:t>‹#›</a:t>
            </a:fld>
            <a:endParaRPr lang="en-US"/>
          </a:p>
        </p:txBody>
      </p:sp>
    </p:spTree>
    <p:extLst>
      <p:ext uri="{BB962C8B-B14F-4D97-AF65-F5344CB8AC3E}">
        <p14:creationId xmlns:p14="http://schemas.microsoft.com/office/powerpoint/2010/main" val="683860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3591CE-20BA-CB4C-B298-E658AA182758}" type="slidenum">
              <a:rPr lang="en-US" smtClean="0"/>
              <a:t>0</a:t>
            </a:fld>
            <a:endParaRPr lang="en-US"/>
          </a:p>
        </p:txBody>
      </p:sp>
    </p:spTree>
    <p:extLst>
      <p:ext uri="{BB962C8B-B14F-4D97-AF65-F5344CB8AC3E}">
        <p14:creationId xmlns:p14="http://schemas.microsoft.com/office/powerpoint/2010/main" val="30371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D9C48E"/>
          </a:solidFill>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864EC1-8966-704C-9B8B-CF3380F10423}" type="datetime1">
              <a:rPr lang="en-US" smtClean="0"/>
              <a:t>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3CFB64-0B48-9E45-B861-D8DE82785488}" type="datetime1">
              <a:rPr lang="en-US" smtClean="0"/>
              <a:t>2/18/19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A4DC287-4DAA-EF45-B0FC-84CA505543A0}" type="datetime1">
              <a:rPr lang="en-US" smtClean="0"/>
              <a:t>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75135E4-29DF-CA4B-B093-7D9A70E30E9D}" type="datetime1">
              <a:rPr lang="en-US" smtClean="0"/>
              <a:t>2/18/19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6A403E-07BE-E147-B4F0-7CB9D8782A2B}" type="datetime1">
              <a:rPr lang="en-US" smtClean="0"/>
              <a:t>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8B0FC-2CDF-AE4E-9E24-9802736DDA38}" type="datetime1">
              <a:rPr lang="en-US" smtClean="0"/>
              <a:t>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1420481"/>
            <a:ext cx="10554574"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AA98-ACBF-DC42-B077-EDD1F6B9573A}" type="datetime1">
              <a:rPr lang="en-US" smtClean="0"/>
              <a:t>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54538-D509-7849-B63B-ADC00130C0E4}" type="datetime1">
              <a:rPr lang="en-US" smtClean="0"/>
              <a:t>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B39A5-8D4D-CC4A-92C4-3BE94EDF4628}" type="datetime1">
              <a:rPr lang="en-US" smtClean="0"/>
              <a:t>2/18/19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56609-D2D6-B54F-A2C3-892F3AA6CDA9}" type="datetime1">
              <a:rPr lang="en-US" smtClean="0"/>
              <a:t>2/18/19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CD2DA7-7BB0-CC42-B014-187D031F2E14}" type="datetime1">
              <a:rPr lang="en-US" smtClean="0"/>
              <a:t>2/18/19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97359-CD91-B947-A62B-1612DC732B81}" type="datetime1">
              <a:rPr lang="en-US" smtClean="0"/>
              <a:t>2/18/19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2D3F7-0476-9B4D-B141-9332D2A5CEF8}" type="datetime1">
              <a:rPr lang="en-US" smtClean="0"/>
              <a:t>2/18/19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C844AC5-F82D-2546-A0BA-4CB124E81DB2}" type="datetime1">
              <a:rPr lang="en-US" smtClean="0"/>
              <a:t>2/18/19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DF101DF-BEDF-034B-B6BE-F262BE0BAA1A}" type="datetime1">
              <a:rPr lang="en-US" smtClean="0"/>
              <a:t>2/18/19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ian.keega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OpenRefine/OpenRefine/wiki/External-Resourc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Class 15: Missing Data</a:t>
            </a:r>
            <a:br>
              <a:rPr lang="en-US" dirty="0">
                <a:solidFill>
                  <a:schemeClr val="tx1"/>
                </a:solidFill>
              </a:rPr>
            </a:br>
            <a:r>
              <a:rPr lang="en-US" sz="2800" dirty="0">
                <a:solidFill>
                  <a:schemeClr val="tx1"/>
                </a:solidFill>
              </a:rPr>
              <a:t>Monday, February 18</a:t>
            </a:r>
            <a:endParaRPr lang="en-US" dirty="0">
              <a:solidFill>
                <a:schemeClr val="tx1"/>
              </a:solidFill>
            </a:endParaRPr>
          </a:p>
        </p:txBody>
      </p:sp>
      <p:sp>
        <p:nvSpPr>
          <p:cNvPr id="3" name="Subtitle 2"/>
          <p:cNvSpPr>
            <a:spLocks noGrp="1"/>
          </p:cNvSpPr>
          <p:nvPr>
            <p:ph type="subTitle" idx="1"/>
          </p:nvPr>
        </p:nvSpPr>
        <p:spPr>
          <a:xfrm>
            <a:off x="810001" y="5280847"/>
            <a:ext cx="10572000" cy="1371600"/>
          </a:xfrm>
        </p:spPr>
        <p:txBody>
          <a:bodyPr>
            <a:noAutofit/>
          </a:bodyPr>
          <a:lstStyle/>
          <a:p>
            <a:r>
              <a:rPr lang="en-US" dirty="0"/>
              <a:t>INFO 3402: Information Expositions</a:t>
            </a:r>
            <a:br>
              <a:rPr lang="en-US" dirty="0"/>
            </a:br>
            <a:r>
              <a:rPr lang="en-US" dirty="0"/>
              <a:t>Professor Brian Keegan</a:t>
            </a:r>
            <a:br>
              <a:rPr lang="en-US" dirty="0"/>
            </a:br>
            <a:r>
              <a:rPr lang="en-US" dirty="0">
                <a:hlinkClick r:id="rId3"/>
              </a:rPr>
              <a:t>brian.keegan@colorado.edu</a:t>
            </a:r>
            <a:r>
              <a:rPr lang="en-US" dirty="0"/>
              <a:t> </a:t>
            </a:r>
          </a:p>
          <a:p>
            <a:endParaRPr lang="en-US" dirty="0"/>
          </a:p>
        </p:txBody>
      </p:sp>
      <p:pic>
        <p:nvPicPr>
          <p:cNvPr id="5" name="Picture 4" title="University of Colorado Boulde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44565" y="5280847"/>
            <a:ext cx="3747435" cy="914400"/>
          </a:xfrm>
          <a:prstGeom prst="rect">
            <a:avLst/>
          </a:prstGeom>
        </p:spPr>
      </p:pic>
    </p:spTree>
    <p:extLst>
      <p:ext uri="{BB962C8B-B14F-4D97-AF65-F5344CB8AC3E}">
        <p14:creationId xmlns:p14="http://schemas.microsoft.com/office/powerpoint/2010/main" val="14224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7B56E-2696-CA43-BCC0-8D074FFEED4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DF5FCB-0A16-9F46-A4C9-51C0D138ED7A}"/>
              </a:ext>
            </a:extLst>
          </p:cNvPr>
          <p:cNvSpPr>
            <a:spLocks noGrp="1"/>
          </p:cNvSpPr>
          <p:nvPr>
            <p:ph idx="1"/>
          </p:nvPr>
        </p:nvSpPr>
        <p:spPr/>
        <p:txBody>
          <a:bodyPr/>
          <a:lstStyle/>
          <a:p>
            <a:r>
              <a:rPr lang="en-US" dirty="0"/>
              <a:t>11:00 – 11:05 </a:t>
            </a:r>
            <a:r>
              <a:rPr lang="en-US" dirty="0">
                <a:sym typeface="Wingdings" pitchFamily="2" charset="2"/>
              </a:rPr>
              <a:t></a:t>
            </a:r>
            <a:r>
              <a:rPr lang="en-US" dirty="0"/>
              <a:t> Review</a:t>
            </a:r>
          </a:p>
          <a:p>
            <a:r>
              <a:rPr lang="en-US" dirty="0"/>
              <a:t>11:05 – 11:50 </a:t>
            </a:r>
            <a:r>
              <a:rPr lang="en-US" dirty="0">
                <a:sym typeface="Wingdings" pitchFamily="2" charset="2"/>
              </a:rPr>
              <a:t> Missing data notebook</a:t>
            </a:r>
            <a:endParaRPr lang="en-US" dirty="0"/>
          </a:p>
        </p:txBody>
      </p:sp>
      <p:sp>
        <p:nvSpPr>
          <p:cNvPr id="4" name="Slide Number Placeholder 3">
            <a:extLst>
              <a:ext uri="{FF2B5EF4-FFF2-40B4-BE49-F238E27FC236}">
                <a16:creationId xmlns:a16="http://schemas.microsoft.com/office/drawing/2014/main" id="{E0315B02-BF11-8247-9542-3E5682BBF3E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47753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24FE-CCFD-284C-8BCB-1CD085D1F27D}"/>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206ECB94-F638-734A-9E98-98E1BA79A210}"/>
              </a:ext>
            </a:extLst>
          </p:cNvPr>
          <p:cNvSpPr>
            <a:spLocks noGrp="1"/>
          </p:cNvSpPr>
          <p:nvPr>
            <p:ph idx="1"/>
          </p:nvPr>
        </p:nvSpPr>
        <p:spPr/>
        <p:txBody>
          <a:bodyPr/>
          <a:lstStyle/>
          <a:p>
            <a:r>
              <a:rPr lang="en-US" dirty="0"/>
              <a:t>Weeks 1 &amp; 2 </a:t>
            </a:r>
            <a:r>
              <a:rPr lang="en-US" dirty="0">
                <a:sym typeface="Wingdings" pitchFamily="2" charset="2"/>
              </a:rPr>
              <a:t> </a:t>
            </a:r>
            <a:r>
              <a:rPr lang="en-US" dirty="0"/>
              <a:t>Module 1: Exploring</a:t>
            </a:r>
          </a:p>
          <a:p>
            <a:pPr lvl="1"/>
            <a:r>
              <a:rPr lang="en-US" dirty="0"/>
              <a:t>Epicycles of analysis: question, EDA, modeling, interpretation, communication</a:t>
            </a:r>
          </a:p>
          <a:p>
            <a:pPr lvl="1"/>
            <a:r>
              <a:rPr lang="en-US" dirty="0"/>
              <a:t>Characteristics of a good question, Exploratory data analysis checklist</a:t>
            </a:r>
          </a:p>
          <a:p>
            <a:r>
              <a:rPr lang="en-US" dirty="0"/>
              <a:t>Weeks 3 &amp; 4 </a:t>
            </a:r>
            <a:r>
              <a:rPr lang="en-US" dirty="0">
                <a:sym typeface="Wingdings" pitchFamily="2" charset="2"/>
              </a:rPr>
              <a:t> Module 2: Retrieving</a:t>
            </a:r>
          </a:p>
          <a:p>
            <a:pPr lvl="1"/>
            <a:r>
              <a:rPr lang="en-US" dirty="0">
                <a:sym typeface="Wingdings" pitchFamily="2" charset="2"/>
              </a:rPr>
              <a:t>Using </a:t>
            </a:r>
            <a:r>
              <a:rPr lang="en-US" dirty="0">
                <a:latin typeface="Courier" pitchFamily="2" charset="0"/>
                <a:sym typeface="Wingdings" pitchFamily="2" charset="2"/>
              </a:rPr>
              <a:t>requests</a:t>
            </a:r>
            <a:r>
              <a:rPr lang="en-US" dirty="0">
                <a:sym typeface="Wingdings" pitchFamily="2" charset="2"/>
              </a:rPr>
              <a:t>, </a:t>
            </a:r>
            <a:r>
              <a:rPr lang="en-US" dirty="0" err="1">
                <a:latin typeface="Courier" pitchFamily="2" charset="0"/>
                <a:sym typeface="Wingdings" pitchFamily="2" charset="2"/>
              </a:rPr>
              <a:t>BeautifulSoup</a:t>
            </a:r>
            <a:r>
              <a:rPr lang="en-US" dirty="0">
                <a:sym typeface="Wingdings" pitchFamily="2" charset="2"/>
              </a:rPr>
              <a:t>, </a:t>
            </a:r>
            <a:r>
              <a:rPr lang="en-US" i="1" dirty="0">
                <a:sym typeface="Wingdings" pitchFamily="2" charset="2"/>
              </a:rPr>
              <a:t>etc. </a:t>
            </a:r>
            <a:r>
              <a:rPr lang="en-US" dirty="0">
                <a:sym typeface="Wingdings" pitchFamily="2" charset="2"/>
              </a:rPr>
              <a:t>to scrape data from websites and APIs</a:t>
            </a:r>
          </a:p>
          <a:p>
            <a:pPr lvl="1"/>
            <a:r>
              <a:rPr lang="en-US" dirty="0">
                <a:sym typeface="Wingdings" pitchFamily="2" charset="2"/>
              </a:rPr>
              <a:t>Ethical considerations for web scraping</a:t>
            </a:r>
          </a:p>
          <a:p>
            <a:r>
              <a:rPr lang="en-US" dirty="0">
                <a:sym typeface="Wingdings" pitchFamily="2" charset="2"/>
              </a:rPr>
              <a:t>Weeks 5 &amp; 6  Module 3: Cleaning</a:t>
            </a:r>
          </a:p>
          <a:p>
            <a:pPr lvl="1"/>
            <a:r>
              <a:rPr lang="en-US" dirty="0"/>
              <a:t>Creating tidy data (pivoting, melting, stacking)</a:t>
            </a:r>
          </a:p>
          <a:p>
            <a:pPr lvl="1"/>
            <a:r>
              <a:rPr lang="en-US" dirty="0"/>
              <a:t>Handling missing data (dropping, filling, interpolation)</a:t>
            </a:r>
          </a:p>
        </p:txBody>
      </p:sp>
      <p:sp>
        <p:nvSpPr>
          <p:cNvPr id="4" name="Slide Number Placeholder 3">
            <a:extLst>
              <a:ext uri="{FF2B5EF4-FFF2-40B4-BE49-F238E27FC236}">
                <a16:creationId xmlns:a16="http://schemas.microsoft.com/office/drawing/2014/main" id="{78D3A387-83CE-0243-9CED-0272DA47F25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65402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80D0-A910-9F4D-8B7E-8522F9CE85D4}"/>
              </a:ext>
            </a:extLst>
          </p:cNvPr>
          <p:cNvSpPr>
            <a:spLocks noGrp="1"/>
          </p:cNvSpPr>
          <p:nvPr>
            <p:ph type="title"/>
          </p:nvPr>
        </p:nvSpPr>
        <p:spPr/>
        <p:txBody>
          <a:bodyPr/>
          <a:lstStyle/>
          <a:p>
            <a:r>
              <a:rPr lang="en-US" dirty="0"/>
              <a:t>This week</a:t>
            </a:r>
          </a:p>
        </p:txBody>
      </p:sp>
      <p:sp>
        <p:nvSpPr>
          <p:cNvPr id="3" name="Content Placeholder 2">
            <a:extLst>
              <a:ext uri="{FF2B5EF4-FFF2-40B4-BE49-F238E27FC236}">
                <a16:creationId xmlns:a16="http://schemas.microsoft.com/office/drawing/2014/main" id="{AAEF8A6C-E62D-5E4C-BCCE-502DE13CD9B0}"/>
              </a:ext>
            </a:extLst>
          </p:cNvPr>
          <p:cNvSpPr>
            <a:spLocks noGrp="1"/>
          </p:cNvSpPr>
          <p:nvPr>
            <p:ph idx="1"/>
          </p:nvPr>
        </p:nvSpPr>
        <p:spPr/>
        <p:txBody>
          <a:bodyPr/>
          <a:lstStyle/>
          <a:p>
            <a:r>
              <a:rPr lang="en-US" dirty="0"/>
              <a:t>Week 6 (Feb 18 – Feb 22) </a:t>
            </a:r>
            <a:r>
              <a:rPr lang="en-US" dirty="0">
                <a:sym typeface="Wingdings" pitchFamily="2" charset="2"/>
              </a:rPr>
              <a:t> Cleaning (Tell)</a:t>
            </a:r>
          </a:p>
          <a:p>
            <a:pPr lvl="1"/>
            <a:r>
              <a:rPr lang="en-US" b="1" dirty="0"/>
              <a:t>Monday</a:t>
            </a:r>
            <a:r>
              <a:rPr lang="en-US" dirty="0"/>
              <a:t>: Dropping, filling, and interpolating cross-sectional and temporal data</a:t>
            </a:r>
          </a:p>
          <a:p>
            <a:pPr lvl="1"/>
            <a:r>
              <a:rPr lang="en-US" b="1" dirty="0"/>
              <a:t>Wednesday</a:t>
            </a:r>
            <a:r>
              <a:rPr lang="en-US" dirty="0"/>
              <a:t>: Missing data tutorial</a:t>
            </a:r>
          </a:p>
          <a:p>
            <a:pPr lvl="1"/>
            <a:r>
              <a:rPr lang="en-US" b="1" dirty="0"/>
              <a:t>Friday</a:t>
            </a:r>
            <a:r>
              <a:rPr lang="en-US" dirty="0"/>
              <a:t>: Weekly presentation on assignment work-in-progress</a:t>
            </a:r>
          </a:p>
          <a:p>
            <a:pPr lvl="1"/>
            <a:endParaRPr lang="en-US" dirty="0"/>
          </a:p>
          <a:p>
            <a:r>
              <a:rPr lang="en-US" dirty="0"/>
              <a:t>Module Assignment 03 due February 25</a:t>
            </a:r>
          </a:p>
          <a:p>
            <a:endParaRPr lang="en-US" dirty="0"/>
          </a:p>
          <a:p>
            <a:r>
              <a:rPr lang="en-US" dirty="0"/>
              <a:t>Week 7 (Feb 25 – Mar 1) </a:t>
            </a:r>
            <a:r>
              <a:rPr lang="en-US" dirty="0">
                <a:sym typeface="Wingdings" pitchFamily="2" charset="2"/>
              </a:rPr>
              <a:t> Combining (Show)</a:t>
            </a:r>
            <a:endParaRPr lang="en-US" dirty="0"/>
          </a:p>
          <a:p>
            <a:pPr lvl="1"/>
            <a:r>
              <a:rPr lang="en-US" dirty="0">
                <a:sym typeface="Wingdings" pitchFamily="2" charset="2"/>
              </a:rPr>
              <a:t>Joining data together, trade-offs of different joins, cleaning up after a join</a:t>
            </a:r>
          </a:p>
        </p:txBody>
      </p:sp>
      <p:sp>
        <p:nvSpPr>
          <p:cNvPr id="4" name="Slide Number Placeholder 3">
            <a:extLst>
              <a:ext uri="{FF2B5EF4-FFF2-40B4-BE49-F238E27FC236}">
                <a16:creationId xmlns:a16="http://schemas.microsoft.com/office/drawing/2014/main" id="{8693A265-D62C-6C44-A7BB-00855FB94FF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765352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2524-84D1-6D4F-8FB3-23F38C418CF4}"/>
              </a:ext>
            </a:extLst>
          </p:cNvPr>
          <p:cNvSpPr>
            <a:spLocks noGrp="1"/>
          </p:cNvSpPr>
          <p:nvPr>
            <p:ph type="title"/>
          </p:nvPr>
        </p:nvSpPr>
        <p:spPr/>
        <p:txBody>
          <a:bodyPr/>
          <a:lstStyle/>
          <a:p>
            <a:r>
              <a:rPr lang="en-US" dirty="0"/>
              <a:t>Module Assignment 03</a:t>
            </a:r>
          </a:p>
        </p:txBody>
      </p:sp>
      <p:sp>
        <p:nvSpPr>
          <p:cNvPr id="3" name="Content Placeholder 2">
            <a:extLst>
              <a:ext uri="{FF2B5EF4-FFF2-40B4-BE49-F238E27FC236}">
                <a16:creationId xmlns:a16="http://schemas.microsoft.com/office/drawing/2014/main" id="{CDE6EBAA-2669-F340-B9EA-56CB9200D91E}"/>
              </a:ext>
            </a:extLst>
          </p:cNvPr>
          <p:cNvSpPr>
            <a:spLocks noGrp="1"/>
          </p:cNvSpPr>
          <p:nvPr>
            <p:ph idx="1"/>
          </p:nvPr>
        </p:nvSpPr>
        <p:spPr>
          <a:xfrm>
            <a:off x="818712" y="1589187"/>
            <a:ext cx="10554574" cy="4572000"/>
          </a:xfrm>
        </p:spPr>
        <p:txBody>
          <a:bodyPr>
            <a:noAutofit/>
          </a:bodyPr>
          <a:lstStyle/>
          <a:p>
            <a:r>
              <a:rPr lang="en-US" dirty="0"/>
              <a:t>Due Monday, February 25 at 10:59am</a:t>
            </a:r>
          </a:p>
          <a:p>
            <a:endParaRPr lang="en-US" dirty="0"/>
          </a:p>
          <a:p>
            <a:r>
              <a:rPr lang="en-US" b="1" dirty="0"/>
              <a:t>Objective</a:t>
            </a:r>
            <a:r>
              <a:rPr lang="en-US" dirty="0"/>
              <a:t>: Tell a horror story about an untidy dataset and how you tamed it into a clean and tidy format</a:t>
            </a:r>
          </a:p>
          <a:p>
            <a:pPr lvl="1"/>
            <a:r>
              <a:rPr lang="en-US" dirty="0"/>
              <a:t>Reshaping into a cleaner format, handling missing data, filtering/relabeling bad data, </a:t>
            </a:r>
            <a:r>
              <a:rPr lang="en-US" i="1" dirty="0"/>
              <a:t>etc</a:t>
            </a:r>
            <a:r>
              <a:rPr lang="en-US" dirty="0"/>
              <a:t>.</a:t>
            </a:r>
          </a:p>
          <a:p>
            <a:pPr lvl="1"/>
            <a:r>
              <a:rPr lang="en-US" dirty="0">
                <a:sym typeface="Wingdings" pitchFamily="2" charset="2"/>
              </a:rPr>
              <a:t>Once you’ve cleaned it up, go through data interviewing and EDA processes</a:t>
            </a:r>
          </a:p>
          <a:p>
            <a:pPr lvl="1"/>
            <a:r>
              <a:rPr lang="en-US" dirty="0">
                <a:sym typeface="Wingdings" pitchFamily="2" charset="2"/>
              </a:rPr>
              <a:t>Write up a Medium post detailing the question you wanted to answer with this data, the problems with the raw data, the steps you took to clean it up, and the findings once it was clean</a:t>
            </a:r>
          </a:p>
          <a:p>
            <a:pPr lvl="1"/>
            <a:r>
              <a:rPr lang="en-US" dirty="0">
                <a:sym typeface="Wingdings" pitchFamily="2" charset="2"/>
              </a:rPr>
              <a:t>Use good blogging practices in terms of engaging headline, balance of prose/code/images, clear findings, </a:t>
            </a:r>
            <a:r>
              <a:rPr lang="en-US" i="1" dirty="0">
                <a:sym typeface="Wingdings" pitchFamily="2" charset="2"/>
              </a:rPr>
              <a:t>etc</a:t>
            </a:r>
            <a:r>
              <a:rPr lang="en-US" dirty="0">
                <a:sym typeface="Wingdings" pitchFamily="2" charset="2"/>
              </a:rPr>
              <a:t>.</a:t>
            </a:r>
          </a:p>
          <a:p>
            <a:pPr lvl="2"/>
            <a:r>
              <a:rPr lang="en-US" dirty="0">
                <a:sym typeface="Wingdings" pitchFamily="2" charset="2"/>
              </a:rPr>
              <a:t>Real bonus points if you write it up using conventions from horror fiction, film, </a:t>
            </a:r>
            <a:r>
              <a:rPr lang="en-US" i="1" dirty="0">
                <a:sym typeface="Wingdings" pitchFamily="2" charset="2"/>
              </a:rPr>
              <a:t>etc</a:t>
            </a:r>
            <a:r>
              <a:rPr lang="en-US" dirty="0">
                <a:sym typeface="Wingdings" pitchFamily="2" charset="2"/>
              </a:rPr>
              <a:t>. genres in convincing way</a:t>
            </a:r>
          </a:p>
          <a:p>
            <a:pPr lvl="1"/>
            <a:endParaRPr lang="en-US" dirty="0">
              <a:sym typeface="Wingdings" pitchFamily="2" charset="2"/>
            </a:endParaRPr>
          </a:p>
          <a:p>
            <a:r>
              <a:rPr lang="en-US" dirty="0">
                <a:sym typeface="Wingdings" pitchFamily="2" charset="2"/>
              </a:rPr>
              <a:t>Also check out the </a:t>
            </a:r>
            <a:r>
              <a:rPr lang="en-US" dirty="0" err="1">
                <a:sym typeface="Wingdings" pitchFamily="2" charset="2"/>
              </a:rPr>
              <a:t>OpenRefine</a:t>
            </a:r>
            <a:r>
              <a:rPr lang="en-US" dirty="0">
                <a:sym typeface="Wingdings" pitchFamily="2" charset="2"/>
              </a:rPr>
              <a:t> tool and resources on Canvas</a:t>
            </a:r>
          </a:p>
          <a:p>
            <a:pPr lvl="1"/>
            <a:r>
              <a:rPr lang="en-US" dirty="0">
                <a:sym typeface="Wingdings" pitchFamily="2" charset="2"/>
              </a:rPr>
              <a:t>How to replicate some of the </a:t>
            </a:r>
            <a:r>
              <a:rPr lang="en-US" dirty="0" err="1">
                <a:sym typeface="Wingdings" pitchFamily="2" charset="2"/>
              </a:rPr>
              <a:t>OpenRefine</a:t>
            </a:r>
            <a:r>
              <a:rPr lang="en-US" dirty="0">
                <a:sym typeface="Wingdings" pitchFamily="2" charset="2"/>
              </a:rPr>
              <a:t> tutorials using pandas</a:t>
            </a:r>
          </a:p>
          <a:p>
            <a:pPr lvl="1"/>
            <a:r>
              <a:rPr lang="en-US" dirty="0">
                <a:sym typeface="Wingdings" pitchFamily="2" charset="2"/>
                <a:hlinkClick r:id="rId2"/>
              </a:rPr>
              <a:t>https://github.com/OpenRefine/OpenRefine/wiki/External-Resources</a:t>
            </a:r>
            <a:r>
              <a:rPr lang="en-US" dirty="0">
                <a:sym typeface="Wingdings" pitchFamily="2" charset="2"/>
              </a:rPr>
              <a:t> </a:t>
            </a:r>
            <a:endParaRPr lang="en-US" dirty="0"/>
          </a:p>
        </p:txBody>
      </p:sp>
      <p:sp>
        <p:nvSpPr>
          <p:cNvPr id="4" name="Slide Number Placeholder 3">
            <a:extLst>
              <a:ext uri="{FF2B5EF4-FFF2-40B4-BE49-F238E27FC236}">
                <a16:creationId xmlns:a16="http://schemas.microsoft.com/office/drawing/2014/main" id="{D1F396A0-4B2C-C840-A4F8-D03605194F7E}"/>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95904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3358-26EA-0642-B85B-6CA6CB03832E}"/>
              </a:ext>
            </a:extLst>
          </p:cNvPr>
          <p:cNvSpPr>
            <a:spLocks noGrp="1"/>
          </p:cNvSpPr>
          <p:nvPr>
            <p:ph type="title"/>
          </p:nvPr>
        </p:nvSpPr>
        <p:spPr/>
        <p:txBody>
          <a:bodyPr/>
          <a:lstStyle/>
          <a:p>
            <a:r>
              <a:rPr lang="en-US" dirty="0"/>
              <a:t>Readings</a:t>
            </a:r>
          </a:p>
        </p:txBody>
      </p:sp>
      <p:sp>
        <p:nvSpPr>
          <p:cNvPr id="3" name="Content Placeholder 2">
            <a:extLst>
              <a:ext uri="{FF2B5EF4-FFF2-40B4-BE49-F238E27FC236}">
                <a16:creationId xmlns:a16="http://schemas.microsoft.com/office/drawing/2014/main" id="{950D4200-B6A9-C34B-89F5-2206341B8BAD}"/>
              </a:ext>
            </a:extLst>
          </p:cNvPr>
          <p:cNvSpPr>
            <a:spLocks noGrp="1"/>
          </p:cNvSpPr>
          <p:nvPr>
            <p:ph idx="1"/>
          </p:nvPr>
        </p:nvSpPr>
        <p:spPr/>
        <p:txBody>
          <a:bodyPr/>
          <a:lstStyle/>
          <a:p>
            <a:r>
              <a:rPr lang="en-US" dirty="0"/>
              <a:t>pandas documentation on “Working with Missing Data”</a:t>
            </a:r>
          </a:p>
          <a:p>
            <a:pPr lvl="1"/>
            <a:r>
              <a:rPr lang="en-US" dirty="0"/>
              <a:t>Review different pandas functions and strategies for handling missing data</a:t>
            </a:r>
          </a:p>
          <a:p>
            <a:pPr lvl="1"/>
            <a:endParaRPr lang="en-US" dirty="0"/>
          </a:p>
          <a:p>
            <a:r>
              <a:rPr lang="en-US" dirty="0" err="1"/>
              <a:t>Swalin</a:t>
            </a:r>
            <a:r>
              <a:rPr lang="en-US" dirty="0"/>
              <a:t> (2018). “How to Handle Missing Data.”</a:t>
            </a:r>
          </a:p>
          <a:p>
            <a:pPr lvl="1"/>
            <a:r>
              <a:rPr lang="en-US" dirty="0"/>
              <a:t>Generalized ideas (MNAR, LCOF, </a:t>
            </a:r>
            <a:r>
              <a:rPr lang="en-US" i="1" dirty="0"/>
              <a:t>etc</a:t>
            </a:r>
            <a:r>
              <a:rPr lang="en-US" dirty="0"/>
              <a:t>.) for handling missing data</a:t>
            </a:r>
          </a:p>
          <a:p>
            <a:pPr lvl="1"/>
            <a:endParaRPr lang="en-US" dirty="0"/>
          </a:p>
          <a:p>
            <a:r>
              <a:rPr lang="en-US" dirty="0"/>
              <a:t>Supplementary readings</a:t>
            </a:r>
          </a:p>
          <a:p>
            <a:pPr lvl="1"/>
            <a:r>
              <a:rPr lang="en-US" dirty="0"/>
              <a:t>Python libraries diving deeper on imputation beyond notebook</a:t>
            </a:r>
          </a:p>
        </p:txBody>
      </p:sp>
      <p:sp>
        <p:nvSpPr>
          <p:cNvPr id="4" name="Slide Number Placeholder 3">
            <a:extLst>
              <a:ext uri="{FF2B5EF4-FFF2-40B4-BE49-F238E27FC236}">
                <a16:creationId xmlns:a16="http://schemas.microsoft.com/office/drawing/2014/main" id="{2F3F86C6-6FFB-0D46-B344-576A53A18708}"/>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65065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45CEB-0657-F74C-A006-4C29D972F10D}"/>
              </a:ext>
            </a:extLst>
          </p:cNvPr>
          <p:cNvSpPr>
            <a:spLocks noGrp="1"/>
          </p:cNvSpPr>
          <p:nvPr>
            <p:ph type="title"/>
          </p:nvPr>
        </p:nvSpPr>
        <p:spPr/>
        <p:txBody>
          <a:bodyPr/>
          <a:lstStyle/>
          <a:p>
            <a:r>
              <a:rPr lang="en-US" dirty="0"/>
              <a:t>Notebook and data</a:t>
            </a:r>
          </a:p>
        </p:txBody>
      </p:sp>
      <p:sp>
        <p:nvSpPr>
          <p:cNvPr id="3" name="Content Placeholder 2">
            <a:extLst>
              <a:ext uri="{FF2B5EF4-FFF2-40B4-BE49-F238E27FC236}">
                <a16:creationId xmlns:a16="http://schemas.microsoft.com/office/drawing/2014/main" id="{40ED57DF-5574-8745-86FA-D51E018347FD}"/>
              </a:ext>
            </a:extLst>
          </p:cNvPr>
          <p:cNvSpPr>
            <a:spLocks noGrp="1"/>
          </p:cNvSpPr>
          <p:nvPr>
            <p:ph idx="1"/>
          </p:nvPr>
        </p:nvSpPr>
        <p:spPr/>
        <p:txBody>
          <a:bodyPr/>
          <a:lstStyle/>
          <a:p>
            <a:r>
              <a:rPr lang="en-US" dirty="0"/>
              <a:t>Download</a:t>
            </a:r>
          </a:p>
          <a:p>
            <a:pPr lvl="1"/>
            <a:r>
              <a:rPr lang="en-US" dirty="0"/>
              <a:t>Class 15 – Missing </a:t>
            </a:r>
            <a:r>
              <a:rPr lang="en-US" dirty="0" err="1"/>
              <a:t>data.ipynb</a:t>
            </a:r>
            <a:endParaRPr lang="en-US" dirty="0"/>
          </a:p>
          <a:p>
            <a:pPr lvl="1"/>
            <a:r>
              <a:rPr lang="en-US" dirty="0" err="1"/>
              <a:t>titanic.csv</a:t>
            </a:r>
            <a:endParaRPr lang="en-US" dirty="0"/>
          </a:p>
          <a:p>
            <a:pPr lvl="1"/>
            <a:r>
              <a:rPr lang="en-US" dirty="0" err="1"/>
              <a:t>opportunity_wiki_revs.csv</a:t>
            </a:r>
            <a:endParaRPr lang="en-US" dirty="0"/>
          </a:p>
        </p:txBody>
      </p:sp>
      <p:sp>
        <p:nvSpPr>
          <p:cNvPr id="4" name="Slide Number Placeholder 3">
            <a:extLst>
              <a:ext uri="{FF2B5EF4-FFF2-40B4-BE49-F238E27FC236}">
                <a16:creationId xmlns:a16="http://schemas.microsoft.com/office/drawing/2014/main" id="{B0AA0A73-F94C-2348-A8F8-741593667223}"/>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287799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 Boulder">
      <a:dk1>
        <a:srgbClr val="000000"/>
      </a:dk1>
      <a:lt1>
        <a:srgbClr val="FFFFFF"/>
      </a:lt1>
      <a:dk2>
        <a:srgbClr val="212121"/>
      </a:dk2>
      <a:lt2>
        <a:srgbClr val="565A5C"/>
      </a:lt2>
      <a:accent1>
        <a:srgbClr val="CFB87C"/>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3777</TotalTime>
  <Words>448</Words>
  <Application>Microsoft Macintosh PowerPoint</Application>
  <PresentationFormat>Widescreen</PresentationFormat>
  <Paragraphs>59</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Corbel</vt:lpstr>
      <vt:lpstr>Courier</vt:lpstr>
      <vt:lpstr>Wingdings 2</vt:lpstr>
      <vt:lpstr>Quotable</vt:lpstr>
      <vt:lpstr>Class 15: Missing Data Monday, February 18</vt:lpstr>
      <vt:lpstr>Agenda</vt:lpstr>
      <vt:lpstr>Recap</vt:lpstr>
      <vt:lpstr>This week</vt:lpstr>
      <vt:lpstr>Module Assignment 03</vt:lpstr>
      <vt:lpstr>Readings</vt:lpstr>
      <vt:lpstr>Notebook and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Keegan</dc:creator>
  <cp:lastModifiedBy>Brian Keegan</cp:lastModifiedBy>
  <cp:revision>130</cp:revision>
  <dcterms:created xsi:type="dcterms:W3CDTF">2016-08-24T14:48:58Z</dcterms:created>
  <dcterms:modified xsi:type="dcterms:W3CDTF">2019-02-18T17:36:57Z</dcterms:modified>
</cp:coreProperties>
</file>