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3"/>
  </p:notesMasterIdLst>
  <p:sldIdLst>
    <p:sldId id="256" r:id="rId2"/>
    <p:sldId id="275" r:id="rId3"/>
    <p:sldId id="310" r:id="rId4"/>
    <p:sldId id="311" r:id="rId5"/>
    <p:sldId id="312" r:id="rId6"/>
    <p:sldId id="314" r:id="rId7"/>
    <p:sldId id="313" r:id="rId8"/>
    <p:sldId id="315" r:id="rId9"/>
    <p:sldId id="316" r:id="rId10"/>
    <p:sldId id="317" r:id="rId11"/>
    <p:sldId id="31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p:restoredTop sz="94628"/>
  </p:normalViewPr>
  <p:slideViewPr>
    <p:cSldViewPr snapToGrid="0" snapToObjects="1">
      <p:cViewPr varScale="1">
        <p:scale>
          <a:sx n="110" d="100"/>
          <a:sy n="110"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3/4/19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3/4/19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3/4/19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3/4/19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3/4/19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3/4/19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ckaro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cs/0610105.pdf" TargetMode="External"/><Relationship Id="rId2" Type="http://schemas.openxmlformats.org/officeDocument/2006/relationships/hyperlink" Target="https://www.nytimes.com/2006/08/09/technology/09ao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21: Data (de)anonymization</a:t>
            </a:r>
            <a:br>
              <a:rPr lang="en-US" dirty="0">
                <a:solidFill>
                  <a:schemeClr val="tx1"/>
                </a:solidFill>
              </a:rPr>
            </a:br>
            <a:r>
              <a:rPr lang="en-US" sz="2800" dirty="0">
                <a:solidFill>
                  <a:schemeClr val="tx1"/>
                </a:solidFill>
              </a:rPr>
              <a:t>Monday, March 4</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FFCA-BAAA-214E-9723-4FD1B8C5C2BE}"/>
              </a:ext>
            </a:extLst>
          </p:cNvPr>
          <p:cNvSpPr>
            <a:spLocks noGrp="1"/>
          </p:cNvSpPr>
          <p:nvPr>
            <p:ph type="title"/>
          </p:nvPr>
        </p:nvSpPr>
        <p:spPr/>
        <p:txBody>
          <a:bodyPr/>
          <a:lstStyle/>
          <a:p>
            <a:r>
              <a:rPr lang="en-US" dirty="0"/>
              <a:t>What to do?</a:t>
            </a:r>
          </a:p>
        </p:txBody>
      </p:sp>
      <p:sp>
        <p:nvSpPr>
          <p:cNvPr id="3" name="Content Placeholder 2">
            <a:extLst>
              <a:ext uri="{FF2B5EF4-FFF2-40B4-BE49-F238E27FC236}">
                <a16:creationId xmlns:a16="http://schemas.microsoft.com/office/drawing/2014/main" id="{862E17D3-7AAC-E747-942E-3185AB7F1FAE}"/>
              </a:ext>
            </a:extLst>
          </p:cNvPr>
          <p:cNvSpPr>
            <a:spLocks noGrp="1"/>
          </p:cNvSpPr>
          <p:nvPr>
            <p:ph idx="1"/>
          </p:nvPr>
        </p:nvSpPr>
        <p:spPr/>
        <p:txBody>
          <a:bodyPr/>
          <a:lstStyle/>
          <a:p>
            <a:r>
              <a:rPr lang="en-US" dirty="0"/>
              <a:t>If de-anonymized data can be trivially re-identified in many cases, what should we do? </a:t>
            </a:r>
          </a:p>
          <a:p>
            <a:pPr lvl="1"/>
            <a:r>
              <a:rPr lang="en-US" dirty="0"/>
              <a:t>Stop sharing data?</a:t>
            </a:r>
          </a:p>
          <a:p>
            <a:pPr lvl="1"/>
            <a:r>
              <a:rPr lang="en-US" dirty="0"/>
              <a:t>Accept lower standards of privacy? </a:t>
            </a:r>
          </a:p>
          <a:p>
            <a:pPr lvl="1"/>
            <a:r>
              <a:rPr lang="en-US" dirty="0"/>
              <a:t>Remove common data sources used for re-identification?</a:t>
            </a:r>
          </a:p>
          <a:p>
            <a:pPr lvl="1"/>
            <a:r>
              <a:rPr lang="en-US" dirty="0"/>
              <a:t>Disallow queries about a single person?</a:t>
            </a:r>
          </a:p>
          <a:p>
            <a:pPr lvl="1"/>
            <a:r>
              <a:rPr lang="en-US" i="1" dirty="0"/>
              <a:t>Query auditing</a:t>
            </a:r>
            <a:r>
              <a:rPr lang="en-US" dirty="0"/>
              <a:t>: track people making same query</a:t>
            </a:r>
          </a:p>
          <a:p>
            <a:pPr lvl="1"/>
            <a:r>
              <a:rPr lang="en-US" i="1" dirty="0"/>
              <a:t>Input/output perturbation</a:t>
            </a:r>
            <a:r>
              <a:rPr lang="en-US" dirty="0"/>
              <a:t>: data or queries changed before/after query response</a:t>
            </a:r>
          </a:p>
          <a:p>
            <a:pPr lvl="1"/>
            <a:r>
              <a:rPr lang="en-US" i="1" dirty="0"/>
              <a:t>Randomized response</a:t>
            </a:r>
            <a:r>
              <a:rPr lang="en-US" dirty="0"/>
              <a:t>: query run on random sub-samples of data</a:t>
            </a:r>
            <a:endParaRPr lang="en-US" i="1" dirty="0"/>
          </a:p>
          <a:p>
            <a:pPr marL="0" indent="0">
              <a:buNone/>
            </a:pPr>
            <a:endParaRPr lang="en-US" dirty="0"/>
          </a:p>
          <a:p>
            <a:r>
              <a:rPr lang="en-US" dirty="0"/>
              <a:t>Much of the re-identification literature emerged before 2016 social media scandals</a:t>
            </a:r>
          </a:p>
        </p:txBody>
      </p:sp>
      <p:sp>
        <p:nvSpPr>
          <p:cNvPr id="4" name="Slide Number Placeholder 3">
            <a:extLst>
              <a:ext uri="{FF2B5EF4-FFF2-40B4-BE49-F238E27FC236}">
                <a16:creationId xmlns:a16="http://schemas.microsoft.com/office/drawing/2014/main" id="{9DB79E4A-7B1A-5D4F-A31E-409640C1879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2761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B419-E271-6F4B-9A30-46AC19653B32}"/>
              </a:ext>
            </a:extLst>
          </p:cNvPr>
          <p:cNvSpPr>
            <a:spLocks noGrp="1"/>
          </p:cNvSpPr>
          <p:nvPr>
            <p:ph type="title"/>
          </p:nvPr>
        </p:nvSpPr>
        <p:spPr/>
        <p:txBody>
          <a:bodyPr/>
          <a:lstStyle/>
          <a:p>
            <a:r>
              <a:rPr lang="en-US" dirty="0"/>
              <a:t>Notebook example</a:t>
            </a:r>
          </a:p>
        </p:txBody>
      </p:sp>
      <p:sp>
        <p:nvSpPr>
          <p:cNvPr id="3" name="Content Placeholder 2">
            <a:extLst>
              <a:ext uri="{FF2B5EF4-FFF2-40B4-BE49-F238E27FC236}">
                <a16:creationId xmlns:a16="http://schemas.microsoft.com/office/drawing/2014/main" id="{BF5F635F-DBEA-5049-9841-814B0F436A91}"/>
              </a:ext>
            </a:extLst>
          </p:cNvPr>
          <p:cNvSpPr>
            <a:spLocks noGrp="1"/>
          </p:cNvSpPr>
          <p:nvPr>
            <p:ph idx="1"/>
          </p:nvPr>
        </p:nvSpPr>
        <p:spPr/>
        <p:txBody>
          <a:bodyPr/>
          <a:lstStyle/>
          <a:p>
            <a:r>
              <a:rPr lang="en-US" dirty="0"/>
              <a:t>Faked data from </a:t>
            </a:r>
            <a:r>
              <a:rPr lang="en-US" dirty="0">
                <a:hlinkClick r:id="rId2"/>
              </a:rPr>
              <a:t>https://mockaroo.com</a:t>
            </a:r>
            <a:r>
              <a:rPr lang="en-US" dirty="0"/>
              <a:t> </a:t>
            </a:r>
          </a:p>
          <a:p>
            <a:endParaRPr lang="en-US" dirty="0"/>
          </a:p>
          <a:p>
            <a:r>
              <a:rPr lang="en-US" dirty="0" err="1"/>
              <a:t>Mockaroo.csv</a:t>
            </a:r>
            <a:endParaRPr lang="en-US" dirty="0"/>
          </a:p>
          <a:p>
            <a:r>
              <a:rPr lang="en-US" dirty="0"/>
              <a:t>“Class 21 - Data </a:t>
            </a:r>
            <a:r>
              <a:rPr lang="en-US" dirty="0" err="1"/>
              <a:t>reidentification.ipynb</a:t>
            </a:r>
            <a:r>
              <a:rPr lang="en-US" dirty="0"/>
              <a:t>”</a:t>
            </a:r>
          </a:p>
        </p:txBody>
      </p:sp>
      <p:sp>
        <p:nvSpPr>
          <p:cNvPr id="4" name="Slide Number Placeholder 3">
            <a:extLst>
              <a:ext uri="{FF2B5EF4-FFF2-40B4-BE49-F238E27FC236}">
                <a16:creationId xmlns:a16="http://schemas.microsoft.com/office/drawing/2014/main" id="{989E1515-962D-FB4D-A8BD-60FF05E37D1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3329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 and Module Assignment 4</a:t>
            </a:r>
          </a:p>
          <a:p>
            <a:r>
              <a:rPr lang="en-US" dirty="0"/>
              <a:t>11:05 – 11:25 </a:t>
            </a:r>
            <a:r>
              <a:rPr lang="en-US" dirty="0">
                <a:sym typeface="Wingdings" pitchFamily="2" charset="2"/>
              </a:rPr>
              <a:t> Lecture on anonymizing and re-identifying data</a:t>
            </a:r>
          </a:p>
          <a:p>
            <a:r>
              <a:rPr lang="en-US" dirty="0">
                <a:sym typeface="Wingdings" pitchFamily="2" charset="2"/>
              </a:rPr>
              <a:t>11:25 – 11:50  Re-identification examples in notebook</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a:t>
            </a:r>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4853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8 (Mar 4 – Mar 8) </a:t>
            </a:r>
            <a:r>
              <a:rPr lang="en-US" dirty="0">
                <a:sym typeface="Wingdings" pitchFamily="2" charset="2"/>
              </a:rPr>
              <a:t> Combining (Tell)</a:t>
            </a:r>
          </a:p>
          <a:p>
            <a:pPr lvl="1"/>
            <a:r>
              <a:rPr lang="en-US" dirty="0">
                <a:sym typeface="Wingdings" pitchFamily="2" charset="2"/>
              </a:rPr>
              <a:t>Deanonymization attacks</a:t>
            </a:r>
            <a:endParaRPr lang="en-US" dirty="0"/>
          </a:p>
          <a:p>
            <a:pPr lvl="1"/>
            <a:endParaRPr lang="en-US" dirty="0"/>
          </a:p>
          <a:p>
            <a:r>
              <a:rPr lang="en-US" dirty="0"/>
              <a:t>Module Assignment 04 due Friday, March 15 at 11:59pm</a:t>
            </a:r>
          </a:p>
          <a:p>
            <a:endParaRPr lang="en-US" dirty="0"/>
          </a:p>
          <a:p>
            <a:r>
              <a:rPr lang="en-US" dirty="0"/>
              <a:t>Week 9 (Mar 11 – Mar 14) </a:t>
            </a:r>
            <a:r>
              <a:rPr lang="en-US" dirty="0">
                <a:sym typeface="Wingdings" pitchFamily="2" charset="2"/>
              </a:rPr>
              <a:t> Aggregating (Show)</a:t>
            </a:r>
          </a:p>
          <a:p>
            <a:pPr lvl="1"/>
            <a:r>
              <a:rPr lang="en-US" dirty="0">
                <a:sym typeface="Wingdings" pitchFamily="2" charset="2"/>
              </a:rPr>
              <a:t>Summarization, group-by aggregation, playing with SQL</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4519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4</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Friday, March 15 at 11:59pm</a:t>
            </a:r>
          </a:p>
          <a:p>
            <a:endParaRPr lang="en-US" dirty="0"/>
          </a:p>
          <a:p>
            <a:r>
              <a:rPr lang="en-US" b="1" dirty="0"/>
              <a:t>Objective</a:t>
            </a:r>
            <a:r>
              <a:rPr lang="en-US" dirty="0"/>
              <a:t>: Combine a diary study with a speculative analysis about how you could be re-identified</a:t>
            </a:r>
          </a:p>
          <a:p>
            <a:pPr lvl="1"/>
            <a:r>
              <a:rPr lang="en-US" i="1" dirty="0"/>
              <a:t>Diary study</a:t>
            </a:r>
            <a:r>
              <a:rPr lang="en-US" dirty="0"/>
              <a:t>: What are traces of data you generated by or about you in all your behavior over a week? What would those data look like if you were in charge of designing them?</a:t>
            </a:r>
          </a:p>
          <a:p>
            <a:pPr lvl="2"/>
            <a:r>
              <a:rPr lang="en-US" dirty="0"/>
              <a:t>Searches, clicks, impressions, engagements, logins, mobility</a:t>
            </a:r>
          </a:p>
          <a:p>
            <a:pPr lvl="2"/>
            <a:r>
              <a:rPr lang="en-US" dirty="0"/>
              <a:t>Find examples of what these data look like now (documentation, etc.)</a:t>
            </a:r>
          </a:p>
          <a:p>
            <a:pPr lvl="1"/>
            <a:r>
              <a:rPr lang="en-US" i="1" dirty="0"/>
              <a:t>Speculative analysis</a:t>
            </a:r>
            <a:r>
              <a:rPr lang="en-US" dirty="0"/>
              <a:t>: How could these different pieces of data be combined? What kinds of stories could they tell about your behavior ? </a:t>
            </a:r>
          </a:p>
          <a:p>
            <a:pPr lvl="2"/>
            <a:r>
              <a:rPr lang="en-US" dirty="0"/>
              <a:t>Fake up some data, perform the appropriate joins, and walk through an EDA that shows some behavioral patterns</a:t>
            </a:r>
          </a:p>
          <a:p>
            <a:pPr lvl="1"/>
            <a:r>
              <a:rPr lang="en-US" i="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a:p>
            <a:pPr lvl="1"/>
            <a:endParaRPr lang="en-US" dirty="0"/>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1660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BE43-4C2A-6A43-952A-ED9CB4F41766}"/>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DFB41947-E318-B346-BF7C-173691FFB0A8}"/>
              </a:ext>
            </a:extLst>
          </p:cNvPr>
          <p:cNvSpPr>
            <a:spLocks noGrp="1"/>
          </p:cNvSpPr>
          <p:nvPr>
            <p:ph idx="1"/>
          </p:nvPr>
        </p:nvSpPr>
        <p:spPr/>
        <p:txBody>
          <a:bodyPr/>
          <a:lstStyle/>
          <a:p>
            <a:r>
              <a:rPr lang="en-US" dirty="0"/>
              <a:t>Right to be let alone</a:t>
            </a:r>
          </a:p>
          <a:p>
            <a:r>
              <a:rPr lang="en-US" dirty="0"/>
              <a:t>Option to limit the access others have to one’s personal information</a:t>
            </a:r>
          </a:p>
          <a:p>
            <a:r>
              <a:rPr lang="en-US" dirty="0"/>
              <a:t>Option to conceal information from others</a:t>
            </a:r>
          </a:p>
          <a:p>
            <a:r>
              <a:rPr lang="en-US" dirty="0"/>
              <a:t>Control over others’ use of information about oneself</a:t>
            </a:r>
          </a:p>
          <a:p>
            <a:r>
              <a:rPr lang="en-US" dirty="0"/>
              <a:t>Autonomy over body and agency to determine who gets to experience yourself</a:t>
            </a:r>
          </a:p>
          <a:p>
            <a:r>
              <a:rPr lang="en-US" dirty="0"/>
              <a:t>Protection of intimate relationships</a:t>
            </a:r>
          </a:p>
        </p:txBody>
      </p:sp>
      <p:sp>
        <p:nvSpPr>
          <p:cNvPr id="4" name="Slide Number Placeholder 3">
            <a:extLst>
              <a:ext uri="{FF2B5EF4-FFF2-40B4-BE49-F238E27FC236}">
                <a16:creationId xmlns:a16="http://schemas.microsoft.com/office/drawing/2014/main" id="{BD9FA3F8-48CB-D54B-9489-BA5F8B437FD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a:extLst>
              <a:ext uri="{FF2B5EF4-FFF2-40B4-BE49-F238E27FC236}">
                <a16:creationId xmlns:a16="http://schemas.microsoft.com/office/drawing/2014/main" id="{7623E919-E510-C141-929F-CDCD51CBF37A}"/>
              </a:ext>
            </a:extLst>
          </p:cNvPr>
          <p:cNvSpPr txBox="1"/>
          <p:nvPr/>
        </p:nvSpPr>
        <p:spPr>
          <a:xfrm>
            <a:off x="0" y="6581001"/>
            <a:ext cx="2566921" cy="276999"/>
          </a:xfrm>
          <a:prstGeom prst="rect">
            <a:avLst/>
          </a:prstGeom>
          <a:noFill/>
        </p:spPr>
        <p:txBody>
          <a:bodyPr wrap="none" rtlCol="0">
            <a:spAutoFit/>
          </a:bodyPr>
          <a:lstStyle/>
          <a:p>
            <a:r>
              <a:rPr lang="en-US" sz="1200" dirty="0"/>
              <a:t>Solove (2008). </a:t>
            </a:r>
            <a:r>
              <a:rPr lang="en-US" sz="1200" i="1" dirty="0"/>
              <a:t>Understanding Privacy</a:t>
            </a:r>
            <a:r>
              <a:rPr lang="en-US" sz="1200" dirty="0"/>
              <a:t>.</a:t>
            </a:r>
          </a:p>
        </p:txBody>
      </p:sp>
    </p:spTree>
    <p:extLst>
      <p:ext uri="{BB962C8B-B14F-4D97-AF65-F5344CB8AC3E}">
        <p14:creationId xmlns:p14="http://schemas.microsoft.com/office/powerpoint/2010/main" val="121641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6DC7-A0BB-964E-AE9B-2325F3242753}"/>
              </a:ext>
            </a:extLst>
          </p:cNvPr>
          <p:cNvSpPr>
            <a:spLocks noGrp="1"/>
          </p:cNvSpPr>
          <p:nvPr>
            <p:ph type="title"/>
          </p:nvPr>
        </p:nvSpPr>
        <p:spPr/>
        <p:txBody>
          <a:bodyPr/>
          <a:lstStyle/>
          <a:p>
            <a:r>
              <a:rPr lang="en-US" dirty="0"/>
              <a:t>Personally identifiable information</a:t>
            </a:r>
          </a:p>
        </p:txBody>
      </p:sp>
      <p:sp>
        <p:nvSpPr>
          <p:cNvPr id="3" name="Content Placeholder 2">
            <a:extLst>
              <a:ext uri="{FF2B5EF4-FFF2-40B4-BE49-F238E27FC236}">
                <a16:creationId xmlns:a16="http://schemas.microsoft.com/office/drawing/2014/main" id="{C17F31DF-25CF-E04C-B545-16EC3E0C2705}"/>
              </a:ext>
            </a:extLst>
          </p:cNvPr>
          <p:cNvSpPr>
            <a:spLocks noGrp="1"/>
          </p:cNvSpPr>
          <p:nvPr>
            <p:ph idx="1"/>
          </p:nvPr>
        </p:nvSpPr>
        <p:spPr>
          <a:xfrm>
            <a:off x="818712" y="1420481"/>
            <a:ext cx="7769703" cy="4572000"/>
          </a:xfrm>
        </p:spPr>
        <p:txBody>
          <a:bodyPr/>
          <a:lstStyle/>
          <a:p>
            <a:r>
              <a:rPr lang="en-US" dirty="0"/>
              <a:t>Society can balance rights to privacy with needs for transparency by removing “personally identifiable information” when publishing data.</a:t>
            </a:r>
          </a:p>
          <a:p>
            <a:endParaRPr lang="en-US" dirty="0"/>
          </a:p>
          <a:p>
            <a:r>
              <a:rPr lang="en-US" b="1" u="sng" dirty="0"/>
              <a:t>Belief</a:t>
            </a:r>
            <a:r>
              <a:rPr lang="en-US" dirty="0"/>
              <a:t>: Once these PII are removed, there is no way to link these “anonymized” data back to individuals and data is safe to share.</a:t>
            </a:r>
          </a:p>
          <a:p>
            <a:endParaRPr lang="en-US" dirty="0"/>
          </a:p>
          <a:p>
            <a:r>
              <a:rPr lang="en-US" dirty="0"/>
              <a:t>Examples of PII:</a:t>
            </a:r>
          </a:p>
          <a:p>
            <a:pPr lvl="1"/>
            <a:r>
              <a:rPr lang="en-US" i="1" dirty="0"/>
              <a:t>Demographic</a:t>
            </a:r>
            <a:r>
              <a:rPr lang="en-US" dirty="0"/>
              <a:t>: Name, address, date of birth, birthplace</a:t>
            </a:r>
          </a:p>
          <a:p>
            <a:pPr lvl="1"/>
            <a:r>
              <a:rPr lang="en-US" i="1" dirty="0"/>
              <a:t>Digital</a:t>
            </a:r>
            <a:r>
              <a:rPr lang="en-US" dirty="0"/>
              <a:t>: email, username, IP address</a:t>
            </a:r>
            <a:endParaRPr lang="en-US" i="1" dirty="0"/>
          </a:p>
          <a:p>
            <a:pPr lvl="1"/>
            <a:r>
              <a:rPr lang="en-US" i="1" dirty="0"/>
              <a:t>Biometric</a:t>
            </a:r>
            <a:r>
              <a:rPr lang="en-US" dirty="0"/>
              <a:t>: Face, fingerprint, retina, voice, genetic, handwriting</a:t>
            </a:r>
          </a:p>
          <a:p>
            <a:pPr lvl="1"/>
            <a:r>
              <a:rPr lang="en-US" i="1" dirty="0"/>
              <a:t>Numeric</a:t>
            </a:r>
            <a:r>
              <a:rPr lang="en-US" dirty="0"/>
              <a:t>: social security, phone number, passport, VIN, driver’s license, credit card</a:t>
            </a:r>
          </a:p>
        </p:txBody>
      </p:sp>
      <p:sp>
        <p:nvSpPr>
          <p:cNvPr id="4" name="Slide Number Placeholder 3">
            <a:extLst>
              <a:ext uri="{FF2B5EF4-FFF2-40B4-BE49-F238E27FC236}">
                <a16:creationId xmlns:a16="http://schemas.microsoft.com/office/drawing/2014/main" id="{A553E62E-0DCE-C242-A3D7-2E788ED90F6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a:extLst>
              <a:ext uri="{FF2B5EF4-FFF2-40B4-BE49-F238E27FC236}">
                <a16:creationId xmlns:a16="http://schemas.microsoft.com/office/drawing/2014/main" id="{34E0184B-81DC-9044-B858-8419B91F5BC7}"/>
              </a:ext>
            </a:extLst>
          </p:cNvPr>
          <p:cNvSpPr txBox="1"/>
          <p:nvPr/>
        </p:nvSpPr>
        <p:spPr>
          <a:xfrm>
            <a:off x="0" y="6581001"/>
            <a:ext cx="6103787" cy="276999"/>
          </a:xfrm>
          <a:prstGeom prst="rect">
            <a:avLst/>
          </a:prstGeom>
          <a:noFill/>
        </p:spPr>
        <p:txBody>
          <a:bodyPr wrap="none" rtlCol="0">
            <a:spAutoFit/>
          </a:bodyPr>
          <a:lstStyle/>
          <a:p>
            <a:r>
              <a:rPr lang="en-US" sz="1200" dirty="0"/>
              <a:t>“Guide to Protecting the Confidentiality of Personally Identifiable Information.” (2010). NIST. </a:t>
            </a:r>
          </a:p>
        </p:txBody>
      </p:sp>
      <p:graphicFrame>
        <p:nvGraphicFramePr>
          <p:cNvPr id="6" name="Table 5">
            <a:extLst>
              <a:ext uri="{FF2B5EF4-FFF2-40B4-BE49-F238E27FC236}">
                <a16:creationId xmlns:a16="http://schemas.microsoft.com/office/drawing/2014/main" id="{47E4B655-4D85-AF41-A454-C208D7F95FC7}"/>
              </a:ext>
            </a:extLst>
          </p:cNvPr>
          <p:cNvGraphicFramePr>
            <a:graphicFrameLocks noGrp="1"/>
          </p:cNvGraphicFramePr>
          <p:nvPr>
            <p:extLst>
              <p:ext uri="{D42A27DB-BD31-4B8C-83A1-F6EECF244321}">
                <p14:modId xmlns:p14="http://schemas.microsoft.com/office/powerpoint/2010/main" val="3253369998"/>
              </p:ext>
            </p:extLst>
          </p:nvPr>
        </p:nvGraphicFramePr>
        <p:xfrm>
          <a:off x="9655028" y="1550685"/>
          <a:ext cx="2046606" cy="148336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graphicFrame>
        <p:nvGraphicFramePr>
          <p:cNvPr id="7" name="Table 6">
            <a:extLst>
              <a:ext uri="{FF2B5EF4-FFF2-40B4-BE49-F238E27FC236}">
                <a16:creationId xmlns:a16="http://schemas.microsoft.com/office/drawing/2014/main" id="{2ABEB899-FFAF-DB49-B636-71E60FD89643}"/>
              </a:ext>
            </a:extLst>
          </p:cNvPr>
          <p:cNvGraphicFramePr>
            <a:graphicFrameLocks noGrp="1"/>
          </p:cNvGraphicFramePr>
          <p:nvPr>
            <p:extLst>
              <p:ext uri="{D42A27DB-BD31-4B8C-83A1-F6EECF244321}">
                <p14:modId xmlns:p14="http://schemas.microsoft.com/office/powerpoint/2010/main" val="2548210881"/>
              </p:ext>
            </p:extLst>
          </p:nvPr>
        </p:nvGraphicFramePr>
        <p:xfrm>
          <a:off x="10173028" y="4383333"/>
          <a:ext cx="1010603" cy="1483360"/>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sp>
        <p:nvSpPr>
          <p:cNvPr id="8" name="Down Arrow 7">
            <a:extLst>
              <a:ext uri="{FF2B5EF4-FFF2-40B4-BE49-F238E27FC236}">
                <a16:creationId xmlns:a16="http://schemas.microsoft.com/office/drawing/2014/main" id="{D8266844-26A5-D84F-AFED-1CB14F561279}"/>
              </a:ext>
            </a:extLst>
          </p:cNvPr>
          <p:cNvSpPr/>
          <p:nvPr/>
        </p:nvSpPr>
        <p:spPr>
          <a:xfrm>
            <a:off x="10326495" y="3213872"/>
            <a:ext cx="703668" cy="95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91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EB49-FDEA-B540-826C-7090985671D0}"/>
              </a:ext>
            </a:extLst>
          </p:cNvPr>
          <p:cNvSpPr>
            <a:spLocks noGrp="1"/>
          </p:cNvSpPr>
          <p:nvPr>
            <p:ph type="title"/>
          </p:nvPr>
        </p:nvSpPr>
        <p:spPr/>
        <p:txBody>
          <a:bodyPr/>
          <a:lstStyle/>
          <a:p>
            <a:r>
              <a:rPr lang="en-US" dirty="0"/>
              <a:t>De-anonymization/re-identification</a:t>
            </a:r>
          </a:p>
        </p:txBody>
      </p:sp>
      <p:sp>
        <p:nvSpPr>
          <p:cNvPr id="3" name="Content Placeholder 2">
            <a:extLst>
              <a:ext uri="{FF2B5EF4-FFF2-40B4-BE49-F238E27FC236}">
                <a16:creationId xmlns:a16="http://schemas.microsoft.com/office/drawing/2014/main" id="{ACEF896D-A5A8-7942-9A70-DD26467F7238}"/>
              </a:ext>
            </a:extLst>
          </p:cNvPr>
          <p:cNvSpPr>
            <a:spLocks noGrp="1"/>
          </p:cNvSpPr>
          <p:nvPr>
            <p:ph idx="1"/>
          </p:nvPr>
        </p:nvSpPr>
        <p:spPr>
          <a:xfrm>
            <a:off x="818712" y="1420481"/>
            <a:ext cx="7769703" cy="4572000"/>
          </a:xfrm>
        </p:spPr>
        <p:txBody>
          <a:bodyPr>
            <a:noAutofit/>
          </a:bodyPr>
          <a:lstStyle/>
          <a:p>
            <a:r>
              <a:rPr lang="en-US" dirty="0"/>
              <a:t>Linkage attack </a:t>
            </a:r>
            <a:r>
              <a:rPr lang="en-US" dirty="0">
                <a:sym typeface="Wingdings" pitchFamily="2" charset="2"/>
              </a:rPr>
              <a:t> </a:t>
            </a:r>
            <a:r>
              <a:rPr lang="en-US" dirty="0"/>
              <a:t>these data can include fields found in anonymized data</a:t>
            </a:r>
          </a:p>
          <a:p>
            <a:pPr marL="0" indent="0">
              <a:buNone/>
            </a:pPr>
            <a:endParaRPr lang="en-US" dirty="0"/>
          </a:p>
          <a:p>
            <a:r>
              <a:rPr lang="en-US" dirty="0"/>
              <a:t>Narayanan &amp; </a:t>
            </a:r>
            <a:r>
              <a:rPr lang="en-US" dirty="0" err="1"/>
              <a:t>Shmatikov</a:t>
            </a:r>
            <a:r>
              <a:rPr lang="en-US" dirty="0"/>
              <a:t> (2010): ”Any information that distinguishes one person from another can be used for re-identifying anonymous data.”</a:t>
            </a:r>
          </a:p>
          <a:p>
            <a:endParaRPr lang="en-US" dirty="0"/>
          </a:p>
          <a:p>
            <a:r>
              <a:rPr lang="en-US" dirty="0"/>
              <a:t>Stable properties across time and context</a:t>
            </a:r>
          </a:p>
          <a:p>
            <a:r>
              <a:rPr lang="en-US" dirty="0"/>
              <a:t>So much fine-grained and sparse data that no two people are similar</a:t>
            </a:r>
          </a:p>
          <a:p>
            <a:endParaRPr lang="en-US" dirty="0"/>
          </a:p>
          <a:p>
            <a:r>
              <a:rPr lang="en-US" dirty="0"/>
              <a:t>Forget-and-release model </a:t>
            </a:r>
            <a:r>
              <a:rPr lang="en-US" dirty="0">
                <a:sym typeface="Wingdings" pitchFamily="2" charset="2"/>
              </a:rPr>
              <a:t> “anonymize” data, release, and do not track what happens to records</a:t>
            </a:r>
          </a:p>
          <a:p>
            <a:pPr lvl="1"/>
            <a:r>
              <a:rPr lang="en-US" dirty="0">
                <a:sym typeface="Wingdings" pitchFamily="2" charset="2"/>
              </a:rPr>
              <a:t>Identifying identifying fields, suppress/alter/generalize/aggregate fields</a:t>
            </a:r>
          </a:p>
        </p:txBody>
      </p:sp>
      <p:sp>
        <p:nvSpPr>
          <p:cNvPr id="4" name="Slide Number Placeholder 3">
            <a:extLst>
              <a:ext uri="{FF2B5EF4-FFF2-40B4-BE49-F238E27FC236}">
                <a16:creationId xmlns:a16="http://schemas.microsoft.com/office/drawing/2014/main" id="{3307C305-BEFC-504C-942F-3CA21E2A2903}"/>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e 4">
            <a:extLst>
              <a:ext uri="{FF2B5EF4-FFF2-40B4-BE49-F238E27FC236}">
                <a16:creationId xmlns:a16="http://schemas.microsoft.com/office/drawing/2014/main" id="{D2634659-BF11-984E-92F4-4ECC1C6C72D6}"/>
              </a:ext>
            </a:extLst>
          </p:cNvPr>
          <p:cNvGraphicFramePr>
            <a:graphicFrameLocks noGrp="1"/>
          </p:cNvGraphicFramePr>
          <p:nvPr>
            <p:extLst>
              <p:ext uri="{D42A27DB-BD31-4B8C-83A1-F6EECF244321}">
                <p14:modId xmlns:p14="http://schemas.microsoft.com/office/powerpoint/2010/main" val="3649504598"/>
              </p:ext>
            </p:extLst>
          </p:nvPr>
        </p:nvGraphicFramePr>
        <p:xfrm>
          <a:off x="9335392" y="4432528"/>
          <a:ext cx="2046606" cy="148336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graphicFrame>
        <p:nvGraphicFramePr>
          <p:cNvPr id="6" name="Table 5">
            <a:extLst>
              <a:ext uri="{FF2B5EF4-FFF2-40B4-BE49-F238E27FC236}">
                <a16:creationId xmlns:a16="http://schemas.microsoft.com/office/drawing/2014/main" id="{E88A383F-0043-E844-8C90-3CC0E1774F1C}"/>
              </a:ext>
            </a:extLst>
          </p:cNvPr>
          <p:cNvGraphicFramePr>
            <a:graphicFrameLocks noGrp="1"/>
          </p:cNvGraphicFramePr>
          <p:nvPr>
            <p:extLst>
              <p:ext uri="{D42A27DB-BD31-4B8C-83A1-F6EECF244321}">
                <p14:modId xmlns:p14="http://schemas.microsoft.com/office/powerpoint/2010/main" val="666600782"/>
              </p:ext>
            </p:extLst>
          </p:nvPr>
        </p:nvGraphicFramePr>
        <p:xfrm>
          <a:off x="10729883" y="1465808"/>
          <a:ext cx="1010603" cy="1483360"/>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solidFill>
                            <a:srgbClr val="FF0000"/>
                          </a:solidFill>
                        </a:rPr>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sp>
        <p:nvSpPr>
          <p:cNvPr id="7" name="Down Arrow 6">
            <a:extLst>
              <a:ext uri="{FF2B5EF4-FFF2-40B4-BE49-F238E27FC236}">
                <a16:creationId xmlns:a16="http://schemas.microsoft.com/office/drawing/2014/main" id="{108DB443-4FF8-E843-8047-8FCF09795E56}"/>
              </a:ext>
            </a:extLst>
          </p:cNvPr>
          <p:cNvSpPr/>
          <p:nvPr/>
        </p:nvSpPr>
        <p:spPr>
          <a:xfrm>
            <a:off x="10006861" y="3228575"/>
            <a:ext cx="703668" cy="95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19EE4E21-B033-8142-BFBD-6B413FEF9EBC}"/>
              </a:ext>
            </a:extLst>
          </p:cNvPr>
          <p:cNvGraphicFramePr>
            <a:graphicFrameLocks noGrp="1"/>
          </p:cNvGraphicFramePr>
          <p:nvPr>
            <p:extLst>
              <p:ext uri="{D42A27DB-BD31-4B8C-83A1-F6EECF244321}">
                <p14:modId xmlns:p14="http://schemas.microsoft.com/office/powerpoint/2010/main" val="885348786"/>
              </p:ext>
            </p:extLst>
          </p:nvPr>
        </p:nvGraphicFramePr>
        <p:xfrm>
          <a:off x="9082334" y="1465808"/>
          <a:ext cx="1393508" cy="148336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solidFill>
                            <a:srgbClr val="FF0000"/>
                          </a:solidFill>
                        </a:rPr>
                        <a:t>d</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spTree>
    <p:extLst>
      <p:ext uri="{BB962C8B-B14F-4D97-AF65-F5344CB8AC3E}">
        <p14:creationId xmlns:p14="http://schemas.microsoft.com/office/powerpoint/2010/main" val="376670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BDDF-C4C6-484C-82E5-AC72673DC6F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D3510DF-7198-514A-92F1-5B6F8CC41926}"/>
              </a:ext>
            </a:extLst>
          </p:cNvPr>
          <p:cNvSpPr>
            <a:spLocks noGrp="1"/>
          </p:cNvSpPr>
          <p:nvPr>
            <p:ph idx="1"/>
          </p:nvPr>
        </p:nvSpPr>
        <p:spPr/>
        <p:txBody>
          <a:bodyPr/>
          <a:lstStyle/>
          <a:p>
            <a:r>
              <a:rPr lang="en-US" dirty="0"/>
              <a:t>Group Insurance Commission  (1997)</a:t>
            </a:r>
          </a:p>
          <a:p>
            <a:pPr lvl="1"/>
            <a:r>
              <a:rPr lang="en-US" dirty="0"/>
              <a:t>Records of hospital visits included ZIP codes, birthdates, and sex</a:t>
            </a:r>
          </a:p>
          <a:p>
            <a:pPr lvl="1"/>
            <a:r>
              <a:rPr lang="en-US" dirty="0"/>
              <a:t>Latanya Sweeney matched these data to public voter files containing name, address, and birth dates</a:t>
            </a:r>
          </a:p>
          <a:p>
            <a:endParaRPr lang="en-US" dirty="0"/>
          </a:p>
          <a:p>
            <a:r>
              <a:rPr lang="en-US" dirty="0"/>
              <a:t>AOL queries (2006) </a:t>
            </a:r>
            <a:r>
              <a:rPr lang="en-US" dirty="0">
                <a:sym typeface="Wingdings" pitchFamily="2" charset="2"/>
              </a:rPr>
              <a:t> </a:t>
            </a:r>
            <a:r>
              <a:rPr lang="en-US" dirty="0">
                <a:hlinkClick r:id="rId2"/>
              </a:rPr>
              <a:t>https://www.nytimes.com/2006/08/09/technology/09aol.html</a:t>
            </a:r>
            <a:r>
              <a:rPr lang="en-US" dirty="0"/>
              <a:t> </a:t>
            </a:r>
          </a:p>
          <a:p>
            <a:pPr lvl="1"/>
            <a:r>
              <a:rPr lang="en-US" dirty="0"/>
              <a:t>20M keywords from 650k users</a:t>
            </a:r>
          </a:p>
          <a:p>
            <a:pPr lvl="1"/>
            <a:r>
              <a:rPr lang="en-US" dirty="0"/>
              <a:t>Queries attributable to same user included location, names, interests, </a:t>
            </a:r>
            <a:r>
              <a:rPr lang="en-US" i="1" dirty="0"/>
              <a:t>etc</a:t>
            </a:r>
            <a:r>
              <a:rPr lang="en-US" dirty="0"/>
              <a:t>. that quickly narrowed number of people</a:t>
            </a:r>
          </a:p>
          <a:p>
            <a:endParaRPr lang="en-US" dirty="0"/>
          </a:p>
          <a:p>
            <a:r>
              <a:rPr lang="en-US" dirty="0"/>
              <a:t>Netflix Prize (2008) </a:t>
            </a:r>
            <a:r>
              <a:rPr lang="en-US" dirty="0">
                <a:sym typeface="Wingdings" pitchFamily="2" charset="2"/>
              </a:rPr>
              <a:t> </a:t>
            </a:r>
            <a:r>
              <a:rPr lang="en-US" dirty="0">
                <a:hlinkClick r:id="rId3"/>
              </a:rPr>
              <a:t>https://arxiv.org/pdf/cs/0610105.pdf</a:t>
            </a:r>
            <a:r>
              <a:rPr lang="en-US" dirty="0"/>
              <a:t> </a:t>
            </a:r>
          </a:p>
          <a:p>
            <a:pPr lvl="1"/>
            <a:r>
              <a:rPr lang="en-US" dirty="0"/>
              <a:t>100M ratings from 480k users to 17l movies</a:t>
            </a:r>
          </a:p>
          <a:p>
            <a:pPr lvl="1"/>
            <a:r>
              <a:rPr lang="en-US" dirty="0"/>
              <a:t>Because ratings to IMDB and Netflix should be similar, can find complete Netflix rating history</a:t>
            </a:r>
          </a:p>
        </p:txBody>
      </p:sp>
      <p:sp>
        <p:nvSpPr>
          <p:cNvPr id="4" name="Slide Number Placeholder 3">
            <a:extLst>
              <a:ext uri="{FF2B5EF4-FFF2-40B4-BE49-F238E27FC236}">
                <a16:creationId xmlns:a16="http://schemas.microsoft.com/office/drawing/2014/main" id="{F8A8F050-4DB6-0645-8A9C-CE766C99BDC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62424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9356</TotalTime>
  <Words>887</Words>
  <Application>Microsoft Macintosh PowerPoint</Application>
  <PresentationFormat>Widescreen</PresentationFormat>
  <Paragraphs>123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Courier</vt:lpstr>
      <vt:lpstr>Wingdings 2</vt:lpstr>
      <vt:lpstr>Quotable</vt:lpstr>
      <vt:lpstr>Class 21: Data (de)anonymization Monday, March 4</vt:lpstr>
      <vt:lpstr>Agenda</vt:lpstr>
      <vt:lpstr>Recap</vt:lpstr>
      <vt:lpstr>This week</vt:lpstr>
      <vt:lpstr>Module Assignment 4</vt:lpstr>
      <vt:lpstr>Privacy</vt:lpstr>
      <vt:lpstr>Personally identifiable information</vt:lpstr>
      <vt:lpstr>De-anonymization/re-identification</vt:lpstr>
      <vt:lpstr>Examples</vt:lpstr>
      <vt:lpstr>What to do?</vt:lpstr>
      <vt:lpstr>Notebook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156</cp:revision>
  <dcterms:created xsi:type="dcterms:W3CDTF">2016-08-24T14:48:58Z</dcterms:created>
  <dcterms:modified xsi:type="dcterms:W3CDTF">2019-03-04T18:52:26Z</dcterms:modified>
</cp:coreProperties>
</file>