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sldIdLst>
    <p:sldId id="256" r:id="rId2"/>
    <p:sldId id="275" r:id="rId3"/>
    <p:sldId id="310" r:id="rId4"/>
    <p:sldId id="312" r:id="rId5"/>
    <p:sldId id="316" r:id="rId6"/>
    <p:sldId id="309" r:id="rId7"/>
    <p:sldId id="302" r:id="rId8"/>
    <p:sldId id="30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58"/>
    <p:restoredTop sz="94628"/>
  </p:normalViewPr>
  <p:slideViewPr>
    <p:cSldViewPr snapToGrid="0" snapToObjects="1">
      <p:cViewPr varScale="1">
        <p:scale>
          <a:sx n="105" d="100"/>
          <a:sy n="105" d="100"/>
        </p:scale>
        <p:origin x="200"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3/8/19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3/8/19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3/8/19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3/8/19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3/8/19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3/8/19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3/8/19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3/8/19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3/8/19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3/8/19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3/8/19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3/8/19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3/8/19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3/8/19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3/8/19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3/8/19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23: Critical Response Process</a:t>
            </a:r>
            <a:br>
              <a:rPr lang="en-US" dirty="0">
                <a:solidFill>
                  <a:schemeClr val="tx1"/>
                </a:solidFill>
              </a:rPr>
            </a:br>
            <a:r>
              <a:rPr lang="en-US" sz="2800" dirty="0">
                <a:solidFill>
                  <a:schemeClr val="tx1"/>
                </a:solidFill>
              </a:rPr>
              <a:t>Friday, March 8</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B56E-2696-CA43-BCC0-8D074FFEED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DF5FCB-0A16-9F46-A4C9-51C0D138ED7A}"/>
              </a:ext>
            </a:extLst>
          </p:cNvPr>
          <p:cNvSpPr>
            <a:spLocks noGrp="1"/>
          </p:cNvSpPr>
          <p:nvPr>
            <p:ph idx="1"/>
          </p:nvPr>
        </p:nvSpPr>
        <p:spPr/>
        <p:txBody>
          <a:bodyPr/>
          <a:lstStyle/>
          <a:p>
            <a:r>
              <a:rPr lang="en-US" dirty="0"/>
              <a:t>11:00 – 11:05 </a:t>
            </a:r>
            <a:r>
              <a:rPr lang="en-US" dirty="0">
                <a:sym typeface="Wingdings" pitchFamily="2" charset="2"/>
              </a:rPr>
              <a:t></a:t>
            </a:r>
            <a:r>
              <a:rPr lang="en-US" dirty="0"/>
              <a:t> Review</a:t>
            </a:r>
          </a:p>
          <a:p>
            <a:r>
              <a:rPr lang="en-US" dirty="0"/>
              <a:t>11:05 – 11:50 </a:t>
            </a:r>
            <a:r>
              <a:rPr lang="en-US" dirty="0">
                <a:sym typeface="Wingdings" pitchFamily="2" charset="2"/>
              </a:rPr>
              <a:t> Critical response process</a:t>
            </a:r>
            <a:endParaRPr lang="en-US" dirty="0"/>
          </a:p>
        </p:txBody>
      </p:sp>
      <p:sp>
        <p:nvSpPr>
          <p:cNvPr id="4" name="Slide Number Placeholder 3">
            <a:extLst>
              <a:ext uri="{FF2B5EF4-FFF2-40B4-BE49-F238E27FC236}">
                <a16:creationId xmlns:a16="http://schemas.microsoft.com/office/drawing/2014/main" id="{E0315B02-BF11-8247-9542-3E5682BBF3E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775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lstStyle/>
          <a:p>
            <a:r>
              <a:rPr lang="en-US" dirty="0"/>
              <a:t>Weeks 1 &amp; 2 </a:t>
            </a:r>
            <a:r>
              <a:rPr lang="en-US" dirty="0">
                <a:sym typeface="Wingdings" pitchFamily="2" charset="2"/>
              </a:rPr>
              <a:t> </a:t>
            </a:r>
            <a:r>
              <a:rPr lang="en-US" dirty="0"/>
              <a:t>Module 1: </a:t>
            </a:r>
            <a:r>
              <a:rPr lang="en-US" b="1" u="sng" dirty="0"/>
              <a:t>Exploring</a:t>
            </a:r>
          </a:p>
          <a:p>
            <a:pPr lvl="1"/>
            <a:r>
              <a:rPr lang="en-US" dirty="0"/>
              <a:t>Characteristics of a good question, Exploratory data analysis checklist</a:t>
            </a:r>
          </a:p>
          <a:p>
            <a:r>
              <a:rPr lang="en-US" dirty="0"/>
              <a:t>Weeks 3 &amp; 4 </a:t>
            </a:r>
            <a:r>
              <a:rPr lang="en-US" dirty="0">
                <a:sym typeface="Wingdings" pitchFamily="2" charset="2"/>
              </a:rPr>
              <a:t> Module 2: </a:t>
            </a:r>
            <a:r>
              <a:rPr lang="en-US" b="1" u="sng" dirty="0">
                <a:sym typeface="Wingdings" pitchFamily="2" charset="2"/>
              </a:rPr>
              <a:t>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r>
              <a:rPr lang="en-US" dirty="0">
                <a:sym typeface="Wingdings" pitchFamily="2" charset="2"/>
              </a:rPr>
              <a:t>Weeks 5 &amp; 6  Module 3: </a:t>
            </a:r>
            <a:r>
              <a:rPr lang="en-US" b="1" u="sng" dirty="0">
                <a:sym typeface="Wingdings" pitchFamily="2" charset="2"/>
              </a:rPr>
              <a:t>Cleaning</a:t>
            </a:r>
          </a:p>
          <a:p>
            <a:pPr lvl="1"/>
            <a:r>
              <a:rPr lang="en-US" dirty="0"/>
              <a:t>Creating tidy data (pivoting, melting, stacking) and handling missing data (dropping, filling, interpolation)</a:t>
            </a:r>
          </a:p>
          <a:p>
            <a:r>
              <a:rPr lang="en-US" dirty="0"/>
              <a:t>Weeks 7 &amp; 8 </a:t>
            </a:r>
            <a:r>
              <a:rPr lang="en-US" dirty="0">
                <a:sym typeface="Wingdings" pitchFamily="2" charset="2"/>
              </a:rPr>
              <a:t> Module 4: </a:t>
            </a:r>
            <a:r>
              <a:rPr lang="en-US" b="1" u="sng" dirty="0">
                <a:sym typeface="Wingdings" pitchFamily="2" charset="2"/>
              </a:rPr>
              <a:t>Combining</a:t>
            </a:r>
          </a:p>
          <a:p>
            <a:pPr lvl="1"/>
            <a:r>
              <a:rPr lang="en-US" dirty="0">
                <a:sym typeface="Wingdings" pitchFamily="2" charset="2"/>
              </a:rPr>
              <a:t>Evaluating types of joins, deanonymization attacks, data aggregators</a:t>
            </a:r>
            <a:endParaRPr lang="en-US" dirty="0"/>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7411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524-84D1-6D4F-8FB3-23F38C418CF4}"/>
              </a:ext>
            </a:extLst>
          </p:cNvPr>
          <p:cNvSpPr>
            <a:spLocks noGrp="1"/>
          </p:cNvSpPr>
          <p:nvPr>
            <p:ph type="title"/>
          </p:nvPr>
        </p:nvSpPr>
        <p:spPr/>
        <p:txBody>
          <a:bodyPr/>
          <a:lstStyle/>
          <a:p>
            <a:r>
              <a:rPr lang="en-US" dirty="0"/>
              <a:t>Module Assignment 4</a:t>
            </a:r>
          </a:p>
        </p:txBody>
      </p:sp>
      <p:sp>
        <p:nvSpPr>
          <p:cNvPr id="3" name="Content Placeholder 2">
            <a:extLst>
              <a:ext uri="{FF2B5EF4-FFF2-40B4-BE49-F238E27FC236}">
                <a16:creationId xmlns:a16="http://schemas.microsoft.com/office/drawing/2014/main" id="{CDE6EBAA-2669-F340-B9EA-56CB9200D91E}"/>
              </a:ext>
            </a:extLst>
          </p:cNvPr>
          <p:cNvSpPr>
            <a:spLocks noGrp="1"/>
          </p:cNvSpPr>
          <p:nvPr>
            <p:ph idx="1"/>
          </p:nvPr>
        </p:nvSpPr>
        <p:spPr>
          <a:xfrm>
            <a:off x="818712" y="1589187"/>
            <a:ext cx="10554574" cy="4572000"/>
          </a:xfrm>
        </p:spPr>
        <p:txBody>
          <a:bodyPr>
            <a:noAutofit/>
          </a:bodyPr>
          <a:lstStyle/>
          <a:p>
            <a:r>
              <a:rPr lang="en-US" dirty="0"/>
              <a:t>Due Friday, March 15 at 11:59pm</a:t>
            </a:r>
          </a:p>
          <a:p>
            <a:r>
              <a:rPr lang="en-US" b="1" dirty="0"/>
              <a:t>Objective</a:t>
            </a:r>
            <a:r>
              <a:rPr lang="en-US" dirty="0"/>
              <a:t>: Combine a diary study with a speculative analysis about how you could be re-identified</a:t>
            </a:r>
            <a:endParaRPr lang="en-US" i="1" dirty="0"/>
          </a:p>
          <a:p>
            <a:r>
              <a:rPr lang="en-US" b="1" dirty="0"/>
              <a:t>Diary study</a:t>
            </a:r>
            <a:r>
              <a:rPr lang="en-US" dirty="0"/>
              <a:t>: What are traces of data you generated by or about you in all your behavior over a week? What would those data look like if you were in charge of designing them?</a:t>
            </a:r>
          </a:p>
          <a:p>
            <a:pPr lvl="1"/>
            <a:r>
              <a:rPr lang="en-US" dirty="0"/>
              <a:t>Searches, clicks, impressions, engagements, logins, mobility</a:t>
            </a:r>
          </a:p>
          <a:p>
            <a:pPr lvl="1"/>
            <a:r>
              <a:rPr lang="en-US" dirty="0"/>
              <a:t>Find examples of what these data look like now (documentation, etc.)</a:t>
            </a:r>
          </a:p>
          <a:p>
            <a:r>
              <a:rPr lang="en-US" b="1" dirty="0"/>
              <a:t>Speculative analysis</a:t>
            </a:r>
            <a:r>
              <a:rPr lang="en-US" dirty="0"/>
              <a:t>: How could these different pieces of data be combined? What kinds of stories could they tell about your behavior ? </a:t>
            </a:r>
          </a:p>
          <a:p>
            <a:pPr lvl="1"/>
            <a:r>
              <a:rPr lang="en-US" dirty="0"/>
              <a:t>Fake up some data, perform the appropriate joins, and walk through an EDA that shows some behavioral patterns</a:t>
            </a:r>
          </a:p>
          <a:p>
            <a:r>
              <a:rPr lang="en-US" b="1" dirty="0"/>
              <a:t>Reflection</a:t>
            </a:r>
            <a:r>
              <a:rPr lang="en-US" dirty="0"/>
              <a:t>: What—if anything—could you do to prevent this data from being generated or joined? What would you need to change about your behavior, about the data being collected, about the ways it’s analyzed, </a:t>
            </a:r>
            <a:r>
              <a:rPr lang="en-US" i="1" dirty="0"/>
              <a:t>etc</a:t>
            </a:r>
            <a:r>
              <a:rPr lang="en-US" dirty="0"/>
              <a:t>.?</a:t>
            </a:r>
          </a:p>
        </p:txBody>
      </p:sp>
      <p:sp>
        <p:nvSpPr>
          <p:cNvPr id="4" name="Slide Number Placeholder 3">
            <a:extLst>
              <a:ext uri="{FF2B5EF4-FFF2-40B4-BE49-F238E27FC236}">
                <a16:creationId xmlns:a16="http://schemas.microsoft.com/office/drawing/2014/main" id="{D1F396A0-4B2C-C840-A4F8-D03605194F7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7756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266F-7CA2-5649-AC1E-DDA1C1A9EDF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E947AD-3A47-7A4B-84FF-3CBE8E295180}"/>
              </a:ext>
            </a:extLst>
          </p:cNvPr>
          <p:cNvSpPr>
            <a:spLocks noGrp="1"/>
          </p:cNvSpPr>
          <p:nvPr>
            <p:ph idx="1"/>
          </p:nvPr>
        </p:nvSpPr>
        <p:spPr>
          <a:xfrm>
            <a:off x="818712" y="1589187"/>
            <a:ext cx="10554574" cy="4572000"/>
          </a:xfrm>
        </p:spPr>
        <p:txBody>
          <a:bodyPr/>
          <a:lstStyle/>
          <a:p>
            <a:r>
              <a:rPr lang="en-US" b="1" dirty="0"/>
              <a:t>Objective</a:t>
            </a:r>
            <a:r>
              <a:rPr lang="en-US" dirty="0"/>
              <a:t>: Combine a diary study with a speculative analysis about how you could be re-identified</a:t>
            </a:r>
          </a:p>
          <a:p>
            <a:pPr lvl="1"/>
            <a:r>
              <a:rPr lang="en-US" dirty="0"/>
              <a:t>“Do cannabis users spend more time watching documentaries?”</a:t>
            </a:r>
          </a:p>
          <a:p>
            <a:r>
              <a:rPr lang="en-US" b="1" dirty="0"/>
              <a:t>Diary study</a:t>
            </a:r>
            <a:r>
              <a:rPr lang="en-US" dirty="0"/>
              <a:t>: What are traces of data you generated by or about you in all your behavior over a week? What would those data look like if you were in charge of designing them?</a:t>
            </a:r>
          </a:p>
          <a:p>
            <a:pPr lvl="1"/>
            <a:r>
              <a:rPr lang="en-US" dirty="0"/>
              <a:t>Loyalty program and/or cell phone locations &amp; times + Netflix, Apple TV, Comcast, </a:t>
            </a:r>
            <a:r>
              <a:rPr lang="en-US" i="1" dirty="0"/>
              <a:t>etc</a:t>
            </a:r>
            <a:r>
              <a:rPr lang="en-US" dirty="0"/>
              <a:t>. consumption patterns</a:t>
            </a:r>
          </a:p>
          <a:p>
            <a:r>
              <a:rPr lang="en-US" b="1" dirty="0"/>
              <a:t>Speculative analysis</a:t>
            </a:r>
            <a:r>
              <a:rPr lang="en-US" dirty="0"/>
              <a:t>: How could these different pieces of data be combined? What kinds of stories could they tell about your behavior? </a:t>
            </a:r>
          </a:p>
          <a:p>
            <a:pPr lvl="1"/>
            <a:r>
              <a:rPr lang="en-US" dirty="0"/>
              <a:t>Cell phone number from loyalty + cell phone records</a:t>
            </a:r>
          </a:p>
          <a:p>
            <a:pPr lvl="1"/>
            <a:r>
              <a:rPr lang="en-US" dirty="0"/>
              <a:t>Address from Netflix account + cell phone account </a:t>
            </a:r>
          </a:p>
          <a:p>
            <a:r>
              <a:rPr lang="en-US" b="1" dirty="0"/>
              <a:t>Reflection</a:t>
            </a:r>
            <a:r>
              <a:rPr lang="en-US" dirty="0"/>
              <a:t>: What—if anything—could you do to prevent this data from being generated or joined? What would you need to change about your behavior, about the data being collected, about the ways it’s analyzed, </a:t>
            </a:r>
            <a:r>
              <a:rPr lang="en-US" i="1" dirty="0"/>
              <a:t>etc</a:t>
            </a:r>
            <a:r>
              <a:rPr lang="en-US" dirty="0"/>
              <a:t>.?</a:t>
            </a:r>
          </a:p>
          <a:p>
            <a:pPr lvl="1"/>
            <a:r>
              <a:rPr lang="en-US" dirty="0"/>
              <a:t>Privacy protections preventing common IDs like cell phone numbers from being joined to sensitive data</a:t>
            </a:r>
          </a:p>
        </p:txBody>
      </p:sp>
      <p:sp>
        <p:nvSpPr>
          <p:cNvPr id="4" name="Slide Number Placeholder 3">
            <a:extLst>
              <a:ext uri="{FF2B5EF4-FFF2-40B4-BE49-F238E27FC236}">
                <a16:creationId xmlns:a16="http://schemas.microsoft.com/office/drawing/2014/main" id="{5EE146E0-28ED-2D46-9E56-2A2B8DBFB58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6092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0004-365F-4042-AE5A-4DB8148B68DA}"/>
              </a:ext>
            </a:extLst>
          </p:cNvPr>
          <p:cNvSpPr>
            <a:spLocks noGrp="1"/>
          </p:cNvSpPr>
          <p:nvPr>
            <p:ph type="title"/>
          </p:nvPr>
        </p:nvSpPr>
        <p:spPr/>
        <p:txBody>
          <a:bodyPr/>
          <a:lstStyle/>
          <a:p>
            <a:r>
              <a:rPr lang="en-US" dirty="0"/>
              <a:t>Six questions for better stories</a:t>
            </a:r>
          </a:p>
        </p:txBody>
      </p:sp>
      <p:sp>
        <p:nvSpPr>
          <p:cNvPr id="3" name="Content Placeholder 2">
            <a:extLst>
              <a:ext uri="{FF2B5EF4-FFF2-40B4-BE49-F238E27FC236}">
                <a16:creationId xmlns:a16="http://schemas.microsoft.com/office/drawing/2014/main" id="{23DE83D0-2D12-2547-B9D9-B87FC4BA02D1}"/>
              </a:ext>
            </a:extLst>
          </p:cNvPr>
          <p:cNvSpPr>
            <a:spLocks noGrp="1"/>
          </p:cNvSpPr>
          <p:nvPr>
            <p:ph idx="1"/>
          </p:nvPr>
        </p:nvSpPr>
        <p:spPr/>
        <p:txBody>
          <a:bodyPr>
            <a:normAutofit lnSpcReduction="10000"/>
          </a:bodyPr>
          <a:lstStyle/>
          <a:p>
            <a:pPr>
              <a:buFont typeface="+mj-lt"/>
              <a:buAutoNum type="arabicPeriod"/>
            </a:pPr>
            <a:r>
              <a:rPr lang="en-US" b="1" dirty="0"/>
              <a:t>How would you tell this story to a friend?</a:t>
            </a:r>
          </a:p>
          <a:p>
            <a:pPr lvl="1"/>
            <a:r>
              <a:rPr lang="en-US" dirty="0"/>
              <a:t>What are most interesting and relevant parts? Why should someone you care about care about your story?</a:t>
            </a:r>
          </a:p>
          <a:p>
            <a:pPr>
              <a:buFont typeface="+mj-lt"/>
              <a:buAutoNum type="arabicPeriod"/>
            </a:pPr>
            <a:r>
              <a:rPr lang="en-US" b="1" dirty="0"/>
              <a:t>What would be a headline for this story?</a:t>
            </a:r>
          </a:p>
          <a:p>
            <a:pPr lvl="1"/>
            <a:r>
              <a:rPr lang="en-US" dirty="0"/>
              <a:t>Can you engage someone with only 5–6 words?</a:t>
            </a:r>
          </a:p>
          <a:p>
            <a:pPr>
              <a:buFont typeface="+mj-lt"/>
              <a:buAutoNum type="arabicPeriod"/>
            </a:pPr>
            <a:r>
              <a:rPr lang="en-US" b="1" dirty="0"/>
              <a:t>What surprised you?</a:t>
            </a:r>
          </a:p>
          <a:p>
            <a:pPr lvl="1"/>
            <a:r>
              <a:rPr lang="en-US" dirty="0"/>
              <a:t>Make sure quirks, surprises, jarring, unexpected, interesting elements find their way in</a:t>
            </a:r>
          </a:p>
          <a:p>
            <a:pPr>
              <a:buFont typeface="+mj-lt"/>
              <a:buAutoNum type="arabicPeriod"/>
            </a:pPr>
            <a:r>
              <a:rPr lang="en-US" b="1" dirty="0"/>
              <a:t>What are unanswered questions?</a:t>
            </a:r>
          </a:p>
          <a:p>
            <a:pPr lvl="1"/>
            <a:r>
              <a:rPr lang="en-US" dirty="0"/>
              <a:t>What still cannot be explained? What would it take to fill in these holes?</a:t>
            </a:r>
          </a:p>
          <a:p>
            <a:pPr>
              <a:buFont typeface="+mj-lt"/>
              <a:buAutoNum type="arabicPeriod"/>
            </a:pPr>
            <a:r>
              <a:rPr lang="en-US" b="1" dirty="0"/>
              <a:t>How do we bring something new to this story?</a:t>
            </a:r>
          </a:p>
          <a:p>
            <a:pPr lvl="1"/>
            <a:r>
              <a:rPr lang="en-US" dirty="0"/>
              <a:t>Other ways to convey findings through photography, graphics, interactivity, </a:t>
            </a:r>
            <a:r>
              <a:rPr lang="en-US" i="1" dirty="0"/>
              <a:t>etc</a:t>
            </a:r>
            <a:r>
              <a:rPr lang="en-US" dirty="0"/>
              <a:t>.</a:t>
            </a:r>
          </a:p>
          <a:p>
            <a:pPr>
              <a:buFont typeface="+mj-lt"/>
              <a:buAutoNum type="arabicPeriod"/>
            </a:pPr>
            <a:r>
              <a:rPr lang="en-US" b="1" dirty="0"/>
              <a:t>What’s a glimpse of wisdom we can offer?</a:t>
            </a:r>
          </a:p>
          <a:p>
            <a:pPr lvl="1"/>
            <a:r>
              <a:rPr lang="en-US" dirty="0"/>
              <a:t>Universal themes like loyalty, betrayal, resilience</a:t>
            </a:r>
          </a:p>
        </p:txBody>
      </p:sp>
      <p:sp>
        <p:nvSpPr>
          <p:cNvPr id="4" name="Slide Number Placeholder 3">
            <a:extLst>
              <a:ext uri="{FF2B5EF4-FFF2-40B4-BE49-F238E27FC236}">
                <a16:creationId xmlns:a16="http://schemas.microsoft.com/office/drawing/2014/main" id="{16553C61-2FB5-3E46-BDA5-6A4BDEDB2C5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a:extLst>
              <a:ext uri="{FF2B5EF4-FFF2-40B4-BE49-F238E27FC236}">
                <a16:creationId xmlns:a16="http://schemas.microsoft.com/office/drawing/2014/main" id="{D97CA9E5-9826-9A43-85AE-4CEF53FC0FE1}"/>
              </a:ext>
            </a:extLst>
          </p:cNvPr>
          <p:cNvSpPr/>
          <p:nvPr/>
        </p:nvSpPr>
        <p:spPr>
          <a:xfrm>
            <a:off x="0" y="6581001"/>
            <a:ext cx="10998927" cy="276999"/>
          </a:xfrm>
          <a:prstGeom prst="rect">
            <a:avLst/>
          </a:prstGeom>
        </p:spPr>
        <p:txBody>
          <a:bodyPr wrap="square">
            <a:spAutoFit/>
          </a:bodyPr>
          <a:lstStyle/>
          <a:p>
            <a:r>
              <a:rPr lang="en-US" sz="1200" dirty="0"/>
              <a:t>Huang (2011). “6 questions that can help journalists find focus, tell better stories.” </a:t>
            </a:r>
            <a:r>
              <a:rPr lang="en-US" sz="1200" i="1" dirty="0"/>
              <a:t>Poynter</a:t>
            </a:r>
            <a:r>
              <a:rPr lang="en-US" sz="1200" dirty="0"/>
              <a:t>.</a:t>
            </a:r>
          </a:p>
        </p:txBody>
      </p:sp>
    </p:spTree>
    <p:extLst>
      <p:ext uri="{BB962C8B-B14F-4D97-AF65-F5344CB8AC3E}">
        <p14:creationId xmlns:p14="http://schemas.microsoft.com/office/powerpoint/2010/main" val="368374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3C19-157B-544F-BB77-8138E7A4BEDA}"/>
              </a:ext>
            </a:extLst>
          </p:cNvPr>
          <p:cNvSpPr>
            <a:spLocks noGrp="1"/>
          </p:cNvSpPr>
          <p:nvPr>
            <p:ph type="title"/>
          </p:nvPr>
        </p:nvSpPr>
        <p:spPr/>
        <p:txBody>
          <a:bodyPr/>
          <a:lstStyle/>
          <a:p>
            <a:r>
              <a:rPr lang="en-US" dirty="0"/>
              <a:t>Four core steps</a:t>
            </a:r>
          </a:p>
        </p:txBody>
      </p:sp>
      <p:sp>
        <p:nvSpPr>
          <p:cNvPr id="3" name="Content Placeholder 2">
            <a:extLst>
              <a:ext uri="{FF2B5EF4-FFF2-40B4-BE49-F238E27FC236}">
                <a16:creationId xmlns:a16="http://schemas.microsoft.com/office/drawing/2014/main" id="{F55A4B5C-6849-8647-84BE-BFB7A476086B}"/>
              </a:ext>
            </a:extLst>
          </p:cNvPr>
          <p:cNvSpPr>
            <a:spLocks noGrp="1"/>
          </p:cNvSpPr>
          <p:nvPr>
            <p:ph idx="1"/>
          </p:nvPr>
        </p:nvSpPr>
        <p:spPr/>
        <p:txBody>
          <a:bodyPr/>
          <a:lstStyle/>
          <a:p>
            <a:r>
              <a:rPr lang="en-US" b="1" dirty="0"/>
              <a:t>Step 0</a:t>
            </a:r>
            <a:r>
              <a:rPr lang="en-US" dirty="0"/>
              <a:t>: Artist makes a presentation</a:t>
            </a:r>
          </a:p>
          <a:p>
            <a:r>
              <a:rPr lang="en-US" b="1" dirty="0"/>
              <a:t>Step 1</a:t>
            </a:r>
            <a:r>
              <a:rPr lang="en-US" dirty="0"/>
              <a:t>: Statements of meaning</a:t>
            </a:r>
          </a:p>
          <a:p>
            <a:pPr lvl="1"/>
            <a:r>
              <a:rPr lang="en-US" dirty="0"/>
              <a:t>“What was stimulating, surprising, evocative, memorable, challenging, different for you?” </a:t>
            </a:r>
            <a:r>
              <a:rPr lang="en-US" dirty="0">
                <a:sym typeface="Wingdings" pitchFamily="2" charset="2"/>
              </a:rPr>
              <a:t> </a:t>
            </a:r>
            <a:r>
              <a:rPr lang="en-US" b="1" i="1" u="sng" dirty="0"/>
              <a:t>NOT</a:t>
            </a:r>
            <a:r>
              <a:rPr lang="en-US" dirty="0"/>
              <a:t> ”I liked…”</a:t>
            </a:r>
          </a:p>
          <a:p>
            <a:pPr lvl="1"/>
            <a:r>
              <a:rPr lang="en-US" dirty="0"/>
              <a:t>Facilitator should synthesize the diversity or convergence of themes</a:t>
            </a:r>
          </a:p>
          <a:p>
            <a:r>
              <a:rPr lang="en-US" b="1" dirty="0"/>
              <a:t>Step 2</a:t>
            </a:r>
            <a:r>
              <a:rPr lang="en-US" dirty="0"/>
              <a:t>: Artist as questioner</a:t>
            </a:r>
          </a:p>
          <a:p>
            <a:pPr lvl="1"/>
            <a:r>
              <a:rPr lang="en-US" dirty="0"/>
              <a:t>Creator asks questions they have about their work</a:t>
            </a:r>
          </a:p>
          <a:p>
            <a:pPr lvl="1"/>
            <a:r>
              <a:rPr lang="en-US" dirty="0"/>
              <a:t>Facilitator helps clarify </a:t>
            </a:r>
            <a:r>
              <a:rPr lang="en-US" dirty="0">
                <a:sym typeface="Wingdings" pitchFamily="2" charset="2"/>
              </a:rPr>
              <a:t> </a:t>
            </a:r>
            <a:r>
              <a:rPr lang="en-US" b="1" i="1" u="sng" dirty="0">
                <a:sym typeface="Wingdings" pitchFamily="2" charset="2"/>
              </a:rPr>
              <a:t>NOT</a:t>
            </a:r>
            <a:r>
              <a:rPr lang="en-US" dirty="0">
                <a:sym typeface="Wingdings" pitchFamily="2" charset="2"/>
              </a:rPr>
              <a:t> “What did you think?”</a:t>
            </a:r>
          </a:p>
          <a:p>
            <a:r>
              <a:rPr lang="en-US" b="1" dirty="0">
                <a:sym typeface="Wingdings" pitchFamily="2" charset="2"/>
              </a:rPr>
              <a:t>Step 3</a:t>
            </a:r>
            <a:r>
              <a:rPr lang="en-US" dirty="0">
                <a:sym typeface="Wingdings" pitchFamily="2" charset="2"/>
              </a:rPr>
              <a:t>: Neutral questions from responders</a:t>
            </a:r>
          </a:p>
          <a:p>
            <a:pPr lvl="1"/>
            <a:r>
              <a:rPr lang="en-US" dirty="0">
                <a:sym typeface="Wingdings" pitchFamily="2" charset="2"/>
              </a:rPr>
              <a:t>Responders ask informational or factual questions and facilitator helps ensure they are neutral</a:t>
            </a:r>
          </a:p>
          <a:p>
            <a:r>
              <a:rPr lang="en-US" b="1" dirty="0">
                <a:sym typeface="Wingdings" pitchFamily="2" charset="2"/>
              </a:rPr>
              <a:t>Step 4</a:t>
            </a:r>
            <a:r>
              <a:rPr lang="en-US" dirty="0">
                <a:sym typeface="Wingdings" pitchFamily="2" charset="2"/>
              </a:rPr>
              <a:t>: Permissioned opinions</a:t>
            </a:r>
          </a:p>
          <a:p>
            <a:pPr lvl="1"/>
            <a:r>
              <a:rPr lang="en-US" dirty="0">
                <a:sym typeface="Wingdings" pitchFamily="2" charset="2"/>
              </a:rPr>
              <a:t>Facilitator invites opinions with a specific protocol: “I have an opinion about X. Do you want to hear it?”</a:t>
            </a:r>
          </a:p>
          <a:p>
            <a:pPr lvl="1"/>
            <a:r>
              <a:rPr lang="en-US" dirty="0">
                <a:sym typeface="Wingdings" pitchFamily="2" charset="2"/>
              </a:rPr>
              <a:t>Artist’s decision to say “yes” or “no”</a:t>
            </a:r>
            <a:endParaRPr lang="en-US" dirty="0"/>
          </a:p>
        </p:txBody>
      </p:sp>
      <p:sp>
        <p:nvSpPr>
          <p:cNvPr id="4" name="Slide Number Placeholder 3">
            <a:extLst>
              <a:ext uri="{FF2B5EF4-FFF2-40B4-BE49-F238E27FC236}">
                <a16:creationId xmlns:a16="http://schemas.microsoft.com/office/drawing/2014/main" id="{46199A55-F461-4143-A3F5-050D9D89DC9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09907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Week 9 (Mar 11 – Mar 14) </a:t>
            </a:r>
            <a:r>
              <a:rPr lang="en-US" dirty="0">
                <a:sym typeface="Wingdings" pitchFamily="2" charset="2"/>
              </a:rPr>
              <a:t> Aggregating (Show)</a:t>
            </a:r>
          </a:p>
          <a:p>
            <a:pPr lvl="1"/>
            <a:r>
              <a:rPr lang="en-US" dirty="0">
                <a:sym typeface="Wingdings" pitchFamily="2" charset="2"/>
              </a:rPr>
              <a:t>Summarization, group-by aggregation, playing with SQL</a:t>
            </a:r>
            <a:endParaRPr lang="en-US" dirty="0"/>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765352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2315</TotalTime>
  <Words>796</Words>
  <Application>Microsoft Macintosh PowerPoint</Application>
  <PresentationFormat>Widescreen</PresentationFormat>
  <Paragraphs>71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Corbel</vt:lpstr>
      <vt:lpstr>Courier</vt:lpstr>
      <vt:lpstr>Wingdings 2</vt:lpstr>
      <vt:lpstr>Quotable</vt:lpstr>
      <vt:lpstr>Class 23: Critical Response Process Friday, March 8</vt:lpstr>
      <vt:lpstr>Agenda</vt:lpstr>
      <vt:lpstr>Recap</vt:lpstr>
      <vt:lpstr>Module Assignment 4</vt:lpstr>
      <vt:lpstr>Example</vt:lpstr>
      <vt:lpstr>Six questions for better stories</vt:lpstr>
      <vt:lpstr>Four core steps</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90</cp:revision>
  <dcterms:created xsi:type="dcterms:W3CDTF">2016-08-24T14:48:58Z</dcterms:created>
  <dcterms:modified xsi:type="dcterms:W3CDTF">2019-03-08T16:55:24Z</dcterms:modified>
</cp:coreProperties>
</file>