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6"/>
  </p:notesMasterIdLst>
  <p:sldIdLst>
    <p:sldId id="256" r:id="rId2"/>
    <p:sldId id="280" r:id="rId3"/>
    <p:sldId id="310" r:id="rId4"/>
    <p:sldId id="311" r:id="rId5"/>
    <p:sldId id="313" r:id="rId6"/>
    <p:sldId id="314" r:id="rId7"/>
    <p:sldId id="275" r:id="rId8"/>
    <p:sldId id="318" r:id="rId9"/>
    <p:sldId id="319" r:id="rId10"/>
    <p:sldId id="320" r:id="rId11"/>
    <p:sldId id="321" r:id="rId12"/>
    <p:sldId id="276" r:id="rId13"/>
    <p:sldId id="277" r:id="rId14"/>
    <p:sldId id="278" r:id="rId15"/>
    <p:sldId id="315" r:id="rId16"/>
    <p:sldId id="316" r:id="rId17"/>
    <p:sldId id="317" r:id="rId18"/>
    <p:sldId id="273" r:id="rId19"/>
    <p:sldId id="274" r:id="rId20"/>
    <p:sldId id="423" r:id="rId21"/>
    <p:sldId id="271" r:id="rId22"/>
    <p:sldId id="279" r:id="rId23"/>
    <p:sldId id="281" r:id="rId24"/>
    <p:sldId id="42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p:restoredTop sz="80952" autoAdjust="0"/>
  </p:normalViewPr>
  <p:slideViewPr>
    <p:cSldViewPr snapToGrid="0" snapToObjects="1">
      <p:cViewPr varScale="1">
        <p:scale>
          <a:sx n="102" d="100"/>
          <a:sy n="102" d="100"/>
        </p:scale>
        <p:origin x="1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https://openmindplatform.org/library-viewpoint-diversity/</a:t>
            </a:r>
          </a:p>
        </p:txBody>
      </p:sp>
      <p:sp>
        <p:nvSpPr>
          <p:cNvPr id="4" name="Slide Number Placeholder 3"/>
          <p:cNvSpPr>
            <a:spLocks noGrp="1"/>
          </p:cNvSpPr>
          <p:nvPr>
            <p:ph type="sldNum" sz="quarter" idx="10"/>
          </p:nvPr>
        </p:nvSpPr>
        <p:spPr/>
        <p:txBody>
          <a:bodyPr/>
          <a:lstStyle/>
          <a:p>
            <a:fld id="{4E3591CE-20BA-CB4C-B298-E658AA182758}" type="slidenum">
              <a:rPr lang="en-US" smtClean="0"/>
              <a:t>6</a:t>
            </a:fld>
            <a:endParaRPr lang="en-US"/>
          </a:p>
        </p:txBody>
      </p:sp>
    </p:spTree>
    <p:extLst>
      <p:ext uri="{BB962C8B-B14F-4D97-AF65-F5344CB8AC3E}">
        <p14:creationId xmlns:p14="http://schemas.microsoft.com/office/powerpoint/2010/main" val="4268264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591CE-20BA-CB4C-B298-E658AA182758}" type="slidenum">
              <a:rPr lang="en-US" smtClean="0"/>
              <a:t>12</a:t>
            </a:fld>
            <a:endParaRPr lang="en-US"/>
          </a:p>
        </p:txBody>
      </p:sp>
    </p:spTree>
    <p:extLst>
      <p:ext uri="{BB962C8B-B14F-4D97-AF65-F5344CB8AC3E}">
        <p14:creationId xmlns:p14="http://schemas.microsoft.com/office/powerpoint/2010/main" val="396716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591CE-20BA-CB4C-B298-E658AA182758}" type="slidenum">
              <a:rPr lang="en-US" smtClean="0"/>
              <a:t>13</a:t>
            </a:fld>
            <a:endParaRPr lang="en-US"/>
          </a:p>
        </p:txBody>
      </p:sp>
    </p:spTree>
    <p:extLst>
      <p:ext uri="{BB962C8B-B14F-4D97-AF65-F5344CB8AC3E}">
        <p14:creationId xmlns:p14="http://schemas.microsoft.com/office/powerpoint/2010/main" val="122185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17124" y="6223924"/>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3/20/19</a:t>
            </a:fld>
            <a:endParaRPr lang="en-US" dirty="0"/>
          </a:p>
        </p:txBody>
      </p:sp>
      <p:sp>
        <p:nvSpPr>
          <p:cNvPr id="6" name="Slide Number Placeholder 5"/>
          <p:cNvSpPr>
            <a:spLocks noGrp="1"/>
          </p:cNvSpPr>
          <p:nvPr>
            <p:ph type="sldNum" sz="quarter" idx="4"/>
          </p:nvPr>
        </p:nvSpPr>
        <p:spPr>
          <a:xfrm>
            <a:off x="10917124" y="6223924"/>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mindplatform.org/library-intellectual-humi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penmindplatform.org/library-moral-matri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mindplatform.org/library-viewpoint-divers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28: Moral matrices</a:t>
            </a:r>
            <a:br>
              <a:rPr lang="en-US" dirty="0">
                <a:solidFill>
                  <a:schemeClr val="tx1"/>
                </a:solidFill>
              </a:rPr>
            </a:br>
            <a:r>
              <a:rPr lang="en-US" sz="2800" dirty="0">
                <a:solidFill>
                  <a:schemeClr val="tx1"/>
                </a:solidFill>
              </a:rPr>
              <a:t>Wednesday, March 20</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Representations of Data</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CEAC-BA85-4F25-84CF-34A082593A17}"/>
              </a:ext>
            </a:extLst>
          </p:cNvPr>
          <p:cNvSpPr>
            <a:spLocks noGrp="1"/>
          </p:cNvSpPr>
          <p:nvPr>
            <p:ph type="title"/>
          </p:nvPr>
        </p:nvSpPr>
        <p:spPr/>
        <p:txBody>
          <a:bodyPr/>
          <a:lstStyle/>
          <a:p>
            <a:r>
              <a:rPr lang="en-US" dirty="0"/>
              <a:t>Libertarianism</a:t>
            </a:r>
          </a:p>
        </p:txBody>
      </p:sp>
      <p:sp>
        <p:nvSpPr>
          <p:cNvPr id="3" name="Content Placeholder 2">
            <a:extLst>
              <a:ext uri="{FF2B5EF4-FFF2-40B4-BE49-F238E27FC236}">
                <a16:creationId xmlns:a16="http://schemas.microsoft.com/office/drawing/2014/main" id="{B6EA74DD-C8EB-432C-965C-A8FC50261584}"/>
              </a:ext>
            </a:extLst>
          </p:cNvPr>
          <p:cNvSpPr>
            <a:spLocks noGrp="1"/>
          </p:cNvSpPr>
          <p:nvPr>
            <p:ph idx="1"/>
          </p:nvPr>
        </p:nvSpPr>
        <p:spPr/>
        <p:txBody>
          <a:bodyPr/>
          <a:lstStyle/>
          <a:p>
            <a:r>
              <a:rPr lang="en-US" dirty="0"/>
              <a:t>Rights and responsibilities of the individual</a:t>
            </a:r>
          </a:p>
          <a:p>
            <a:r>
              <a:rPr lang="en-US" dirty="0"/>
              <a:t>Right to be secure in life, liberty, and property</a:t>
            </a:r>
          </a:p>
          <a:p>
            <a:r>
              <a:rPr lang="en-US" dirty="0"/>
              <a:t>Order in society arises spontaneously</a:t>
            </a:r>
          </a:p>
          <a:p>
            <a:r>
              <a:rPr lang="en-US" dirty="0"/>
              <a:t>Rule of law</a:t>
            </a:r>
          </a:p>
          <a:p>
            <a:r>
              <a:rPr lang="en-US" dirty="0"/>
              <a:t>Limited government</a:t>
            </a:r>
          </a:p>
          <a:p>
            <a:r>
              <a:rPr lang="en-US" dirty="0"/>
              <a:t>Free markets</a:t>
            </a:r>
          </a:p>
          <a:p>
            <a:r>
              <a:rPr lang="en-US" dirty="0"/>
              <a:t>Virtue of production</a:t>
            </a:r>
          </a:p>
          <a:p>
            <a:r>
              <a:rPr lang="en-US" dirty="0"/>
              <a:t>Natural harmony of interests</a:t>
            </a:r>
          </a:p>
          <a:p>
            <a:r>
              <a:rPr lang="en-US" dirty="0"/>
              <a:t>Peace</a:t>
            </a:r>
          </a:p>
        </p:txBody>
      </p:sp>
      <p:sp>
        <p:nvSpPr>
          <p:cNvPr id="4" name="Slide Number Placeholder 3">
            <a:extLst>
              <a:ext uri="{FF2B5EF4-FFF2-40B4-BE49-F238E27FC236}">
                <a16:creationId xmlns:a16="http://schemas.microsoft.com/office/drawing/2014/main" id="{19E682A2-5A70-4117-A9FC-E6EEF869C18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a:extLst>
              <a:ext uri="{FF2B5EF4-FFF2-40B4-BE49-F238E27FC236}">
                <a16:creationId xmlns:a16="http://schemas.microsoft.com/office/drawing/2014/main" id="{985E87D9-B22D-4DAC-8957-D3C8CE8533DA}"/>
              </a:ext>
            </a:extLst>
          </p:cNvPr>
          <p:cNvSpPr txBox="1"/>
          <p:nvPr/>
        </p:nvSpPr>
        <p:spPr>
          <a:xfrm>
            <a:off x="9416880" y="1253056"/>
            <a:ext cx="2775120" cy="215444"/>
          </a:xfrm>
          <a:prstGeom prst="rect">
            <a:avLst/>
          </a:prstGeom>
          <a:noFill/>
        </p:spPr>
        <p:txBody>
          <a:bodyPr wrap="none" rtlCol="0">
            <a:spAutoFit/>
          </a:bodyPr>
          <a:lstStyle/>
          <a:p>
            <a:pPr algn="r"/>
            <a:r>
              <a:rPr lang="en-US" sz="800" dirty="0"/>
              <a:t>Adapted from Boaz (1999). “Key Concepts of Libertarianism.”</a:t>
            </a:r>
          </a:p>
        </p:txBody>
      </p:sp>
    </p:spTree>
    <p:extLst>
      <p:ext uri="{BB962C8B-B14F-4D97-AF65-F5344CB8AC3E}">
        <p14:creationId xmlns:p14="http://schemas.microsoft.com/office/powerpoint/2010/main" val="219637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CEAC-BA85-4F25-84CF-34A082593A17}"/>
              </a:ext>
            </a:extLst>
          </p:cNvPr>
          <p:cNvSpPr>
            <a:spLocks noGrp="1"/>
          </p:cNvSpPr>
          <p:nvPr>
            <p:ph type="title"/>
          </p:nvPr>
        </p:nvSpPr>
        <p:spPr/>
        <p:txBody>
          <a:bodyPr/>
          <a:lstStyle/>
          <a:p>
            <a:r>
              <a:rPr lang="en-US" dirty="0"/>
              <a:t>Socialism</a:t>
            </a:r>
          </a:p>
        </p:txBody>
      </p:sp>
      <p:sp>
        <p:nvSpPr>
          <p:cNvPr id="3" name="Content Placeholder 2">
            <a:extLst>
              <a:ext uri="{FF2B5EF4-FFF2-40B4-BE49-F238E27FC236}">
                <a16:creationId xmlns:a16="http://schemas.microsoft.com/office/drawing/2014/main" id="{B6EA74DD-C8EB-432C-965C-A8FC50261584}"/>
              </a:ext>
            </a:extLst>
          </p:cNvPr>
          <p:cNvSpPr>
            <a:spLocks noGrp="1"/>
          </p:cNvSpPr>
          <p:nvPr>
            <p:ph idx="1"/>
          </p:nvPr>
        </p:nvSpPr>
        <p:spPr/>
        <p:txBody>
          <a:bodyPr/>
          <a:lstStyle/>
          <a:p>
            <a:r>
              <a:rPr lang="en-US" dirty="0"/>
              <a:t>Taking of political power</a:t>
            </a:r>
          </a:p>
          <a:p>
            <a:r>
              <a:rPr lang="en-US" dirty="0"/>
              <a:t>In the name of the people</a:t>
            </a:r>
          </a:p>
          <a:p>
            <a:r>
              <a:rPr lang="en-US" dirty="0"/>
              <a:t>In defense of the nation</a:t>
            </a:r>
          </a:p>
          <a:p>
            <a:r>
              <a:rPr lang="en-US" dirty="0"/>
              <a:t>In defense of the national economy</a:t>
            </a:r>
          </a:p>
          <a:p>
            <a:r>
              <a:rPr lang="en-US" dirty="0"/>
              <a:t>In defense of the social and economic rights of the people</a:t>
            </a:r>
          </a:p>
          <a:p>
            <a:r>
              <a:rPr lang="en-US" dirty="0"/>
              <a:t>In defense of humanity</a:t>
            </a:r>
          </a:p>
          <a:p>
            <a:r>
              <a:rPr lang="en-US" dirty="0"/>
              <a:t>In defense of nature</a:t>
            </a:r>
          </a:p>
          <a:p>
            <a:r>
              <a:rPr lang="en-US" dirty="0"/>
              <a:t>In defense of knowledge</a:t>
            </a:r>
          </a:p>
        </p:txBody>
      </p:sp>
      <p:sp>
        <p:nvSpPr>
          <p:cNvPr id="4" name="Slide Number Placeholder 3">
            <a:extLst>
              <a:ext uri="{FF2B5EF4-FFF2-40B4-BE49-F238E27FC236}">
                <a16:creationId xmlns:a16="http://schemas.microsoft.com/office/drawing/2014/main" id="{19E682A2-5A70-4117-A9FC-E6EEF869C18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985E87D9-B22D-4DAC-8957-D3C8CE8533DA}"/>
              </a:ext>
            </a:extLst>
          </p:cNvPr>
          <p:cNvSpPr txBox="1"/>
          <p:nvPr/>
        </p:nvSpPr>
        <p:spPr>
          <a:xfrm>
            <a:off x="9410468" y="1253056"/>
            <a:ext cx="2781532" cy="215444"/>
          </a:xfrm>
          <a:prstGeom prst="rect">
            <a:avLst/>
          </a:prstGeom>
          <a:noFill/>
        </p:spPr>
        <p:txBody>
          <a:bodyPr wrap="none" rtlCol="0">
            <a:spAutoFit/>
          </a:bodyPr>
          <a:lstStyle/>
          <a:p>
            <a:pPr algn="r"/>
            <a:r>
              <a:rPr lang="en-US" sz="800" dirty="0"/>
              <a:t>Adapted from McKelvey (2018). “The Principles of Socialism.”</a:t>
            </a:r>
          </a:p>
        </p:txBody>
      </p:sp>
    </p:spTree>
    <p:extLst>
      <p:ext uri="{BB962C8B-B14F-4D97-AF65-F5344CB8AC3E}">
        <p14:creationId xmlns:p14="http://schemas.microsoft.com/office/powerpoint/2010/main" val="178892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8814-A6B1-491E-80F1-36BBD711D59B}"/>
              </a:ext>
            </a:extLst>
          </p:cNvPr>
          <p:cNvSpPr>
            <a:spLocks noGrp="1"/>
          </p:cNvSpPr>
          <p:nvPr>
            <p:ph type="title"/>
          </p:nvPr>
        </p:nvSpPr>
        <p:spPr/>
        <p:txBody>
          <a:bodyPr/>
          <a:lstStyle/>
          <a:p>
            <a:r>
              <a:rPr lang="en-US" dirty="0"/>
              <a:t>Constructive disagreement</a:t>
            </a:r>
          </a:p>
        </p:txBody>
      </p:sp>
      <p:sp>
        <p:nvSpPr>
          <p:cNvPr id="3" name="Content Placeholder 2">
            <a:extLst>
              <a:ext uri="{FF2B5EF4-FFF2-40B4-BE49-F238E27FC236}">
                <a16:creationId xmlns:a16="http://schemas.microsoft.com/office/drawing/2014/main" id="{48FB7B3C-10AE-411E-8E4C-95C573FECC2A}"/>
              </a:ext>
            </a:extLst>
          </p:cNvPr>
          <p:cNvSpPr>
            <a:spLocks noGrp="1"/>
          </p:cNvSpPr>
          <p:nvPr>
            <p:ph idx="1"/>
          </p:nvPr>
        </p:nvSpPr>
        <p:spPr>
          <a:xfrm>
            <a:off x="628430" y="1420481"/>
            <a:ext cx="10935138" cy="4572000"/>
          </a:xfrm>
        </p:spPr>
        <p:txBody>
          <a:bodyPr/>
          <a:lstStyle/>
          <a:p>
            <a:r>
              <a:rPr lang="en-US" i="1" dirty="0"/>
              <a:t>“Carbon-based energy production is altering the global climate, which will disrupt ecosystems and societies.”</a:t>
            </a:r>
          </a:p>
          <a:p>
            <a:pPr lvl="1"/>
            <a:r>
              <a:rPr lang="en-US" dirty="0"/>
              <a:t>Open data</a:t>
            </a:r>
          </a:p>
          <a:p>
            <a:pPr lvl="1"/>
            <a:r>
              <a:rPr lang="en-US" dirty="0"/>
              <a:t>Expert research</a:t>
            </a:r>
          </a:p>
          <a:p>
            <a:pPr lvl="1"/>
            <a:r>
              <a:rPr lang="en-US" dirty="0"/>
              <a:t>Moral arguments</a:t>
            </a:r>
          </a:p>
          <a:p>
            <a:pPr lvl="1"/>
            <a:endParaRPr lang="en-US" dirty="0"/>
          </a:p>
          <a:p>
            <a:r>
              <a:rPr lang="en-US" i="1" dirty="0"/>
              <a:t>“Low energy costs have enabled rapid economic development, which has lifted billions out of poverty.”</a:t>
            </a:r>
          </a:p>
          <a:p>
            <a:pPr lvl="1"/>
            <a:r>
              <a:rPr lang="en-US" dirty="0"/>
              <a:t>Open data</a:t>
            </a:r>
          </a:p>
          <a:p>
            <a:pPr lvl="1"/>
            <a:r>
              <a:rPr lang="en-US" dirty="0"/>
              <a:t>Expert research</a:t>
            </a:r>
          </a:p>
          <a:p>
            <a:pPr lvl="1"/>
            <a:r>
              <a:rPr lang="en-US" dirty="0"/>
              <a:t>Moral arguments</a:t>
            </a:r>
          </a:p>
        </p:txBody>
      </p:sp>
      <p:sp>
        <p:nvSpPr>
          <p:cNvPr id="4" name="Slide Number Placeholder 3">
            <a:extLst>
              <a:ext uri="{FF2B5EF4-FFF2-40B4-BE49-F238E27FC236}">
                <a16:creationId xmlns:a16="http://schemas.microsoft.com/office/drawing/2014/main" id="{2094E393-F0A9-4745-8FAF-BC9F243CB79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87902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C612-F63D-45D5-8895-773C3AD46DF9}"/>
              </a:ext>
            </a:extLst>
          </p:cNvPr>
          <p:cNvSpPr>
            <a:spLocks noGrp="1"/>
          </p:cNvSpPr>
          <p:nvPr>
            <p:ph type="title"/>
          </p:nvPr>
        </p:nvSpPr>
        <p:spPr/>
        <p:txBody>
          <a:bodyPr/>
          <a:lstStyle/>
          <a:p>
            <a:r>
              <a:rPr lang="en-US" dirty="0"/>
              <a:t>Cultivate intellectual humility</a:t>
            </a:r>
          </a:p>
        </p:txBody>
      </p:sp>
      <p:sp>
        <p:nvSpPr>
          <p:cNvPr id="3" name="Content Placeholder 2">
            <a:extLst>
              <a:ext uri="{FF2B5EF4-FFF2-40B4-BE49-F238E27FC236}">
                <a16:creationId xmlns:a16="http://schemas.microsoft.com/office/drawing/2014/main" id="{F301A896-506B-4722-B06D-411F690672BD}"/>
              </a:ext>
            </a:extLst>
          </p:cNvPr>
          <p:cNvSpPr>
            <a:spLocks noGrp="1"/>
          </p:cNvSpPr>
          <p:nvPr>
            <p:ph idx="1"/>
          </p:nvPr>
        </p:nvSpPr>
        <p:spPr>
          <a:xfrm>
            <a:off x="599855" y="1468500"/>
            <a:ext cx="10992288" cy="4572000"/>
          </a:xfrm>
        </p:spPr>
        <p:txBody>
          <a:bodyPr>
            <a:noAutofit/>
          </a:bodyPr>
          <a:lstStyle/>
          <a:p>
            <a:r>
              <a:rPr lang="en-US" dirty="0"/>
              <a:t>Calm down, don’t rush to judgment, look at our own faults first, and engage through humility and empathy</a:t>
            </a:r>
          </a:p>
          <a:p>
            <a:endParaRPr lang="en-US" dirty="0"/>
          </a:p>
          <a:p>
            <a:r>
              <a:rPr lang="en-US" dirty="0"/>
              <a:t>Humility and empathy are rare, which makes them valuable</a:t>
            </a:r>
          </a:p>
          <a:p>
            <a:pPr lvl="1"/>
            <a:r>
              <a:rPr lang="en-US" dirty="0"/>
              <a:t>Admit your own limitations, ignorance, blind spots </a:t>
            </a:r>
            <a:r>
              <a:rPr lang="en-US" dirty="0">
                <a:sym typeface="Wingdings" panose="05000000000000000000" pitchFamily="2" charset="2"/>
              </a:rPr>
              <a:t> Perhaps so that they cannot be used against you</a:t>
            </a:r>
          </a:p>
          <a:p>
            <a:pPr lvl="1"/>
            <a:r>
              <a:rPr lang="en-US" dirty="0">
                <a:sym typeface="Wingdings" panose="05000000000000000000" pitchFamily="2" charset="2"/>
              </a:rPr>
              <a:t>Empathize with motivations for the view you’re challenging  What are the stakes if they’re wrong? If you’re wrong?</a:t>
            </a:r>
          </a:p>
          <a:p>
            <a:pPr lvl="1"/>
            <a:r>
              <a:rPr lang="en-US" dirty="0">
                <a:sym typeface="Wingdings" panose="05000000000000000000" pitchFamily="2" charset="2"/>
              </a:rPr>
              <a:t>Be gracious in victory and create opportunities to save face  No one likes to be wrong</a:t>
            </a:r>
          </a:p>
        </p:txBody>
      </p:sp>
      <p:sp>
        <p:nvSpPr>
          <p:cNvPr id="4" name="Slide Number Placeholder 3">
            <a:extLst>
              <a:ext uri="{FF2B5EF4-FFF2-40B4-BE49-F238E27FC236}">
                <a16:creationId xmlns:a16="http://schemas.microsoft.com/office/drawing/2014/main" id="{05EEA83C-ECE1-4F7F-8F2D-16C841E5B3E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a:extLst>
              <a:ext uri="{FF2B5EF4-FFF2-40B4-BE49-F238E27FC236}">
                <a16:creationId xmlns:a16="http://schemas.microsoft.com/office/drawing/2014/main" id="{AE2558D3-EED5-4014-97F0-0354809CC3D8}"/>
              </a:ext>
            </a:extLst>
          </p:cNvPr>
          <p:cNvSpPr txBox="1"/>
          <p:nvPr/>
        </p:nvSpPr>
        <p:spPr>
          <a:xfrm>
            <a:off x="7985399" y="1253056"/>
            <a:ext cx="4206601" cy="215444"/>
          </a:xfrm>
          <a:prstGeom prst="rect">
            <a:avLst/>
          </a:prstGeom>
          <a:noFill/>
        </p:spPr>
        <p:txBody>
          <a:bodyPr wrap="none" rtlCol="0">
            <a:spAutoFit/>
          </a:bodyPr>
          <a:lstStyle/>
          <a:p>
            <a:pPr algn="r"/>
            <a:r>
              <a:rPr lang="en-US" sz="800" dirty="0"/>
              <a:t>Adapted from </a:t>
            </a:r>
            <a:r>
              <a:rPr lang="en-US" sz="800" dirty="0" err="1"/>
              <a:t>OpenMind</a:t>
            </a:r>
            <a:r>
              <a:rPr lang="en-US" sz="800" dirty="0"/>
              <a:t> Platform: </a:t>
            </a:r>
            <a:r>
              <a:rPr lang="en-US" sz="800" dirty="0">
                <a:hlinkClick r:id="rId3"/>
              </a:rPr>
              <a:t>https://openmindplatform.org/library-intellectual-humility/</a:t>
            </a:r>
            <a:r>
              <a:rPr lang="en-US" sz="800" dirty="0"/>
              <a:t> </a:t>
            </a:r>
          </a:p>
        </p:txBody>
      </p:sp>
    </p:spTree>
    <p:extLst>
      <p:ext uri="{BB962C8B-B14F-4D97-AF65-F5344CB8AC3E}">
        <p14:creationId xmlns:p14="http://schemas.microsoft.com/office/powerpoint/2010/main" val="105446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AC9B-1F94-4704-ABA8-9EFA5F811264}"/>
              </a:ext>
            </a:extLst>
          </p:cNvPr>
          <p:cNvSpPr>
            <a:spLocks noGrp="1"/>
          </p:cNvSpPr>
          <p:nvPr>
            <p:ph type="title"/>
          </p:nvPr>
        </p:nvSpPr>
        <p:spPr/>
        <p:txBody>
          <a:bodyPr/>
          <a:lstStyle/>
          <a:p>
            <a:r>
              <a:rPr lang="en-US" dirty="0"/>
              <a:t>Check yourself for biases</a:t>
            </a:r>
          </a:p>
        </p:txBody>
      </p:sp>
      <p:sp>
        <p:nvSpPr>
          <p:cNvPr id="3" name="Content Placeholder 2">
            <a:extLst>
              <a:ext uri="{FF2B5EF4-FFF2-40B4-BE49-F238E27FC236}">
                <a16:creationId xmlns:a16="http://schemas.microsoft.com/office/drawing/2014/main" id="{1DCA2726-6E35-4F46-9439-0C379D1787CE}"/>
              </a:ext>
            </a:extLst>
          </p:cNvPr>
          <p:cNvSpPr>
            <a:spLocks noGrp="1"/>
          </p:cNvSpPr>
          <p:nvPr>
            <p:ph idx="1"/>
          </p:nvPr>
        </p:nvSpPr>
        <p:spPr/>
        <p:txBody>
          <a:bodyPr>
            <a:normAutofit/>
          </a:bodyPr>
          <a:lstStyle/>
          <a:p>
            <a:r>
              <a:rPr lang="en-US" sz="1400" b="1" dirty="0"/>
              <a:t>Authority bias – </a:t>
            </a:r>
            <a:r>
              <a:rPr lang="en-US" sz="1400" dirty="0"/>
              <a:t>believing something because authorities do</a:t>
            </a:r>
            <a:endParaRPr lang="en-US" sz="1400" b="1" dirty="0"/>
          </a:p>
          <a:p>
            <a:r>
              <a:rPr lang="en-US" sz="1400" b="1" dirty="0"/>
              <a:t>Bandwagon effect</a:t>
            </a:r>
            <a:r>
              <a:rPr lang="en-US" sz="1400" dirty="0"/>
              <a:t> – believing something because others do</a:t>
            </a:r>
          </a:p>
          <a:p>
            <a:r>
              <a:rPr lang="en-US" sz="1400" b="1" dirty="0"/>
              <a:t>Bias blind spot</a:t>
            </a:r>
            <a:r>
              <a:rPr lang="en-US" sz="1400" dirty="0"/>
              <a:t> – seeing yourself as less biased than others</a:t>
            </a:r>
          </a:p>
          <a:p>
            <a:r>
              <a:rPr lang="en-US" sz="1400" b="1" dirty="0"/>
              <a:t>Collective narcissism</a:t>
            </a:r>
            <a:r>
              <a:rPr lang="en-US" sz="1400" dirty="0"/>
              <a:t> – need for your tribe to be admired and respected by others</a:t>
            </a:r>
          </a:p>
          <a:p>
            <a:r>
              <a:rPr lang="en-US" sz="1400" b="1" dirty="0"/>
              <a:t>Confirmation bias</a:t>
            </a:r>
            <a:r>
              <a:rPr lang="en-US" sz="1400" dirty="0"/>
              <a:t> – searching and remembering information that confirms your values</a:t>
            </a:r>
          </a:p>
          <a:p>
            <a:r>
              <a:rPr lang="en-US" sz="1400" b="1" dirty="0"/>
              <a:t>Fundamental attribution error </a:t>
            </a:r>
            <a:r>
              <a:rPr lang="en-US" sz="1400" dirty="0"/>
              <a:t>– attributing behaviors to personalities rather than situations</a:t>
            </a:r>
            <a:endParaRPr lang="en-US" sz="1400" b="1" dirty="0"/>
          </a:p>
          <a:p>
            <a:r>
              <a:rPr lang="en-US" sz="1400" b="1" dirty="0"/>
              <a:t>Hindsight bias</a:t>
            </a:r>
            <a:r>
              <a:rPr lang="en-US" sz="1400" dirty="0"/>
              <a:t> – seeing past events as predictable or inevitable at the time they happened</a:t>
            </a:r>
          </a:p>
          <a:p>
            <a:r>
              <a:rPr lang="en-US" sz="1400" b="1" dirty="0"/>
              <a:t>Hostile attribution</a:t>
            </a:r>
            <a:r>
              <a:rPr lang="en-US" sz="1400" dirty="0"/>
              <a:t> – interpreting others’ benign behavior as hostile</a:t>
            </a:r>
          </a:p>
          <a:p>
            <a:r>
              <a:rPr lang="en-US" sz="1400" b="1" dirty="0"/>
              <a:t>Semmelweis reflex </a:t>
            </a:r>
            <a:r>
              <a:rPr lang="en-US" sz="1400" dirty="0"/>
              <a:t>– rejecting new evidence because it contradicts established paradigms</a:t>
            </a:r>
          </a:p>
          <a:p>
            <a:r>
              <a:rPr lang="en-US" sz="1400" b="1" dirty="0"/>
              <a:t>Survivorship bias</a:t>
            </a:r>
            <a:r>
              <a:rPr lang="en-US" sz="1400" dirty="0"/>
              <a:t> – making claims from biased samples</a:t>
            </a:r>
          </a:p>
          <a:p>
            <a:r>
              <a:rPr lang="en-US" sz="1400" b="1" dirty="0"/>
              <a:t>Motivated reasoning </a:t>
            </a:r>
            <a:r>
              <a:rPr lang="en-US" sz="1400" dirty="0"/>
              <a:t>– seeking out information confirming what you already believe</a:t>
            </a:r>
          </a:p>
          <a:p>
            <a:r>
              <a:rPr lang="en-US" sz="1400" b="1" dirty="0"/>
              <a:t>Rosy retrospection </a:t>
            </a:r>
            <a:r>
              <a:rPr lang="en-US" sz="1400" dirty="0"/>
              <a:t>– viewing the present/future negatively because you view the past more favorably</a:t>
            </a:r>
          </a:p>
        </p:txBody>
      </p:sp>
      <p:sp>
        <p:nvSpPr>
          <p:cNvPr id="4" name="Slide Number Placeholder 3">
            <a:extLst>
              <a:ext uri="{FF2B5EF4-FFF2-40B4-BE49-F238E27FC236}">
                <a16:creationId xmlns:a16="http://schemas.microsoft.com/office/drawing/2014/main" id="{691B8797-2AE5-4F41-A9B7-5B654FCEE86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0679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F715-C8D8-4BF1-8BAB-B2DD6D895CD5}"/>
              </a:ext>
            </a:extLst>
          </p:cNvPr>
          <p:cNvSpPr>
            <a:spLocks noGrp="1"/>
          </p:cNvSpPr>
          <p:nvPr>
            <p:ph type="title"/>
          </p:nvPr>
        </p:nvSpPr>
        <p:spPr/>
        <p:txBody>
          <a:bodyPr/>
          <a:lstStyle/>
          <a:p>
            <a:r>
              <a:rPr lang="en-US" dirty="0" err="1"/>
              <a:t>Shweder’s</a:t>
            </a:r>
            <a:r>
              <a:rPr lang="en-US" dirty="0"/>
              <a:t> “Three Ethics”: Autonomy</a:t>
            </a:r>
          </a:p>
        </p:txBody>
      </p:sp>
      <p:sp>
        <p:nvSpPr>
          <p:cNvPr id="3" name="Content Placeholder 2">
            <a:extLst>
              <a:ext uri="{FF2B5EF4-FFF2-40B4-BE49-F238E27FC236}">
                <a16:creationId xmlns:a16="http://schemas.microsoft.com/office/drawing/2014/main" id="{54FB070E-4408-4FB3-B2B7-59D8894F5D9C}"/>
              </a:ext>
            </a:extLst>
          </p:cNvPr>
          <p:cNvSpPr>
            <a:spLocks noGrp="1"/>
          </p:cNvSpPr>
          <p:nvPr>
            <p:ph idx="1"/>
          </p:nvPr>
        </p:nvSpPr>
        <p:spPr>
          <a:xfrm>
            <a:off x="818712" y="1601456"/>
            <a:ext cx="10554574" cy="4572000"/>
          </a:xfrm>
        </p:spPr>
        <p:txBody>
          <a:bodyPr/>
          <a:lstStyle/>
          <a:p>
            <a:r>
              <a:rPr lang="en-US" b="1" dirty="0"/>
              <a:t>Autonomy</a:t>
            </a:r>
          </a:p>
          <a:p>
            <a:pPr lvl="1"/>
            <a:r>
              <a:rPr lang="en-US" dirty="0"/>
              <a:t>People have their own individual wants, needs, and preferences</a:t>
            </a:r>
          </a:p>
          <a:p>
            <a:pPr lvl="1"/>
            <a:r>
              <a:rPr lang="en-US" dirty="0"/>
              <a:t>People should be free to satisfy them however they want</a:t>
            </a:r>
          </a:p>
          <a:p>
            <a:pPr lvl="1"/>
            <a:r>
              <a:rPr lang="en-US" dirty="0"/>
              <a:t>Rights, liberty, and justice important to secure peaceful co-existence</a:t>
            </a:r>
          </a:p>
          <a:p>
            <a:pPr lvl="1"/>
            <a:endParaRPr lang="en-US" dirty="0"/>
          </a:p>
          <a:p>
            <a:r>
              <a:rPr lang="en-US" dirty="0"/>
              <a:t>Examples of practices, philosophies, policies, </a:t>
            </a:r>
            <a:r>
              <a:rPr lang="en-US" i="1" dirty="0"/>
              <a:t>etc</a:t>
            </a:r>
            <a:r>
              <a:rPr lang="en-US" dirty="0"/>
              <a:t>. emphasizing autonomy?</a:t>
            </a:r>
          </a:p>
        </p:txBody>
      </p:sp>
      <p:sp>
        <p:nvSpPr>
          <p:cNvPr id="4" name="Slide Number Placeholder 3">
            <a:extLst>
              <a:ext uri="{FF2B5EF4-FFF2-40B4-BE49-F238E27FC236}">
                <a16:creationId xmlns:a16="http://schemas.microsoft.com/office/drawing/2014/main" id="{3DE5606F-403A-49ED-9143-2429634237D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a:extLst>
              <a:ext uri="{FF2B5EF4-FFF2-40B4-BE49-F238E27FC236}">
                <a16:creationId xmlns:a16="http://schemas.microsoft.com/office/drawing/2014/main" id="{88E69847-B7F9-4BF5-BE7B-3AFC0F99EB8F}"/>
              </a:ext>
            </a:extLst>
          </p:cNvPr>
          <p:cNvSpPr txBox="1"/>
          <p:nvPr/>
        </p:nvSpPr>
        <p:spPr>
          <a:xfrm>
            <a:off x="8411205" y="1253056"/>
            <a:ext cx="3789820" cy="215444"/>
          </a:xfrm>
          <a:prstGeom prst="rect">
            <a:avLst/>
          </a:prstGeom>
          <a:noFill/>
        </p:spPr>
        <p:txBody>
          <a:bodyPr wrap="none" rtlCol="0">
            <a:spAutoFit/>
          </a:bodyPr>
          <a:lstStyle/>
          <a:p>
            <a:pPr algn="r"/>
            <a:r>
              <a:rPr lang="en-US" sz="800" dirty="0"/>
              <a:t>Adapted from Haidt (2013). Chapter  5: Beyond WEIRD Morality, </a:t>
            </a:r>
            <a:r>
              <a:rPr lang="en-US" sz="800" u="sng" dirty="0"/>
              <a:t>The Righteous Mind</a:t>
            </a:r>
            <a:r>
              <a:rPr lang="en-US" sz="800" dirty="0"/>
              <a:t>.</a:t>
            </a:r>
          </a:p>
        </p:txBody>
      </p:sp>
    </p:spTree>
    <p:extLst>
      <p:ext uri="{BB962C8B-B14F-4D97-AF65-F5344CB8AC3E}">
        <p14:creationId xmlns:p14="http://schemas.microsoft.com/office/powerpoint/2010/main" val="357657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F715-C8D8-4BF1-8BAB-B2DD6D895CD5}"/>
              </a:ext>
            </a:extLst>
          </p:cNvPr>
          <p:cNvSpPr>
            <a:spLocks noGrp="1"/>
          </p:cNvSpPr>
          <p:nvPr>
            <p:ph type="title"/>
          </p:nvPr>
        </p:nvSpPr>
        <p:spPr/>
        <p:txBody>
          <a:bodyPr/>
          <a:lstStyle/>
          <a:p>
            <a:r>
              <a:rPr lang="en-US" dirty="0" err="1"/>
              <a:t>Shweder’s</a:t>
            </a:r>
            <a:r>
              <a:rPr lang="en-US" dirty="0"/>
              <a:t> “Three Ethics”: Community</a:t>
            </a:r>
          </a:p>
        </p:txBody>
      </p:sp>
      <p:sp>
        <p:nvSpPr>
          <p:cNvPr id="3" name="Content Placeholder 2">
            <a:extLst>
              <a:ext uri="{FF2B5EF4-FFF2-40B4-BE49-F238E27FC236}">
                <a16:creationId xmlns:a16="http://schemas.microsoft.com/office/drawing/2014/main" id="{54FB070E-4408-4FB3-B2B7-59D8894F5D9C}"/>
              </a:ext>
            </a:extLst>
          </p:cNvPr>
          <p:cNvSpPr>
            <a:spLocks noGrp="1"/>
          </p:cNvSpPr>
          <p:nvPr>
            <p:ph idx="1"/>
          </p:nvPr>
        </p:nvSpPr>
        <p:spPr>
          <a:xfrm>
            <a:off x="818712" y="1601456"/>
            <a:ext cx="10554574" cy="4572000"/>
          </a:xfrm>
        </p:spPr>
        <p:txBody>
          <a:bodyPr/>
          <a:lstStyle/>
          <a:p>
            <a:r>
              <a:rPr lang="en-US" b="1" dirty="0"/>
              <a:t>Community</a:t>
            </a:r>
          </a:p>
          <a:p>
            <a:pPr lvl="1"/>
            <a:r>
              <a:rPr lang="en-US" dirty="0"/>
              <a:t>People are members of families, tribes, companies, and nations</a:t>
            </a:r>
          </a:p>
          <a:p>
            <a:pPr lvl="1"/>
            <a:r>
              <a:rPr lang="en-US" dirty="0"/>
              <a:t>The whole is greater than the sum of its parts: these entities are real, important, and must be protected</a:t>
            </a:r>
          </a:p>
          <a:p>
            <a:pPr lvl="1"/>
            <a:r>
              <a:rPr lang="en-US" dirty="0"/>
              <a:t>Duty, hierarchy, respect, and honor are important to secure membership</a:t>
            </a:r>
          </a:p>
          <a:p>
            <a:pPr lvl="1"/>
            <a:endParaRPr lang="en-US" dirty="0"/>
          </a:p>
          <a:p>
            <a:r>
              <a:rPr lang="en-US" dirty="0"/>
              <a:t>Examples of practices, philosophies, policies, </a:t>
            </a:r>
            <a:r>
              <a:rPr lang="en-US" i="1" dirty="0"/>
              <a:t>etc</a:t>
            </a:r>
            <a:r>
              <a:rPr lang="en-US" dirty="0"/>
              <a:t>. emphasizing community?</a:t>
            </a:r>
          </a:p>
        </p:txBody>
      </p:sp>
      <p:sp>
        <p:nvSpPr>
          <p:cNvPr id="4" name="Slide Number Placeholder 3">
            <a:extLst>
              <a:ext uri="{FF2B5EF4-FFF2-40B4-BE49-F238E27FC236}">
                <a16:creationId xmlns:a16="http://schemas.microsoft.com/office/drawing/2014/main" id="{3DE5606F-403A-49ED-9143-2429634237D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a:extLst>
              <a:ext uri="{FF2B5EF4-FFF2-40B4-BE49-F238E27FC236}">
                <a16:creationId xmlns:a16="http://schemas.microsoft.com/office/drawing/2014/main" id="{88E69847-B7F9-4BF5-BE7B-3AFC0F99EB8F}"/>
              </a:ext>
            </a:extLst>
          </p:cNvPr>
          <p:cNvSpPr txBox="1"/>
          <p:nvPr/>
        </p:nvSpPr>
        <p:spPr>
          <a:xfrm>
            <a:off x="8411205" y="1253056"/>
            <a:ext cx="3789820" cy="215444"/>
          </a:xfrm>
          <a:prstGeom prst="rect">
            <a:avLst/>
          </a:prstGeom>
          <a:noFill/>
        </p:spPr>
        <p:txBody>
          <a:bodyPr wrap="none" rtlCol="0">
            <a:spAutoFit/>
          </a:bodyPr>
          <a:lstStyle/>
          <a:p>
            <a:pPr algn="r"/>
            <a:r>
              <a:rPr lang="en-US" sz="800" dirty="0"/>
              <a:t>Adapted from Haidt (2013). Chapter  5: Beyond WEIRD Morality, </a:t>
            </a:r>
            <a:r>
              <a:rPr lang="en-US" sz="800" u="sng" dirty="0"/>
              <a:t>The Righteous Mind</a:t>
            </a:r>
            <a:r>
              <a:rPr lang="en-US" sz="800" dirty="0"/>
              <a:t>.</a:t>
            </a:r>
          </a:p>
        </p:txBody>
      </p:sp>
    </p:spTree>
    <p:extLst>
      <p:ext uri="{BB962C8B-B14F-4D97-AF65-F5344CB8AC3E}">
        <p14:creationId xmlns:p14="http://schemas.microsoft.com/office/powerpoint/2010/main" val="328196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F715-C8D8-4BF1-8BAB-B2DD6D895CD5}"/>
              </a:ext>
            </a:extLst>
          </p:cNvPr>
          <p:cNvSpPr>
            <a:spLocks noGrp="1"/>
          </p:cNvSpPr>
          <p:nvPr>
            <p:ph type="title"/>
          </p:nvPr>
        </p:nvSpPr>
        <p:spPr/>
        <p:txBody>
          <a:bodyPr/>
          <a:lstStyle/>
          <a:p>
            <a:r>
              <a:rPr lang="en-US" dirty="0" err="1"/>
              <a:t>Shweder’s</a:t>
            </a:r>
            <a:r>
              <a:rPr lang="en-US" dirty="0"/>
              <a:t> “Three Ethics”: Divinity</a:t>
            </a:r>
          </a:p>
        </p:txBody>
      </p:sp>
      <p:sp>
        <p:nvSpPr>
          <p:cNvPr id="3" name="Content Placeholder 2">
            <a:extLst>
              <a:ext uri="{FF2B5EF4-FFF2-40B4-BE49-F238E27FC236}">
                <a16:creationId xmlns:a16="http://schemas.microsoft.com/office/drawing/2014/main" id="{54FB070E-4408-4FB3-B2B7-59D8894F5D9C}"/>
              </a:ext>
            </a:extLst>
          </p:cNvPr>
          <p:cNvSpPr>
            <a:spLocks noGrp="1"/>
          </p:cNvSpPr>
          <p:nvPr>
            <p:ph idx="1"/>
          </p:nvPr>
        </p:nvSpPr>
        <p:spPr>
          <a:xfrm>
            <a:off x="818712" y="1601456"/>
            <a:ext cx="10554574" cy="4572000"/>
          </a:xfrm>
        </p:spPr>
        <p:txBody>
          <a:bodyPr/>
          <a:lstStyle/>
          <a:p>
            <a:r>
              <a:rPr lang="en-US" b="1" dirty="0"/>
              <a:t>Divinity</a:t>
            </a:r>
          </a:p>
          <a:p>
            <a:pPr lvl="1"/>
            <a:r>
              <a:rPr lang="en-US" dirty="0"/>
              <a:t>People are more than animals, their consciousness/soul makes them unique, life is a temporary gift to be cherished</a:t>
            </a:r>
          </a:p>
          <a:p>
            <a:pPr lvl="1"/>
            <a:r>
              <a:rPr lang="en-US" dirty="0"/>
              <a:t>Lead a virtuous life by striving for higher purpose, avoiding temptation, and preserving natural order</a:t>
            </a:r>
          </a:p>
          <a:p>
            <a:pPr lvl="1"/>
            <a:r>
              <a:rPr lang="en-US" dirty="0"/>
              <a:t>Sin, pollution, degradation must be avoided and sanctity, purity, and virtue must be protected</a:t>
            </a:r>
          </a:p>
          <a:p>
            <a:pPr lvl="1"/>
            <a:endParaRPr lang="en-US" dirty="0"/>
          </a:p>
          <a:p>
            <a:r>
              <a:rPr lang="en-US" dirty="0"/>
              <a:t>Examples of practices, philosophies, policies, </a:t>
            </a:r>
            <a:r>
              <a:rPr lang="en-US" i="1" dirty="0"/>
              <a:t>etc</a:t>
            </a:r>
            <a:r>
              <a:rPr lang="en-US" dirty="0"/>
              <a:t>. emphasizing divinity?</a:t>
            </a:r>
          </a:p>
        </p:txBody>
      </p:sp>
      <p:sp>
        <p:nvSpPr>
          <p:cNvPr id="4" name="Slide Number Placeholder 3">
            <a:extLst>
              <a:ext uri="{FF2B5EF4-FFF2-40B4-BE49-F238E27FC236}">
                <a16:creationId xmlns:a16="http://schemas.microsoft.com/office/drawing/2014/main" id="{3DE5606F-403A-49ED-9143-2429634237D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TextBox 4">
            <a:extLst>
              <a:ext uri="{FF2B5EF4-FFF2-40B4-BE49-F238E27FC236}">
                <a16:creationId xmlns:a16="http://schemas.microsoft.com/office/drawing/2014/main" id="{88E69847-B7F9-4BF5-BE7B-3AFC0F99EB8F}"/>
              </a:ext>
            </a:extLst>
          </p:cNvPr>
          <p:cNvSpPr txBox="1"/>
          <p:nvPr/>
        </p:nvSpPr>
        <p:spPr>
          <a:xfrm>
            <a:off x="8411205" y="1253056"/>
            <a:ext cx="3789820" cy="215444"/>
          </a:xfrm>
          <a:prstGeom prst="rect">
            <a:avLst/>
          </a:prstGeom>
          <a:noFill/>
        </p:spPr>
        <p:txBody>
          <a:bodyPr wrap="none" rtlCol="0">
            <a:spAutoFit/>
          </a:bodyPr>
          <a:lstStyle/>
          <a:p>
            <a:pPr algn="r"/>
            <a:r>
              <a:rPr lang="en-US" sz="800" dirty="0"/>
              <a:t>Adapted from Haidt (2013). Chapter  5: Beyond WEIRD Morality, </a:t>
            </a:r>
            <a:r>
              <a:rPr lang="en-US" sz="800" u="sng" dirty="0"/>
              <a:t>The Righteous Mind</a:t>
            </a:r>
            <a:r>
              <a:rPr lang="en-US" sz="800" dirty="0"/>
              <a:t>.</a:t>
            </a:r>
          </a:p>
        </p:txBody>
      </p:sp>
    </p:spTree>
    <p:extLst>
      <p:ext uri="{BB962C8B-B14F-4D97-AF65-F5344CB8AC3E}">
        <p14:creationId xmlns:p14="http://schemas.microsoft.com/office/powerpoint/2010/main" val="3840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F715-C8D8-4BF1-8BAB-B2DD6D895CD5}"/>
              </a:ext>
            </a:extLst>
          </p:cNvPr>
          <p:cNvSpPr>
            <a:spLocks noGrp="1"/>
          </p:cNvSpPr>
          <p:nvPr>
            <p:ph type="title"/>
          </p:nvPr>
        </p:nvSpPr>
        <p:spPr/>
        <p:txBody>
          <a:bodyPr/>
          <a:lstStyle/>
          <a:p>
            <a:r>
              <a:rPr lang="en-US" dirty="0" err="1"/>
              <a:t>Shweder’s</a:t>
            </a:r>
            <a:r>
              <a:rPr lang="en-US" dirty="0"/>
              <a:t> “Three Ethics”</a:t>
            </a:r>
          </a:p>
        </p:txBody>
      </p:sp>
      <p:sp>
        <p:nvSpPr>
          <p:cNvPr id="3" name="Content Placeholder 2">
            <a:extLst>
              <a:ext uri="{FF2B5EF4-FFF2-40B4-BE49-F238E27FC236}">
                <a16:creationId xmlns:a16="http://schemas.microsoft.com/office/drawing/2014/main" id="{54FB070E-4408-4FB3-B2B7-59D8894F5D9C}"/>
              </a:ext>
            </a:extLst>
          </p:cNvPr>
          <p:cNvSpPr>
            <a:spLocks noGrp="1"/>
          </p:cNvSpPr>
          <p:nvPr>
            <p:ph idx="1"/>
          </p:nvPr>
        </p:nvSpPr>
        <p:spPr>
          <a:xfrm>
            <a:off x="818712" y="1601456"/>
            <a:ext cx="10554574" cy="4572000"/>
          </a:xfrm>
        </p:spPr>
        <p:txBody>
          <a:bodyPr/>
          <a:lstStyle/>
          <a:p>
            <a:r>
              <a:rPr lang="en-US" b="1" dirty="0"/>
              <a:t>Autonomy</a:t>
            </a:r>
          </a:p>
          <a:p>
            <a:pPr lvl="1"/>
            <a:r>
              <a:rPr lang="en-US" dirty="0"/>
              <a:t>People have their own individual wants, needs, and preferences</a:t>
            </a:r>
          </a:p>
          <a:p>
            <a:pPr lvl="1"/>
            <a:r>
              <a:rPr lang="en-US" dirty="0"/>
              <a:t>People should be free to satisfy them however they want</a:t>
            </a:r>
          </a:p>
          <a:p>
            <a:pPr lvl="1"/>
            <a:r>
              <a:rPr lang="en-US" dirty="0"/>
              <a:t>Rights, liberty, and justice important to secure peaceful co-existence</a:t>
            </a:r>
          </a:p>
          <a:p>
            <a:r>
              <a:rPr lang="en-US" b="1" dirty="0"/>
              <a:t>Community</a:t>
            </a:r>
          </a:p>
          <a:p>
            <a:pPr lvl="1"/>
            <a:r>
              <a:rPr lang="en-US" dirty="0"/>
              <a:t>People are members of families, tribes, companies, and nations</a:t>
            </a:r>
          </a:p>
          <a:p>
            <a:pPr lvl="1"/>
            <a:r>
              <a:rPr lang="en-US" dirty="0"/>
              <a:t>The whole is greater than the sum of its parts: these entities are real, important, and must be protected</a:t>
            </a:r>
          </a:p>
          <a:p>
            <a:pPr lvl="1"/>
            <a:r>
              <a:rPr lang="en-US" dirty="0"/>
              <a:t>Duty, hierarchy, respect, and honor are important to secure membership</a:t>
            </a:r>
          </a:p>
          <a:p>
            <a:r>
              <a:rPr lang="en-US" b="1" dirty="0"/>
              <a:t>Divinity</a:t>
            </a:r>
          </a:p>
          <a:p>
            <a:pPr lvl="1"/>
            <a:r>
              <a:rPr lang="en-US" dirty="0"/>
              <a:t>People are more than animals, their consciousness/soul makes them unique, life is a temporary gift to be cherished</a:t>
            </a:r>
          </a:p>
          <a:p>
            <a:pPr lvl="1"/>
            <a:r>
              <a:rPr lang="en-US" dirty="0"/>
              <a:t>Lead a virtuous life by striving for higher purpose, avoiding temptation, and preserving natural order</a:t>
            </a:r>
          </a:p>
          <a:p>
            <a:pPr lvl="1"/>
            <a:r>
              <a:rPr lang="en-US" dirty="0"/>
              <a:t>Sin, pollution, degradation must be avoided and sanctity, purity, and virtue must be protected</a:t>
            </a:r>
          </a:p>
        </p:txBody>
      </p:sp>
      <p:sp>
        <p:nvSpPr>
          <p:cNvPr id="4" name="Slide Number Placeholder 3">
            <a:extLst>
              <a:ext uri="{FF2B5EF4-FFF2-40B4-BE49-F238E27FC236}">
                <a16:creationId xmlns:a16="http://schemas.microsoft.com/office/drawing/2014/main" id="{3DE5606F-403A-49ED-9143-2429634237D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a:extLst>
              <a:ext uri="{FF2B5EF4-FFF2-40B4-BE49-F238E27FC236}">
                <a16:creationId xmlns:a16="http://schemas.microsoft.com/office/drawing/2014/main" id="{88E69847-B7F9-4BF5-BE7B-3AFC0F99EB8F}"/>
              </a:ext>
            </a:extLst>
          </p:cNvPr>
          <p:cNvSpPr txBox="1"/>
          <p:nvPr/>
        </p:nvSpPr>
        <p:spPr>
          <a:xfrm>
            <a:off x="8411205" y="1253056"/>
            <a:ext cx="3789820" cy="215444"/>
          </a:xfrm>
          <a:prstGeom prst="rect">
            <a:avLst/>
          </a:prstGeom>
          <a:noFill/>
        </p:spPr>
        <p:txBody>
          <a:bodyPr wrap="none" rtlCol="0">
            <a:spAutoFit/>
          </a:bodyPr>
          <a:lstStyle/>
          <a:p>
            <a:pPr algn="r"/>
            <a:r>
              <a:rPr lang="en-US" sz="800" dirty="0"/>
              <a:t>Adapted from Haidt (2013). Chapter  5: Beyond WEIRD Morality, </a:t>
            </a:r>
            <a:r>
              <a:rPr lang="en-US" sz="800" u="sng" dirty="0"/>
              <a:t>The Righteous Mind</a:t>
            </a:r>
            <a:r>
              <a:rPr lang="en-US" sz="800" dirty="0"/>
              <a:t>.</a:t>
            </a:r>
          </a:p>
        </p:txBody>
      </p:sp>
    </p:spTree>
    <p:extLst>
      <p:ext uri="{BB962C8B-B14F-4D97-AF65-F5344CB8AC3E}">
        <p14:creationId xmlns:p14="http://schemas.microsoft.com/office/powerpoint/2010/main" val="133812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0FF-4E82-4D50-BC48-1412B6460551}"/>
              </a:ext>
            </a:extLst>
          </p:cNvPr>
          <p:cNvSpPr>
            <a:spLocks noGrp="1"/>
          </p:cNvSpPr>
          <p:nvPr>
            <p:ph type="title"/>
          </p:nvPr>
        </p:nvSpPr>
        <p:spPr/>
        <p:txBody>
          <a:bodyPr/>
          <a:lstStyle/>
          <a:p>
            <a:r>
              <a:rPr lang="en-US" dirty="0"/>
              <a:t>How extreme are these “violations”?</a:t>
            </a:r>
          </a:p>
        </p:txBody>
      </p:sp>
      <p:graphicFrame>
        <p:nvGraphicFramePr>
          <p:cNvPr id="5" name="Content Placeholder 4">
            <a:extLst>
              <a:ext uri="{FF2B5EF4-FFF2-40B4-BE49-F238E27FC236}">
                <a16:creationId xmlns:a16="http://schemas.microsoft.com/office/drawing/2014/main" id="{2D055CAC-CD96-4CC7-BB15-2A15F9A57E13}"/>
              </a:ext>
            </a:extLst>
          </p:cNvPr>
          <p:cNvGraphicFramePr>
            <a:graphicFrameLocks noGrp="1"/>
          </p:cNvGraphicFramePr>
          <p:nvPr>
            <p:ph idx="1"/>
            <p:extLst>
              <p:ext uri="{D42A27DB-BD31-4B8C-83A1-F6EECF244321}">
                <p14:modId xmlns:p14="http://schemas.microsoft.com/office/powerpoint/2010/main" val="896789996"/>
              </p:ext>
            </p:extLst>
          </p:nvPr>
        </p:nvGraphicFramePr>
        <p:xfrm>
          <a:off x="1278640" y="1570644"/>
          <a:ext cx="9634717" cy="4653280"/>
        </p:xfrm>
        <a:graphic>
          <a:graphicData uri="http://schemas.openxmlformats.org/drawingml/2006/table">
            <a:tbl>
              <a:tblPr firstRow="1" bandRow="1">
                <a:tableStyleId>{5C22544A-7EE6-4342-B048-85BDC9FD1C3A}</a:tableStyleId>
              </a:tblPr>
              <a:tblGrid>
                <a:gridCol w="436880">
                  <a:extLst>
                    <a:ext uri="{9D8B030D-6E8A-4147-A177-3AD203B41FA5}">
                      <a16:colId xmlns:a16="http://schemas.microsoft.com/office/drawing/2014/main" val="3626042705"/>
                    </a:ext>
                  </a:extLst>
                </a:gridCol>
                <a:gridCol w="6127877">
                  <a:extLst>
                    <a:ext uri="{9D8B030D-6E8A-4147-A177-3AD203B41FA5}">
                      <a16:colId xmlns:a16="http://schemas.microsoft.com/office/drawing/2014/main" val="82893427"/>
                    </a:ext>
                  </a:extLst>
                </a:gridCol>
                <a:gridCol w="1038543">
                  <a:extLst>
                    <a:ext uri="{9D8B030D-6E8A-4147-A177-3AD203B41FA5}">
                      <a16:colId xmlns:a16="http://schemas.microsoft.com/office/drawing/2014/main" val="4193637322"/>
                    </a:ext>
                  </a:extLst>
                </a:gridCol>
                <a:gridCol w="1121093">
                  <a:extLst>
                    <a:ext uri="{9D8B030D-6E8A-4147-A177-3AD203B41FA5}">
                      <a16:colId xmlns:a16="http://schemas.microsoft.com/office/drawing/2014/main" val="1871967457"/>
                    </a:ext>
                  </a:extLst>
                </a:gridCol>
                <a:gridCol w="910324">
                  <a:extLst>
                    <a:ext uri="{9D8B030D-6E8A-4147-A177-3AD203B41FA5}">
                      <a16:colId xmlns:a16="http://schemas.microsoft.com/office/drawing/2014/main" val="1946038088"/>
                    </a:ext>
                  </a:extLst>
                </a:gridCol>
              </a:tblGrid>
              <a:tr h="370840">
                <a:tc>
                  <a:txBody>
                    <a:bodyPr/>
                    <a:lstStyle/>
                    <a:p>
                      <a:endParaRPr lang="en-US" sz="1400" dirty="0"/>
                    </a:p>
                  </a:txBody>
                  <a:tcPr/>
                </a:tc>
                <a:tc>
                  <a:txBody>
                    <a:bodyPr/>
                    <a:lstStyle/>
                    <a:p>
                      <a:endParaRPr lang="en-US" sz="1400" dirty="0"/>
                    </a:p>
                  </a:txBody>
                  <a:tcPr/>
                </a:tc>
                <a:tc>
                  <a:txBody>
                    <a:bodyPr/>
                    <a:lstStyle/>
                    <a:p>
                      <a:pPr algn="ctr"/>
                      <a:r>
                        <a:rPr lang="en-US" sz="1400" dirty="0"/>
                        <a:t>Autonomy</a:t>
                      </a:r>
                    </a:p>
                    <a:p>
                      <a:pPr algn="ctr"/>
                      <a:r>
                        <a:rPr lang="en-US" sz="1400" b="0" dirty="0"/>
                        <a:t>(Rights, </a:t>
                      </a:r>
                    </a:p>
                    <a:p>
                      <a:pPr algn="ctr"/>
                      <a:r>
                        <a:rPr lang="en-US" sz="1400" b="0" dirty="0"/>
                        <a:t>Liberty, </a:t>
                      </a:r>
                    </a:p>
                    <a:p>
                      <a:pPr algn="ctr"/>
                      <a:r>
                        <a:rPr lang="en-US" sz="1400" b="0" dirty="0"/>
                        <a:t>Justice)</a:t>
                      </a:r>
                    </a:p>
                  </a:txBody>
                  <a:tcPr/>
                </a:tc>
                <a:tc>
                  <a:txBody>
                    <a:bodyPr/>
                    <a:lstStyle/>
                    <a:p>
                      <a:pPr algn="ctr"/>
                      <a:r>
                        <a:rPr lang="en-US" sz="1400" dirty="0"/>
                        <a:t>Community</a:t>
                      </a:r>
                    </a:p>
                    <a:p>
                      <a:pPr algn="ctr"/>
                      <a:r>
                        <a:rPr lang="en-US" sz="1400" b="0" dirty="0"/>
                        <a:t>(Duty,</a:t>
                      </a:r>
                    </a:p>
                    <a:p>
                      <a:pPr algn="ctr"/>
                      <a:r>
                        <a:rPr lang="en-US" sz="1400" b="0" dirty="0"/>
                        <a:t>Hierarchy,</a:t>
                      </a:r>
                    </a:p>
                    <a:p>
                      <a:pPr algn="ctr"/>
                      <a:r>
                        <a:rPr lang="en-US" sz="1400" b="0" dirty="0"/>
                        <a:t>Respect)</a:t>
                      </a:r>
                    </a:p>
                  </a:txBody>
                  <a:tcPr/>
                </a:tc>
                <a:tc>
                  <a:txBody>
                    <a:bodyPr/>
                    <a:lstStyle/>
                    <a:p>
                      <a:pPr algn="ctr"/>
                      <a:r>
                        <a:rPr lang="en-US" sz="1400" dirty="0"/>
                        <a:t>Divinity</a:t>
                      </a:r>
                      <a:endParaRPr lang="en-US" sz="1400" b="0" dirty="0"/>
                    </a:p>
                    <a:p>
                      <a:pPr algn="ctr"/>
                      <a:r>
                        <a:rPr lang="en-US" sz="1400" b="0" dirty="0"/>
                        <a:t>(Sanctity,</a:t>
                      </a:r>
                    </a:p>
                    <a:p>
                      <a:pPr algn="ctr"/>
                      <a:r>
                        <a:rPr lang="en-US" sz="1400" b="0" dirty="0"/>
                        <a:t>Purity,</a:t>
                      </a:r>
                    </a:p>
                    <a:p>
                      <a:pPr algn="ctr"/>
                      <a:r>
                        <a:rPr lang="en-US" sz="1400" b="0" dirty="0"/>
                        <a:t>Virtue)</a:t>
                      </a:r>
                      <a:endParaRPr lang="en-US" sz="1400" dirty="0"/>
                    </a:p>
                  </a:txBody>
                  <a:tcPr/>
                </a:tc>
                <a:extLst>
                  <a:ext uri="{0D108BD9-81ED-4DB2-BD59-A6C34878D82A}">
                    <a16:rowId xmlns:a16="http://schemas.microsoft.com/office/drawing/2014/main" val="29140873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25-year-old </a:t>
                      </a:r>
                      <a:r>
                        <a:rPr lang="en-US" sz="1400" b="1" u="sng" dirty="0"/>
                        <a:t>son</a:t>
                      </a:r>
                      <a:r>
                        <a:rPr lang="en-US" sz="1400" dirty="0"/>
                        <a:t> addresses his father by his first name”</a:t>
                      </a:r>
                    </a:p>
                  </a:txBody>
                  <a:tcPr/>
                </a:tc>
                <a:tc>
                  <a:txBody>
                    <a:bodyPr/>
                    <a:lstStyle/>
                    <a:p>
                      <a:pPr algn="ctr"/>
                      <a:r>
                        <a:rPr lang="en-US" sz="1400" dirty="0"/>
                        <a:t>L</a:t>
                      </a:r>
                    </a:p>
                  </a:txBody>
                  <a:tcPr/>
                </a:tc>
                <a:tc>
                  <a:txBody>
                    <a:bodyPr/>
                    <a:lstStyle/>
                    <a:p>
                      <a:pPr algn="ctr"/>
                      <a:r>
                        <a:rPr lang="en-US" sz="1400" dirty="0"/>
                        <a:t>H</a:t>
                      </a:r>
                    </a:p>
                  </a:txBody>
                  <a:tcPr/>
                </a:tc>
                <a:tc>
                  <a:txBody>
                    <a:bodyPr/>
                    <a:lstStyle/>
                    <a:p>
                      <a:pPr algn="ctr"/>
                      <a:r>
                        <a:rPr lang="en-US" sz="1400" dirty="0"/>
                        <a:t>L/M</a:t>
                      </a:r>
                    </a:p>
                  </a:txBody>
                  <a:tcPr/>
                </a:tc>
                <a:extLst>
                  <a:ext uri="{0D108BD9-81ED-4DB2-BD59-A6C34878D82A}">
                    <a16:rowId xmlns:a16="http://schemas.microsoft.com/office/drawing/2014/main" val="4005469360"/>
                  </a:ext>
                </a:extLst>
              </a:tr>
              <a:tr h="370840">
                <a:tc>
                  <a:txBody>
                    <a:bodyPr/>
                    <a:lstStyle/>
                    <a:p>
                      <a:r>
                        <a:rPr lang="en-US" sz="1400" dirty="0"/>
                        <a:t>2.</a:t>
                      </a:r>
                    </a:p>
                  </a:txBody>
                  <a:tcPr/>
                </a:tc>
                <a:tc>
                  <a:txBody>
                    <a:bodyPr/>
                    <a:lstStyle/>
                    <a:p>
                      <a:r>
                        <a:rPr lang="en-US" sz="1400" dirty="0"/>
                        <a:t>“A </a:t>
                      </a:r>
                      <a:r>
                        <a:rPr lang="en-US" sz="1400" b="1" u="sng" dirty="0"/>
                        <a:t>woman</a:t>
                      </a:r>
                      <a:r>
                        <a:rPr lang="en-US" sz="1400" dirty="0"/>
                        <a:t> is playing cards at home with her friends. Her husband is cooking.”</a:t>
                      </a:r>
                    </a:p>
                  </a:txBody>
                  <a:tcPr/>
                </a:tc>
                <a:tc>
                  <a:txBody>
                    <a:bodyPr/>
                    <a:lstStyle/>
                    <a:p>
                      <a:pPr algn="ctr"/>
                      <a:r>
                        <a:rPr lang="en-US" sz="1400" dirty="0"/>
                        <a:t>L</a:t>
                      </a:r>
                    </a:p>
                  </a:txBody>
                  <a:tcPr/>
                </a:tc>
                <a:tc>
                  <a:txBody>
                    <a:bodyPr/>
                    <a:lstStyle/>
                    <a:p>
                      <a:pPr algn="ctr"/>
                      <a:r>
                        <a:rPr lang="en-US" sz="1400" dirty="0"/>
                        <a:t>H</a:t>
                      </a:r>
                    </a:p>
                  </a:txBody>
                  <a:tcPr/>
                </a:tc>
                <a:tc>
                  <a:txBody>
                    <a:bodyPr/>
                    <a:lstStyle/>
                    <a:p>
                      <a:pPr algn="ctr"/>
                      <a:r>
                        <a:rPr lang="en-US" sz="1400" dirty="0"/>
                        <a:t>M</a:t>
                      </a:r>
                    </a:p>
                  </a:txBody>
                  <a:tcPr/>
                </a:tc>
                <a:extLst>
                  <a:ext uri="{0D108BD9-81ED-4DB2-BD59-A6C34878D82A}">
                    <a16:rowId xmlns:a16="http://schemas.microsoft.com/office/drawing/2014/main" val="877233402"/>
                  </a:ext>
                </a:extLst>
              </a:tr>
              <a:tr h="370840">
                <a:tc>
                  <a:txBody>
                    <a:bodyPr/>
                    <a:lstStyle/>
                    <a:p>
                      <a:r>
                        <a:rPr lang="en-US" sz="1400" dirty="0"/>
                        <a:t>3.</a:t>
                      </a:r>
                    </a:p>
                  </a:txBody>
                  <a:tcPr/>
                </a:tc>
                <a:tc>
                  <a:txBody>
                    <a:bodyPr/>
                    <a:lstStyle/>
                    <a:p>
                      <a:r>
                        <a:rPr lang="en-US" sz="1400" dirty="0"/>
                        <a:t>“A man has a son and a daughter. After he died, the </a:t>
                      </a:r>
                      <a:r>
                        <a:rPr lang="en-US" sz="1400" b="1" u="sng" dirty="0"/>
                        <a:t>son</a:t>
                      </a:r>
                      <a:r>
                        <a:rPr lang="en-US" sz="1400" dirty="0"/>
                        <a:t> inherits all his property.”</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4038322818"/>
                  </a:ext>
                </a:extLst>
              </a:tr>
              <a:tr h="370840">
                <a:tc>
                  <a:txBody>
                    <a:bodyPr/>
                    <a:lstStyle/>
                    <a:p>
                      <a:r>
                        <a:rPr lang="en-US" sz="1400" dirty="0"/>
                        <a:t>4.</a:t>
                      </a:r>
                    </a:p>
                  </a:txBody>
                  <a:tcPr/>
                </a:tc>
                <a:tc>
                  <a:txBody>
                    <a:bodyPr/>
                    <a:lstStyle/>
                    <a:p>
                      <a:r>
                        <a:rPr lang="en-US" sz="1400" dirty="0"/>
                        <a:t>“A doctor’s </a:t>
                      </a:r>
                      <a:r>
                        <a:rPr lang="en-US" sz="1400" b="1" u="sng" dirty="0"/>
                        <a:t>daughter</a:t>
                      </a:r>
                      <a:r>
                        <a:rPr lang="en-US" sz="1400" dirty="0"/>
                        <a:t> married a garbageman over her father’s objections.”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659721824"/>
                  </a:ext>
                </a:extLst>
              </a:tr>
              <a:tr h="370840">
                <a:tc>
                  <a:txBody>
                    <a:bodyPr/>
                    <a:lstStyle/>
                    <a:p>
                      <a:r>
                        <a:rPr lang="en-US" sz="1400" dirty="0"/>
                        <a:t>5.</a:t>
                      </a:r>
                    </a:p>
                  </a:txBody>
                  <a:tcPr/>
                </a:tc>
                <a:tc>
                  <a:txBody>
                    <a:bodyPr/>
                    <a:lstStyle/>
                    <a:p>
                      <a:r>
                        <a:rPr lang="en-US" sz="1400" dirty="0"/>
                        <a:t>“A drunk man hurt himself and the </a:t>
                      </a:r>
                      <a:r>
                        <a:rPr lang="en-US" sz="1400" b="1" u="sng" dirty="0"/>
                        <a:t>hospital</a:t>
                      </a:r>
                      <a:r>
                        <a:rPr lang="en-US" sz="1400" dirty="0"/>
                        <a:t> charged him extra to be treated.”</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468981756"/>
                  </a:ext>
                </a:extLst>
              </a:tr>
              <a:tr h="370840">
                <a:tc>
                  <a:txBody>
                    <a:bodyPr/>
                    <a:lstStyle/>
                    <a:p>
                      <a:r>
                        <a:rPr lang="en-US" sz="1400" dirty="0"/>
                        <a:t>6.</a:t>
                      </a:r>
                    </a:p>
                  </a:txBody>
                  <a:tcPr/>
                </a:tc>
                <a:tc>
                  <a:txBody>
                    <a:bodyPr/>
                    <a:lstStyle/>
                    <a:p>
                      <a:r>
                        <a:rPr lang="en-US" sz="1400" dirty="0"/>
                        <a:t>“A </a:t>
                      </a:r>
                      <a:r>
                        <a:rPr lang="en-US" sz="1400" b="1" u="sng" dirty="0"/>
                        <a:t>manager</a:t>
                      </a:r>
                      <a:r>
                        <a:rPr lang="en-US" sz="1400" dirty="0"/>
                        <a:t> hires a relative instead of the person with the better exam scores.”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4055622597"/>
                  </a:ext>
                </a:extLst>
              </a:tr>
              <a:tr h="370840">
                <a:tc>
                  <a:txBody>
                    <a:bodyPr/>
                    <a:lstStyle/>
                    <a:p>
                      <a:r>
                        <a:rPr lang="en-US" sz="1400" dirty="0"/>
                        <a:t>7.</a:t>
                      </a:r>
                    </a:p>
                  </a:txBody>
                  <a:tcPr/>
                </a:tc>
                <a:tc>
                  <a:txBody>
                    <a:bodyPr/>
                    <a:lstStyle/>
                    <a:p>
                      <a:r>
                        <a:rPr lang="en-US" sz="1400" dirty="0"/>
                        <a:t>“A </a:t>
                      </a:r>
                      <a:r>
                        <a:rPr lang="en-US" sz="1400" b="1" u="sng" dirty="0"/>
                        <a:t>cousin</a:t>
                      </a:r>
                      <a:r>
                        <a:rPr lang="en-US" sz="1400" dirty="0"/>
                        <a:t> regularly eats stray dogs for dinner.”</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73287538"/>
                  </a:ext>
                </a:extLst>
              </a:tr>
              <a:tr h="370840">
                <a:tc>
                  <a:txBody>
                    <a:bodyPr/>
                    <a:lstStyle/>
                    <a:p>
                      <a:r>
                        <a:rPr lang="en-US" sz="1400" dirty="0"/>
                        <a:t>8.</a:t>
                      </a:r>
                    </a:p>
                  </a:txBody>
                  <a:tcPr/>
                </a:tc>
                <a:tc>
                  <a:txBody>
                    <a:bodyPr/>
                    <a:lstStyle/>
                    <a:p>
                      <a:r>
                        <a:rPr lang="en-US" sz="1400" dirty="0"/>
                        <a:t>“</a:t>
                      </a:r>
                      <a:r>
                        <a:rPr lang="en-US" sz="1400" b="1" u="sng" dirty="0"/>
                        <a:t>Two men</a:t>
                      </a:r>
                      <a:r>
                        <a:rPr lang="en-US" sz="1400" dirty="0"/>
                        <a:t> kiss and hold hands while waiting for a bus.”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5063319"/>
                  </a:ext>
                </a:extLst>
              </a:tr>
              <a:tr h="370840">
                <a:tc>
                  <a:txBody>
                    <a:bodyPr/>
                    <a:lstStyle/>
                    <a:p>
                      <a:r>
                        <a:rPr lang="en-US" sz="1400" dirty="0"/>
                        <a:t>9.</a:t>
                      </a:r>
                    </a:p>
                  </a:txBody>
                  <a:tcPr/>
                </a:tc>
                <a:tc>
                  <a:txBody>
                    <a:bodyPr/>
                    <a:lstStyle/>
                    <a:p>
                      <a:r>
                        <a:rPr lang="en-US" sz="1400" dirty="0"/>
                        <a:t>“A </a:t>
                      </a:r>
                      <a:r>
                        <a:rPr lang="en-US" sz="1400" b="1" u="sng" dirty="0"/>
                        <a:t>landlord</a:t>
                      </a:r>
                      <a:r>
                        <a:rPr lang="en-US" sz="1400" dirty="0"/>
                        <a:t> evicts a widow after the bank makes a mistake delaying payment.”</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220161203"/>
                  </a:ext>
                </a:extLst>
              </a:tr>
              <a:tr h="370840">
                <a:tc>
                  <a:txBody>
                    <a:bodyPr/>
                    <a:lstStyle/>
                    <a:p>
                      <a:r>
                        <a:rPr lang="en-US" sz="1400" dirty="0"/>
                        <a:t>10.</a:t>
                      </a:r>
                    </a:p>
                  </a:txBody>
                  <a:tcPr/>
                </a:tc>
                <a:tc>
                  <a:txBody>
                    <a:bodyPr/>
                    <a:lstStyle/>
                    <a:p>
                      <a:r>
                        <a:rPr lang="en-US" sz="1400" dirty="0"/>
                        <a:t>“A </a:t>
                      </a:r>
                      <a:r>
                        <a:rPr lang="en-US" sz="1400" b="1" u="sng" dirty="0"/>
                        <a:t>father</a:t>
                      </a:r>
                      <a:r>
                        <a:rPr lang="en-US" sz="1400" dirty="0"/>
                        <a:t> bans smartphones from family dinner table, but uses his during dinner.”</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17043585"/>
                  </a:ext>
                </a:extLst>
              </a:tr>
            </a:tbl>
          </a:graphicData>
        </a:graphic>
      </p:graphicFrame>
      <p:sp>
        <p:nvSpPr>
          <p:cNvPr id="4" name="Slide Number Placeholder 3">
            <a:extLst>
              <a:ext uri="{FF2B5EF4-FFF2-40B4-BE49-F238E27FC236}">
                <a16:creationId xmlns:a16="http://schemas.microsoft.com/office/drawing/2014/main" id="{54BF4D60-FAA4-433F-AC9F-26397630B3C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TextBox 5">
            <a:extLst>
              <a:ext uri="{FF2B5EF4-FFF2-40B4-BE49-F238E27FC236}">
                <a16:creationId xmlns:a16="http://schemas.microsoft.com/office/drawing/2014/main" id="{E633BFF2-0B85-4B2A-8E1B-A9521B6EF352}"/>
              </a:ext>
            </a:extLst>
          </p:cNvPr>
          <p:cNvSpPr txBox="1"/>
          <p:nvPr/>
        </p:nvSpPr>
        <p:spPr>
          <a:xfrm>
            <a:off x="6362567" y="1253056"/>
            <a:ext cx="5838458" cy="215444"/>
          </a:xfrm>
          <a:prstGeom prst="rect">
            <a:avLst/>
          </a:prstGeom>
          <a:noFill/>
        </p:spPr>
        <p:txBody>
          <a:bodyPr wrap="none" rtlCol="0">
            <a:spAutoFit/>
          </a:bodyPr>
          <a:lstStyle/>
          <a:p>
            <a:pPr algn="r"/>
            <a:r>
              <a:rPr lang="en-US" sz="800" dirty="0"/>
              <a:t>Adapted from </a:t>
            </a:r>
            <a:r>
              <a:rPr lang="en-US" sz="800" dirty="0" err="1"/>
              <a:t>Shewder</a:t>
            </a:r>
            <a:r>
              <a:rPr lang="en-US" sz="800" dirty="0"/>
              <a:t>, Much, Mahapatra, &amp; Park (1997). “Divinity and the “big three” explanations of suffering.” </a:t>
            </a:r>
            <a:r>
              <a:rPr lang="en-US" sz="800" u="sng" dirty="0"/>
              <a:t>Morality and Health</a:t>
            </a:r>
            <a:r>
              <a:rPr lang="en-US" sz="800" dirty="0"/>
              <a:t>.</a:t>
            </a:r>
          </a:p>
        </p:txBody>
      </p:sp>
    </p:spTree>
    <p:extLst>
      <p:ext uri="{BB962C8B-B14F-4D97-AF65-F5344CB8AC3E}">
        <p14:creationId xmlns:p14="http://schemas.microsoft.com/office/powerpoint/2010/main" val="317943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83D2-F42F-B04F-8D33-2B90AA5AAB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94183D-3888-E740-B80C-772891FAEB0C}"/>
              </a:ext>
            </a:extLst>
          </p:cNvPr>
          <p:cNvSpPr>
            <a:spLocks noGrp="1"/>
          </p:cNvSpPr>
          <p:nvPr>
            <p:ph idx="1"/>
          </p:nvPr>
        </p:nvSpPr>
        <p:spPr/>
        <p:txBody>
          <a:bodyPr/>
          <a:lstStyle/>
          <a:p>
            <a:r>
              <a:rPr lang="en-US" dirty="0"/>
              <a:t>11:00 – 11:05 Recap from Monday</a:t>
            </a:r>
          </a:p>
          <a:p>
            <a:pPr lvl="1"/>
            <a:r>
              <a:rPr lang="en-US" dirty="0"/>
              <a:t>Cognitive biases and backfire effects</a:t>
            </a:r>
          </a:p>
          <a:p>
            <a:r>
              <a:rPr lang="en-US" dirty="0"/>
              <a:t>11:05 – 11:40 Open Mind Framework</a:t>
            </a:r>
          </a:p>
          <a:p>
            <a:pPr lvl="1"/>
            <a:r>
              <a:rPr lang="en-US" dirty="0"/>
              <a:t>Different political values</a:t>
            </a:r>
          </a:p>
          <a:p>
            <a:pPr lvl="1"/>
            <a:r>
              <a:rPr lang="en-US" dirty="0"/>
              <a:t>Disagreement and viewpoint diversity</a:t>
            </a:r>
          </a:p>
          <a:p>
            <a:pPr lvl="1"/>
            <a:r>
              <a:rPr lang="en-US" dirty="0"/>
              <a:t>Cultivating intellectual humility and empathy</a:t>
            </a:r>
          </a:p>
          <a:p>
            <a:pPr lvl="1"/>
            <a:r>
              <a:rPr lang="en-US" dirty="0"/>
              <a:t>Examining your own biases</a:t>
            </a:r>
          </a:p>
          <a:p>
            <a:pPr lvl="1"/>
            <a:r>
              <a:rPr lang="en-US" dirty="0"/>
              <a:t>Identifying moral matrices</a:t>
            </a:r>
          </a:p>
          <a:p>
            <a:pPr lvl="1"/>
            <a:r>
              <a:rPr lang="en-US" dirty="0"/>
              <a:t>Designing constructive disagreements</a:t>
            </a:r>
          </a:p>
        </p:txBody>
      </p:sp>
      <p:sp>
        <p:nvSpPr>
          <p:cNvPr id="4" name="Slide Number Placeholder 3">
            <a:extLst>
              <a:ext uri="{FF2B5EF4-FFF2-40B4-BE49-F238E27FC236}">
                <a16:creationId xmlns:a16="http://schemas.microsoft.com/office/drawing/2014/main" id="{B95BB361-71A6-DA4B-AF39-F42D1983100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3435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0FF-4E82-4D50-BC48-1412B6460551}"/>
              </a:ext>
            </a:extLst>
          </p:cNvPr>
          <p:cNvSpPr>
            <a:spLocks noGrp="1"/>
          </p:cNvSpPr>
          <p:nvPr>
            <p:ph type="title"/>
          </p:nvPr>
        </p:nvSpPr>
        <p:spPr/>
        <p:txBody>
          <a:bodyPr/>
          <a:lstStyle/>
          <a:p>
            <a:r>
              <a:rPr lang="en-US" dirty="0"/>
              <a:t>Political philosophies mapping into matrices</a:t>
            </a:r>
          </a:p>
        </p:txBody>
      </p:sp>
      <p:graphicFrame>
        <p:nvGraphicFramePr>
          <p:cNvPr id="5" name="Content Placeholder 4">
            <a:extLst>
              <a:ext uri="{FF2B5EF4-FFF2-40B4-BE49-F238E27FC236}">
                <a16:creationId xmlns:a16="http://schemas.microsoft.com/office/drawing/2014/main" id="{2D055CAC-CD96-4CC7-BB15-2A15F9A57E13}"/>
              </a:ext>
            </a:extLst>
          </p:cNvPr>
          <p:cNvGraphicFramePr>
            <a:graphicFrameLocks noGrp="1"/>
          </p:cNvGraphicFramePr>
          <p:nvPr>
            <p:ph idx="1"/>
            <p:extLst>
              <p:ext uri="{D42A27DB-BD31-4B8C-83A1-F6EECF244321}">
                <p14:modId xmlns:p14="http://schemas.microsoft.com/office/powerpoint/2010/main" val="919264980"/>
              </p:ext>
            </p:extLst>
          </p:nvPr>
        </p:nvGraphicFramePr>
        <p:xfrm>
          <a:off x="1278640" y="1570644"/>
          <a:ext cx="9634717" cy="4653280"/>
        </p:xfrm>
        <a:graphic>
          <a:graphicData uri="http://schemas.openxmlformats.org/drawingml/2006/table">
            <a:tbl>
              <a:tblPr firstRow="1" bandRow="1">
                <a:tableStyleId>{5C22544A-7EE6-4342-B048-85BDC9FD1C3A}</a:tableStyleId>
              </a:tblPr>
              <a:tblGrid>
                <a:gridCol w="436880">
                  <a:extLst>
                    <a:ext uri="{9D8B030D-6E8A-4147-A177-3AD203B41FA5}">
                      <a16:colId xmlns:a16="http://schemas.microsoft.com/office/drawing/2014/main" val="3626042705"/>
                    </a:ext>
                  </a:extLst>
                </a:gridCol>
                <a:gridCol w="6127877">
                  <a:extLst>
                    <a:ext uri="{9D8B030D-6E8A-4147-A177-3AD203B41FA5}">
                      <a16:colId xmlns:a16="http://schemas.microsoft.com/office/drawing/2014/main" val="82893427"/>
                    </a:ext>
                  </a:extLst>
                </a:gridCol>
                <a:gridCol w="1038543">
                  <a:extLst>
                    <a:ext uri="{9D8B030D-6E8A-4147-A177-3AD203B41FA5}">
                      <a16:colId xmlns:a16="http://schemas.microsoft.com/office/drawing/2014/main" val="4193637322"/>
                    </a:ext>
                  </a:extLst>
                </a:gridCol>
                <a:gridCol w="1121093">
                  <a:extLst>
                    <a:ext uri="{9D8B030D-6E8A-4147-A177-3AD203B41FA5}">
                      <a16:colId xmlns:a16="http://schemas.microsoft.com/office/drawing/2014/main" val="1871967457"/>
                    </a:ext>
                  </a:extLst>
                </a:gridCol>
                <a:gridCol w="910324">
                  <a:extLst>
                    <a:ext uri="{9D8B030D-6E8A-4147-A177-3AD203B41FA5}">
                      <a16:colId xmlns:a16="http://schemas.microsoft.com/office/drawing/2014/main" val="1946038088"/>
                    </a:ext>
                  </a:extLst>
                </a:gridCol>
              </a:tblGrid>
              <a:tr h="370840">
                <a:tc>
                  <a:txBody>
                    <a:bodyPr/>
                    <a:lstStyle/>
                    <a:p>
                      <a:endParaRPr lang="en-US" sz="1400" dirty="0"/>
                    </a:p>
                  </a:txBody>
                  <a:tcPr/>
                </a:tc>
                <a:tc>
                  <a:txBody>
                    <a:bodyPr/>
                    <a:lstStyle/>
                    <a:p>
                      <a:endParaRPr lang="en-US" sz="1400" dirty="0"/>
                    </a:p>
                  </a:txBody>
                  <a:tcPr/>
                </a:tc>
                <a:tc>
                  <a:txBody>
                    <a:bodyPr/>
                    <a:lstStyle/>
                    <a:p>
                      <a:pPr algn="ctr"/>
                      <a:r>
                        <a:rPr lang="en-US" sz="1400" dirty="0"/>
                        <a:t>Autonomy</a:t>
                      </a:r>
                    </a:p>
                    <a:p>
                      <a:pPr algn="ctr"/>
                      <a:r>
                        <a:rPr lang="en-US" sz="1400" b="0" dirty="0"/>
                        <a:t>(Rights, </a:t>
                      </a:r>
                    </a:p>
                    <a:p>
                      <a:pPr algn="ctr"/>
                      <a:r>
                        <a:rPr lang="en-US" sz="1400" b="0" dirty="0"/>
                        <a:t>Liberty, </a:t>
                      </a:r>
                    </a:p>
                    <a:p>
                      <a:pPr algn="ctr"/>
                      <a:r>
                        <a:rPr lang="en-US" sz="1400" b="0" dirty="0"/>
                        <a:t>Justice)</a:t>
                      </a:r>
                    </a:p>
                  </a:txBody>
                  <a:tcPr/>
                </a:tc>
                <a:tc>
                  <a:txBody>
                    <a:bodyPr/>
                    <a:lstStyle/>
                    <a:p>
                      <a:pPr algn="ctr"/>
                      <a:r>
                        <a:rPr lang="en-US" sz="1400" dirty="0"/>
                        <a:t>Community</a:t>
                      </a:r>
                    </a:p>
                    <a:p>
                      <a:pPr algn="ctr"/>
                      <a:r>
                        <a:rPr lang="en-US" sz="1400" b="0" dirty="0"/>
                        <a:t>(Duty,</a:t>
                      </a:r>
                    </a:p>
                    <a:p>
                      <a:pPr algn="ctr"/>
                      <a:r>
                        <a:rPr lang="en-US" sz="1400" b="0" dirty="0"/>
                        <a:t>Hierarchy,</a:t>
                      </a:r>
                    </a:p>
                    <a:p>
                      <a:pPr algn="ctr"/>
                      <a:r>
                        <a:rPr lang="en-US" sz="1400" b="0" dirty="0"/>
                        <a:t>Respect)</a:t>
                      </a:r>
                    </a:p>
                  </a:txBody>
                  <a:tcPr/>
                </a:tc>
                <a:tc>
                  <a:txBody>
                    <a:bodyPr/>
                    <a:lstStyle/>
                    <a:p>
                      <a:pPr algn="ctr"/>
                      <a:r>
                        <a:rPr lang="en-US" sz="1400" dirty="0"/>
                        <a:t>Divinity</a:t>
                      </a:r>
                      <a:endParaRPr lang="en-US" sz="1400" b="0" dirty="0"/>
                    </a:p>
                    <a:p>
                      <a:pPr algn="ctr"/>
                      <a:r>
                        <a:rPr lang="en-US" sz="1400" b="0" dirty="0"/>
                        <a:t>(Sanctity,</a:t>
                      </a:r>
                    </a:p>
                    <a:p>
                      <a:pPr algn="ctr"/>
                      <a:r>
                        <a:rPr lang="en-US" sz="1400" b="0" dirty="0"/>
                        <a:t>Purity,</a:t>
                      </a:r>
                    </a:p>
                    <a:p>
                      <a:pPr algn="ctr"/>
                      <a:r>
                        <a:rPr lang="en-US" sz="1400" b="0" dirty="0"/>
                        <a:t>Virtue)</a:t>
                      </a:r>
                      <a:endParaRPr lang="en-US" sz="1400" dirty="0"/>
                    </a:p>
                  </a:txBody>
                  <a:tcPr/>
                </a:tc>
                <a:extLst>
                  <a:ext uri="{0D108BD9-81ED-4DB2-BD59-A6C34878D82A}">
                    <a16:rowId xmlns:a16="http://schemas.microsoft.com/office/drawing/2014/main" val="29140873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Free markets</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005469360"/>
                  </a:ext>
                </a:extLst>
              </a:tr>
              <a:tr h="370840">
                <a:tc>
                  <a:txBody>
                    <a:bodyPr/>
                    <a:lstStyle/>
                    <a:p>
                      <a:r>
                        <a:rPr lang="en-US" sz="1400" dirty="0"/>
                        <a:t>2.</a:t>
                      </a:r>
                    </a:p>
                  </a:txBody>
                  <a:tcPr/>
                </a:tc>
                <a:tc>
                  <a:txBody>
                    <a:bodyPr/>
                    <a:lstStyle/>
                    <a:p>
                      <a:r>
                        <a:rPr lang="en-US" sz="1400" dirty="0"/>
                        <a:t>Adherence to custom, convention, and morality</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877233402"/>
                  </a:ext>
                </a:extLst>
              </a:tr>
              <a:tr h="370840">
                <a:tc>
                  <a:txBody>
                    <a:bodyPr/>
                    <a:lstStyle/>
                    <a:p>
                      <a:r>
                        <a:rPr lang="en-US" sz="1400" dirty="0"/>
                        <a:t>3.</a:t>
                      </a:r>
                    </a:p>
                  </a:txBody>
                  <a:tcPr/>
                </a:tc>
                <a:tc>
                  <a:txBody>
                    <a:bodyPr/>
                    <a:lstStyle/>
                    <a:p>
                      <a:r>
                        <a:rPr lang="en-US" sz="1400" dirty="0"/>
                        <a:t>Commitment to tolerance</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4038322818"/>
                  </a:ext>
                </a:extLst>
              </a:tr>
              <a:tr h="370840">
                <a:tc>
                  <a:txBody>
                    <a:bodyPr/>
                    <a:lstStyle/>
                    <a:p>
                      <a:r>
                        <a:rPr lang="en-US" sz="1400" dirty="0"/>
                        <a:t>4.</a:t>
                      </a:r>
                    </a:p>
                  </a:txBody>
                  <a:tcPr/>
                </a:tc>
                <a:tc>
                  <a:txBody>
                    <a:bodyPr/>
                    <a:lstStyle/>
                    <a:p>
                      <a:r>
                        <a:rPr lang="en-US" sz="1400" dirty="0"/>
                        <a:t>Inclination to deliberate</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659721824"/>
                  </a:ext>
                </a:extLst>
              </a:tr>
              <a:tr h="370840">
                <a:tc>
                  <a:txBody>
                    <a:bodyPr/>
                    <a:lstStyle/>
                    <a:p>
                      <a:r>
                        <a:rPr lang="en-US" sz="1400" dirty="0"/>
                        <a:t>5.</a:t>
                      </a:r>
                    </a:p>
                  </a:txBody>
                  <a:tcPr/>
                </a:tc>
                <a:tc>
                  <a:txBody>
                    <a:bodyPr/>
                    <a:lstStyle/>
                    <a:p>
                      <a:r>
                        <a:rPr lang="en-US" sz="1400" dirty="0"/>
                        <a:t>Protecting social and economic rights of all citizens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468981756"/>
                  </a:ext>
                </a:extLst>
              </a:tr>
              <a:tr h="370840">
                <a:tc>
                  <a:txBody>
                    <a:bodyPr/>
                    <a:lstStyle/>
                    <a:p>
                      <a:r>
                        <a:rPr lang="en-US" sz="1400" dirty="0"/>
                        <a:t>6.</a:t>
                      </a:r>
                    </a:p>
                  </a:txBody>
                  <a:tcPr/>
                </a:tc>
                <a:tc>
                  <a:txBody>
                    <a:bodyPr/>
                    <a:lstStyle/>
                    <a:p>
                      <a:r>
                        <a:rPr lang="en-US" sz="1400" dirty="0"/>
                        <a:t>Virtue of production </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4055622597"/>
                  </a:ext>
                </a:extLst>
              </a:tr>
              <a:tr h="370840">
                <a:tc>
                  <a:txBody>
                    <a:bodyPr/>
                    <a:lstStyle/>
                    <a:p>
                      <a:r>
                        <a:rPr lang="en-US" sz="1400" dirty="0"/>
                        <a:t>7.</a:t>
                      </a:r>
                    </a:p>
                  </a:txBody>
                  <a:tcPr/>
                </a:tc>
                <a:tc>
                  <a:txBody>
                    <a:bodyPr/>
                    <a:lstStyle/>
                    <a:p>
                      <a:r>
                        <a:rPr lang="en-US" sz="1400" dirty="0"/>
                        <a:t>Imperfectability of humans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73287538"/>
                  </a:ext>
                </a:extLst>
              </a:tr>
              <a:tr h="370840">
                <a:tc>
                  <a:txBody>
                    <a:bodyPr/>
                    <a:lstStyle/>
                    <a:p>
                      <a:r>
                        <a:rPr lang="en-US" sz="1400" dirty="0"/>
                        <a:t>8.</a:t>
                      </a:r>
                    </a:p>
                  </a:txBody>
                  <a:tcPr/>
                </a:tc>
                <a:tc>
                  <a:txBody>
                    <a:bodyPr/>
                    <a:lstStyle/>
                    <a:p>
                      <a:r>
                        <a:rPr lang="en-US" sz="1400" dirty="0"/>
                        <a:t>Appreciation of openness</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5063319"/>
                  </a:ext>
                </a:extLst>
              </a:tr>
              <a:tr h="370840">
                <a:tc>
                  <a:txBody>
                    <a:bodyPr/>
                    <a:lstStyle/>
                    <a:p>
                      <a:r>
                        <a:rPr lang="en-US" sz="1400" dirty="0"/>
                        <a:t>9.</a:t>
                      </a:r>
                    </a:p>
                  </a:txBody>
                  <a:tcPr/>
                </a:tc>
                <a:tc>
                  <a:txBody>
                    <a:bodyPr/>
                    <a:lstStyle/>
                    <a:p>
                      <a:r>
                        <a:rPr lang="en-US" sz="1400" dirty="0"/>
                        <a:t>Voluntary community over involuntary collectivism</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220161203"/>
                  </a:ext>
                </a:extLst>
              </a:tr>
              <a:tr h="370840">
                <a:tc>
                  <a:txBody>
                    <a:bodyPr/>
                    <a:lstStyle/>
                    <a:p>
                      <a:r>
                        <a:rPr lang="en-US" sz="1400"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nature from encroachment, pollution</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17043585"/>
                  </a:ext>
                </a:extLst>
              </a:tr>
            </a:tbl>
          </a:graphicData>
        </a:graphic>
      </p:graphicFrame>
      <p:sp>
        <p:nvSpPr>
          <p:cNvPr id="4" name="Slide Number Placeholder 3">
            <a:extLst>
              <a:ext uri="{FF2B5EF4-FFF2-40B4-BE49-F238E27FC236}">
                <a16:creationId xmlns:a16="http://schemas.microsoft.com/office/drawing/2014/main" id="{54BF4D60-FAA4-433F-AC9F-26397630B3C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TextBox 5">
            <a:extLst>
              <a:ext uri="{FF2B5EF4-FFF2-40B4-BE49-F238E27FC236}">
                <a16:creationId xmlns:a16="http://schemas.microsoft.com/office/drawing/2014/main" id="{E633BFF2-0B85-4B2A-8E1B-A9521B6EF352}"/>
              </a:ext>
            </a:extLst>
          </p:cNvPr>
          <p:cNvSpPr txBox="1"/>
          <p:nvPr/>
        </p:nvSpPr>
        <p:spPr>
          <a:xfrm>
            <a:off x="6362567" y="1253056"/>
            <a:ext cx="5838458" cy="215444"/>
          </a:xfrm>
          <a:prstGeom prst="rect">
            <a:avLst/>
          </a:prstGeom>
          <a:noFill/>
        </p:spPr>
        <p:txBody>
          <a:bodyPr wrap="none" rtlCol="0">
            <a:spAutoFit/>
          </a:bodyPr>
          <a:lstStyle/>
          <a:p>
            <a:pPr algn="r"/>
            <a:r>
              <a:rPr lang="en-US" sz="800" dirty="0"/>
              <a:t>Adapted from </a:t>
            </a:r>
            <a:r>
              <a:rPr lang="en-US" sz="800" dirty="0" err="1"/>
              <a:t>Shewder</a:t>
            </a:r>
            <a:r>
              <a:rPr lang="en-US" sz="800" dirty="0"/>
              <a:t>, Much, Mahapatra, &amp; Park (1997). “Divinity and the “big three” explanations of suffering.” </a:t>
            </a:r>
            <a:r>
              <a:rPr lang="en-US" sz="800" u="sng" dirty="0"/>
              <a:t>Morality and Health</a:t>
            </a:r>
            <a:r>
              <a:rPr lang="en-US" sz="800" dirty="0"/>
              <a:t>.</a:t>
            </a:r>
          </a:p>
        </p:txBody>
      </p:sp>
    </p:spTree>
    <p:extLst>
      <p:ext uri="{BB962C8B-B14F-4D97-AF65-F5344CB8AC3E}">
        <p14:creationId xmlns:p14="http://schemas.microsoft.com/office/powerpoint/2010/main" val="17031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4BEB-84E2-4F34-9A94-C5722C8FEF7E}"/>
              </a:ext>
            </a:extLst>
          </p:cNvPr>
          <p:cNvSpPr>
            <a:spLocks noGrp="1"/>
          </p:cNvSpPr>
          <p:nvPr>
            <p:ph type="title"/>
          </p:nvPr>
        </p:nvSpPr>
        <p:spPr/>
        <p:txBody>
          <a:bodyPr/>
          <a:lstStyle/>
          <a:p>
            <a:r>
              <a:rPr lang="en-US" dirty="0"/>
              <a:t>Moral matrices</a:t>
            </a:r>
          </a:p>
        </p:txBody>
      </p:sp>
      <p:sp>
        <p:nvSpPr>
          <p:cNvPr id="3" name="Content Placeholder 2">
            <a:extLst>
              <a:ext uri="{FF2B5EF4-FFF2-40B4-BE49-F238E27FC236}">
                <a16:creationId xmlns:a16="http://schemas.microsoft.com/office/drawing/2014/main" id="{16FE5A4B-75AD-40CB-8919-24ADC35DE891}"/>
              </a:ext>
            </a:extLst>
          </p:cNvPr>
          <p:cNvSpPr>
            <a:spLocks noGrp="1"/>
          </p:cNvSpPr>
          <p:nvPr>
            <p:ph idx="1"/>
          </p:nvPr>
        </p:nvSpPr>
        <p:spPr/>
        <p:txBody>
          <a:bodyPr/>
          <a:lstStyle/>
          <a:p>
            <a:r>
              <a:rPr lang="en-US" dirty="0"/>
              <a:t>“Consensual hallucination” that values within a group must be universal </a:t>
            </a:r>
            <a:r>
              <a:rPr lang="en-US" dirty="0">
                <a:sym typeface="Wingdings" panose="05000000000000000000" pitchFamily="2" charset="2"/>
              </a:rPr>
              <a:t> “</a:t>
            </a:r>
            <a:r>
              <a:rPr lang="en-US" dirty="0"/>
              <a:t>righteous certainty”</a:t>
            </a:r>
          </a:p>
          <a:p>
            <a:endParaRPr lang="en-US" dirty="0"/>
          </a:p>
          <a:p>
            <a:r>
              <a:rPr lang="en-US" dirty="0"/>
              <a:t>Work outside your moral matrices: what assumptions do you take for granted? what might they?</a:t>
            </a:r>
          </a:p>
          <a:p>
            <a:endParaRPr lang="en-US" dirty="0"/>
          </a:p>
          <a:p>
            <a:r>
              <a:rPr lang="en-US" dirty="0"/>
              <a:t>What’s most convincing in your moral matrix is unlikely to be convincing to people with other matrices</a:t>
            </a:r>
          </a:p>
        </p:txBody>
      </p:sp>
      <p:sp>
        <p:nvSpPr>
          <p:cNvPr id="4" name="Slide Number Placeholder 3">
            <a:extLst>
              <a:ext uri="{FF2B5EF4-FFF2-40B4-BE49-F238E27FC236}">
                <a16:creationId xmlns:a16="http://schemas.microsoft.com/office/drawing/2014/main" id="{B51B66E0-E4BD-4A9F-B439-0EC95706883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a:extLst>
              <a:ext uri="{FF2B5EF4-FFF2-40B4-BE49-F238E27FC236}">
                <a16:creationId xmlns:a16="http://schemas.microsoft.com/office/drawing/2014/main" id="{9031BBC6-711C-4832-BCFB-450331FC92E1}"/>
              </a:ext>
            </a:extLst>
          </p:cNvPr>
          <p:cNvSpPr txBox="1"/>
          <p:nvPr/>
        </p:nvSpPr>
        <p:spPr>
          <a:xfrm>
            <a:off x="8306001" y="1253056"/>
            <a:ext cx="3885999" cy="215444"/>
          </a:xfrm>
          <a:prstGeom prst="rect">
            <a:avLst/>
          </a:prstGeom>
          <a:noFill/>
        </p:spPr>
        <p:txBody>
          <a:bodyPr wrap="none" rtlCol="0">
            <a:spAutoFit/>
          </a:bodyPr>
          <a:lstStyle/>
          <a:p>
            <a:pPr algn="r"/>
            <a:r>
              <a:rPr lang="en-US" sz="800" dirty="0"/>
              <a:t>Adapted from </a:t>
            </a:r>
            <a:r>
              <a:rPr lang="en-US" sz="800" dirty="0" err="1"/>
              <a:t>OpenMind</a:t>
            </a:r>
            <a:r>
              <a:rPr lang="en-US" sz="800" dirty="0"/>
              <a:t> Platform: </a:t>
            </a:r>
            <a:r>
              <a:rPr lang="en-US" sz="800" dirty="0">
                <a:hlinkClick r:id="rId2"/>
              </a:rPr>
              <a:t>https://openmindplatform.org/library-moral-matrix/</a:t>
            </a:r>
            <a:r>
              <a:rPr lang="en-US" sz="800" dirty="0"/>
              <a:t> </a:t>
            </a:r>
          </a:p>
        </p:txBody>
      </p:sp>
    </p:spTree>
    <p:extLst>
      <p:ext uri="{BB962C8B-B14F-4D97-AF65-F5344CB8AC3E}">
        <p14:creationId xmlns:p14="http://schemas.microsoft.com/office/powerpoint/2010/main" val="103828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C053-70C1-4336-9942-CB61FB082FDF}"/>
              </a:ext>
            </a:extLst>
          </p:cNvPr>
          <p:cNvSpPr>
            <a:spLocks noGrp="1"/>
          </p:cNvSpPr>
          <p:nvPr>
            <p:ph type="title"/>
          </p:nvPr>
        </p:nvSpPr>
        <p:spPr>
          <a:xfrm>
            <a:off x="810000" y="0"/>
            <a:ext cx="10571998" cy="970450"/>
          </a:xfrm>
        </p:spPr>
        <p:txBody>
          <a:bodyPr/>
          <a:lstStyle/>
          <a:p>
            <a:r>
              <a:rPr lang="en-US" dirty="0"/>
              <a:t>Questions for Module Assignment 05</a:t>
            </a:r>
          </a:p>
        </p:txBody>
      </p:sp>
      <p:sp>
        <p:nvSpPr>
          <p:cNvPr id="3" name="Content Placeholder 2">
            <a:extLst>
              <a:ext uri="{FF2B5EF4-FFF2-40B4-BE49-F238E27FC236}">
                <a16:creationId xmlns:a16="http://schemas.microsoft.com/office/drawing/2014/main" id="{2E4F9DA3-79FC-4D84-A7E6-1D72981FDADE}"/>
              </a:ext>
            </a:extLst>
          </p:cNvPr>
          <p:cNvSpPr>
            <a:spLocks noGrp="1"/>
          </p:cNvSpPr>
          <p:nvPr>
            <p:ph idx="1"/>
          </p:nvPr>
        </p:nvSpPr>
        <p:spPr>
          <a:xfrm>
            <a:off x="818712" y="1591610"/>
            <a:ext cx="10554574" cy="4572000"/>
          </a:xfrm>
        </p:spPr>
        <p:txBody>
          <a:bodyPr/>
          <a:lstStyle/>
          <a:p>
            <a:r>
              <a:rPr lang="en-US" dirty="0"/>
              <a:t>Why do you want to engage?</a:t>
            </a:r>
          </a:p>
          <a:p>
            <a:pPr lvl="1"/>
            <a:r>
              <a:rPr lang="en-US" dirty="0"/>
              <a:t>Are both parties able to resist pull towards anger?</a:t>
            </a:r>
          </a:p>
          <a:p>
            <a:pPr lvl="1"/>
            <a:r>
              <a:rPr lang="en-US" dirty="0"/>
              <a:t>Is goal understanding? Persuasion? Forgiveness? Total victory?</a:t>
            </a:r>
          </a:p>
          <a:p>
            <a:r>
              <a:rPr lang="en-US" dirty="0"/>
              <a:t>Agree on how to talk</a:t>
            </a:r>
          </a:p>
          <a:p>
            <a:pPr lvl="1"/>
            <a:r>
              <a:rPr lang="en-US" dirty="0"/>
              <a:t>Sharing time, free from distractions, hospitality, agree to disagree</a:t>
            </a:r>
          </a:p>
          <a:p>
            <a:pPr lvl="1"/>
            <a:r>
              <a:rPr lang="en-US" dirty="0"/>
              <a:t>Speak for ourselves, not for an entire tribe, ideology, </a:t>
            </a:r>
            <a:r>
              <a:rPr lang="en-US" i="1" dirty="0"/>
              <a:t>etc</a:t>
            </a:r>
            <a:r>
              <a:rPr lang="en-US" dirty="0"/>
              <a:t>.</a:t>
            </a:r>
          </a:p>
          <a:p>
            <a:r>
              <a:rPr lang="en-US" dirty="0"/>
              <a:t>Getting back on track when you stumble</a:t>
            </a:r>
          </a:p>
          <a:p>
            <a:pPr lvl="1"/>
            <a:r>
              <a:rPr lang="en-US" dirty="0"/>
              <a:t>How are your values stereotyped by the “other side”? Why are those stereotypes frustrating? What truth in them?</a:t>
            </a:r>
          </a:p>
          <a:p>
            <a:pPr lvl="1"/>
            <a:r>
              <a:rPr lang="en-US" dirty="0"/>
              <a:t>How did you come to believe that? Why is this important to you? Do you ever feel conflict about it?</a:t>
            </a:r>
          </a:p>
          <a:p>
            <a:pPr lvl="1"/>
            <a:r>
              <a:rPr lang="en-US" dirty="0"/>
              <a:t>What do you mean when you use a word? What examples illustrate that? </a:t>
            </a:r>
          </a:p>
          <a:p>
            <a:r>
              <a:rPr lang="en-US" dirty="0"/>
              <a:t>Closing</a:t>
            </a:r>
          </a:p>
          <a:p>
            <a:pPr lvl="1"/>
            <a:r>
              <a:rPr lang="en-US" dirty="0"/>
              <a:t> What was challenging? What did I learn? What is something I want to talk more about?</a:t>
            </a:r>
          </a:p>
        </p:txBody>
      </p:sp>
      <p:sp>
        <p:nvSpPr>
          <p:cNvPr id="4" name="Slide Number Placeholder 3">
            <a:extLst>
              <a:ext uri="{FF2B5EF4-FFF2-40B4-BE49-F238E27FC236}">
                <a16:creationId xmlns:a16="http://schemas.microsoft.com/office/drawing/2014/main" id="{29F76203-5F66-4B8C-BDE5-1C13C7960D2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a:extLst>
              <a:ext uri="{FF2B5EF4-FFF2-40B4-BE49-F238E27FC236}">
                <a16:creationId xmlns:a16="http://schemas.microsoft.com/office/drawing/2014/main" id="{04EB57DE-9D60-48D7-B2AE-CAC9554F8F40}"/>
              </a:ext>
            </a:extLst>
          </p:cNvPr>
          <p:cNvSpPr txBox="1"/>
          <p:nvPr/>
        </p:nvSpPr>
        <p:spPr>
          <a:xfrm>
            <a:off x="8933720" y="1253056"/>
            <a:ext cx="3267305" cy="338554"/>
          </a:xfrm>
          <a:prstGeom prst="rect">
            <a:avLst/>
          </a:prstGeom>
          <a:noFill/>
        </p:spPr>
        <p:txBody>
          <a:bodyPr wrap="none" rtlCol="0">
            <a:spAutoFit/>
          </a:bodyPr>
          <a:lstStyle/>
          <a:p>
            <a:pPr algn="r"/>
            <a:r>
              <a:rPr lang="en-US" sz="800" dirty="0"/>
              <a:t>Adapted from Essential Partners: “Reaching Across the Red/Blue Divide”;</a:t>
            </a:r>
            <a:br>
              <a:rPr lang="en-US" sz="800" dirty="0"/>
            </a:br>
            <a:r>
              <a:rPr lang="en-US" sz="800" dirty="0"/>
              <a:t>Tippet: “Better Conversations: A Starter Guide”</a:t>
            </a:r>
          </a:p>
        </p:txBody>
      </p:sp>
    </p:spTree>
    <p:extLst>
      <p:ext uri="{BB962C8B-B14F-4D97-AF65-F5344CB8AC3E}">
        <p14:creationId xmlns:p14="http://schemas.microsoft.com/office/powerpoint/2010/main" val="80112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E9FC-A88C-FD4C-8D05-1308575E8A8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CED104-D231-584C-9AF5-3C3CDA5AD473}"/>
              </a:ext>
            </a:extLst>
          </p:cNvPr>
          <p:cNvSpPr>
            <a:spLocks noGrp="1"/>
          </p:cNvSpPr>
          <p:nvPr>
            <p:ph idx="1"/>
          </p:nvPr>
        </p:nvSpPr>
        <p:spPr/>
        <p:txBody>
          <a:bodyPr/>
          <a:lstStyle/>
          <a:p>
            <a:r>
              <a:rPr lang="en-US" i="1" dirty="0"/>
              <a:t>“People who do not vaccinate their children irrational and irresponsible.”</a:t>
            </a:r>
          </a:p>
          <a:p>
            <a:endParaRPr lang="en-US" dirty="0"/>
          </a:p>
          <a:p>
            <a:pPr lvl="1"/>
            <a:r>
              <a:rPr lang="en-US" dirty="0"/>
              <a:t>What biases might I be relying on with my behavior?</a:t>
            </a:r>
          </a:p>
          <a:p>
            <a:pPr lvl="1"/>
            <a:r>
              <a:rPr lang="en-US" dirty="0"/>
              <a:t>What biases might I have about how and why vaccine hesitant parents are acting this way?</a:t>
            </a:r>
          </a:p>
          <a:p>
            <a:pPr lvl="2"/>
            <a:r>
              <a:rPr lang="en-US" dirty="0"/>
              <a:t>Constructive disagreement, biases, moral matrices, designing the intervention</a:t>
            </a:r>
          </a:p>
          <a:p>
            <a:pPr lvl="1"/>
            <a:r>
              <a:rPr lang="en-US" dirty="0"/>
              <a:t>What kinds of biases and backfire effects should I anticipate triggering?</a:t>
            </a:r>
          </a:p>
          <a:p>
            <a:pPr lvl="1"/>
            <a:r>
              <a:rPr lang="en-US" dirty="0"/>
              <a:t>What kinds of arguments should I make in light of these backfire risks?</a:t>
            </a:r>
          </a:p>
          <a:p>
            <a:pPr lvl="1"/>
            <a:r>
              <a:rPr lang="en-US" dirty="0"/>
              <a:t>How would I evaluate whether my argument was effective?</a:t>
            </a:r>
          </a:p>
        </p:txBody>
      </p:sp>
      <p:sp>
        <p:nvSpPr>
          <p:cNvPr id="4" name="Slide Number Placeholder 3">
            <a:extLst>
              <a:ext uri="{FF2B5EF4-FFF2-40B4-BE49-F238E27FC236}">
                <a16:creationId xmlns:a16="http://schemas.microsoft.com/office/drawing/2014/main" id="{EC7A83B1-2997-3E46-A31A-A2A64721940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7729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35E3-A639-2447-948A-BA48D1E76A9A}"/>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0DFBD7F0-4185-A24F-BF0D-7F85974D1CB6}"/>
              </a:ext>
            </a:extLst>
          </p:cNvPr>
          <p:cNvSpPr>
            <a:spLocks noGrp="1"/>
          </p:cNvSpPr>
          <p:nvPr>
            <p:ph idx="1"/>
          </p:nvPr>
        </p:nvSpPr>
        <p:spPr/>
        <p:txBody>
          <a:bodyPr/>
          <a:lstStyle/>
          <a:p>
            <a:r>
              <a:rPr lang="en-US" dirty="0"/>
              <a:t>Critical response process for Module Assignment 05 on Friday, March 22</a:t>
            </a:r>
          </a:p>
          <a:p>
            <a:endParaRPr lang="en-US" dirty="0"/>
          </a:p>
          <a:p>
            <a:r>
              <a:rPr lang="en-US" dirty="0"/>
              <a:t>What is the controversy you’re exploring?  Why did you choose this? What are good-faith summaries of both sides’ positions?</a:t>
            </a:r>
          </a:p>
          <a:p>
            <a:r>
              <a:rPr lang="en-US" dirty="0"/>
              <a:t> What are biases of your own? Biases of opponents? Potential for backfire effects?</a:t>
            </a:r>
          </a:p>
          <a:p>
            <a:r>
              <a:rPr lang="en-US" dirty="0"/>
              <a:t>What are the data you’ll be using? What kinds of analyses and results will you generate?</a:t>
            </a:r>
          </a:p>
          <a:p>
            <a:r>
              <a:rPr lang="en-US" dirty="0"/>
              <a:t>What is your strategy for engaging? How will you evaluate success of argument?</a:t>
            </a:r>
          </a:p>
        </p:txBody>
      </p:sp>
      <p:sp>
        <p:nvSpPr>
          <p:cNvPr id="4" name="Slide Number Placeholder 3">
            <a:extLst>
              <a:ext uri="{FF2B5EF4-FFF2-40B4-BE49-F238E27FC236}">
                <a16:creationId xmlns:a16="http://schemas.microsoft.com/office/drawing/2014/main" id="{DAFE0B85-9CFB-FB41-8123-2C7EED67E1D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95721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t>Weeks 9 &amp; 10 </a:t>
            </a:r>
            <a:r>
              <a:rPr lang="en-US" dirty="0">
                <a:sym typeface="Wingdings" pitchFamily="2" charset="2"/>
              </a:rPr>
              <a:t> Module 5: </a:t>
            </a:r>
            <a:r>
              <a:rPr lang="en-US" b="1" u="sng" dirty="0">
                <a:sym typeface="Wingdings" pitchFamily="2" charset="2"/>
              </a:rPr>
              <a:t>Aggregating</a:t>
            </a:r>
          </a:p>
          <a:p>
            <a:pPr lvl="1"/>
            <a:r>
              <a:rPr lang="en-US" dirty="0" err="1">
                <a:sym typeface="Wingdings" pitchFamily="2" charset="2"/>
              </a:rPr>
              <a:t>Groupby</a:t>
            </a:r>
            <a:r>
              <a:rPr lang="en-US" dirty="0">
                <a:sym typeface="Wingdings" pitchFamily="2" charset="2"/>
              </a:rPr>
              <a:t>-aggregation, split-apply-combine, viewpoint diversity, moral matrices</a:t>
            </a:r>
            <a:endParaRPr lang="en-US" dirty="0"/>
          </a:p>
          <a:p>
            <a:pPr lvl="1"/>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0962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Upcoming events</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Module Assignment 05 due Monday, April 1 by 10:59am</a:t>
            </a:r>
          </a:p>
          <a:p>
            <a:r>
              <a:rPr lang="en-US" dirty="0"/>
              <a:t>Final Project Proposal due Monday, April 8 by 10:59am</a:t>
            </a:r>
          </a:p>
          <a:p>
            <a:pPr lvl="1"/>
            <a:endParaRPr lang="en-US" dirty="0">
              <a:sym typeface="Wingdings" pitchFamily="2" charset="2"/>
            </a:endParaRPr>
          </a:p>
          <a:p>
            <a:r>
              <a:rPr lang="en-US" dirty="0">
                <a:sym typeface="Wingdings" pitchFamily="2" charset="2"/>
              </a:rPr>
              <a:t>Three modules until end of class!</a:t>
            </a:r>
          </a:p>
          <a:p>
            <a:pPr lvl="1"/>
            <a:r>
              <a:rPr lang="en-US" dirty="0">
                <a:sym typeface="Wingdings" pitchFamily="2" charset="2"/>
              </a:rPr>
              <a:t>Weeks 9-10: </a:t>
            </a:r>
            <a:r>
              <a:rPr lang="en-US" b="1" u="sng" dirty="0">
                <a:sym typeface="Wingdings" pitchFamily="2" charset="2"/>
              </a:rPr>
              <a:t>Aggregating</a:t>
            </a:r>
            <a:r>
              <a:rPr lang="en-US" dirty="0">
                <a:sym typeface="Wingdings" pitchFamily="2" charset="2"/>
              </a:rPr>
              <a:t>  </a:t>
            </a:r>
            <a:r>
              <a:rPr lang="en-US" dirty="0" err="1">
                <a:sym typeface="Wingdings" pitchFamily="2" charset="2"/>
              </a:rPr>
              <a:t>groupby</a:t>
            </a:r>
            <a:r>
              <a:rPr lang="en-US" dirty="0">
                <a:sym typeface="Wingdings" pitchFamily="2" charset="2"/>
              </a:rPr>
              <a:t>-aggregation, viewpoint diversity, moral matrices</a:t>
            </a:r>
          </a:p>
          <a:p>
            <a:pPr lvl="1"/>
            <a:r>
              <a:rPr lang="en-US" dirty="0">
                <a:sym typeface="Wingdings" pitchFamily="2" charset="2"/>
              </a:rPr>
              <a:t>Week 11: Spring Break!</a:t>
            </a:r>
          </a:p>
          <a:p>
            <a:pPr lvl="1"/>
            <a:r>
              <a:rPr lang="en-US" dirty="0">
                <a:sym typeface="Wingdings" pitchFamily="2" charset="2"/>
              </a:rPr>
              <a:t>Weeks 12-13: </a:t>
            </a:r>
            <a:r>
              <a:rPr lang="en-US" b="1" u="sng" dirty="0">
                <a:sym typeface="Wingdings" pitchFamily="2" charset="2"/>
              </a:rPr>
              <a:t>Inferring</a:t>
            </a:r>
            <a:r>
              <a:rPr lang="en-US" dirty="0">
                <a:sym typeface="Wingdings" pitchFamily="2" charset="2"/>
              </a:rPr>
              <a:t>  hypothesis testing, regression, causation, counterfactuals</a:t>
            </a:r>
          </a:p>
          <a:p>
            <a:pPr lvl="1"/>
            <a:r>
              <a:rPr lang="en-US" dirty="0">
                <a:sym typeface="Wingdings" pitchFamily="2" charset="2"/>
              </a:rPr>
              <a:t>Weeks 14-15: </a:t>
            </a:r>
            <a:r>
              <a:rPr lang="en-US" b="1" u="sng" dirty="0">
                <a:sym typeface="Wingdings" pitchFamily="2" charset="2"/>
              </a:rPr>
              <a:t>Extrapolating</a:t>
            </a:r>
            <a:r>
              <a:rPr lang="en-US" dirty="0">
                <a:sym typeface="Wingdings" pitchFamily="2" charset="2"/>
              </a:rPr>
              <a:t>  forecasting, prediction, paradoxes, logical fallacies</a:t>
            </a:r>
          </a:p>
          <a:p>
            <a:pPr lvl="1"/>
            <a:r>
              <a:rPr lang="en-US" dirty="0">
                <a:sym typeface="Wingdings" pitchFamily="2" charset="2"/>
              </a:rPr>
              <a:t>Week 16: Final Project Presentations</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0548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05</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March 22</a:t>
            </a:r>
          </a:p>
          <a:p>
            <a:r>
              <a:rPr lang="en-US" dirty="0"/>
              <a:t>Due Monday, April 1 by 10:59am on Medium (yes, this is the Monday after Spring Break)</a:t>
            </a:r>
          </a:p>
          <a:p>
            <a:endParaRPr lang="en-US" b="1" dirty="0"/>
          </a:p>
          <a:p>
            <a:r>
              <a:rPr lang="en-US" b="1" dirty="0"/>
              <a:t>Objective</a:t>
            </a:r>
            <a:r>
              <a:rPr lang="en-US" dirty="0"/>
              <a:t>: EDA about a contentious social issue and write up results using viewpoint diversity strategies</a:t>
            </a:r>
          </a:p>
          <a:p>
            <a:r>
              <a:rPr lang="en-US" b="1" dirty="0"/>
              <a:t>Summarize</a:t>
            </a:r>
            <a:r>
              <a:rPr lang="en-US" dirty="0"/>
              <a:t>: What are good-faith representations of arguments on each side? What biases might you have or why opponents act in this way? What are the moral matrices/ethical frames that are in play?</a:t>
            </a:r>
          </a:p>
          <a:p>
            <a:r>
              <a:rPr lang="en-US" b="1" dirty="0"/>
              <a:t>Identify</a:t>
            </a:r>
            <a:r>
              <a:rPr lang="en-US" dirty="0"/>
              <a:t>: What kinds of empirical data could be brought to bear on this question? What kinds of data do opponents rely upon? What are limitations of your data?  How will this influence your analysis strategy?</a:t>
            </a:r>
          </a:p>
          <a:p>
            <a:r>
              <a:rPr lang="en-US" b="1" dirty="0"/>
              <a:t>Strategize</a:t>
            </a:r>
            <a:r>
              <a:rPr lang="en-US" dirty="0"/>
              <a:t>: What kinds of cognitive biases and backfire effects should you anticipate triggering? How does this change your strategies for engagement or the kinds of arguments you will make?</a:t>
            </a:r>
          </a:p>
          <a:p>
            <a:r>
              <a:rPr lang="en-US" b="1" dirty="0"/>
              <a:t>Analyze</a:t>
            </a:r>
            <a:r>
              <a:rPr lang="en-US" dirty="0"/>
              <a:t>: Perform a </a:t>
            </a:r>
            <a:r>
              <a:rPr lang="en-US" i="1" dirty="0"/>
              <a:t>context-aware</a:t>
            </a:r>
            <a:r>
              <a:rPr lang="en-US" dirty="0"/>
              <a:t> EDA on a dataset. How do the findings support or challenge your  own assumptions and your opponents’ assumptions? Make a persuasive case for your findings in light of moral matrices, backfire effects, cognitive biases, engagement strategies, </a:t>
            </a:r>
            <a:r>
              <a:rPr lang="en-US" i="1" dirty="0"/>
              <a:t>etc</a:t>
            </a:r>
            <a:r>
              <a:rPr lang="en-US" dirty="0"/>
              <a:t>.</a:t>
            </a:r>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3460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lstStyle/>
          <a:p>
            <a:r>
              <a:rPr lang="en-US" dirty="0"/>
              <a:t>New Critical Response Process schedule after spring break</a:t>
            </a:r>
          </a:p>
          <a:p>
            <a:pPr lvl="1"/>
            <a:r>
              <a:rPr lang="en-US" dirty="0"/>
              <a:t>CRP on final project progress: April 5, April 19</a:t>
            </a:r>
          </a:p>
          <a:p>
            <a:pPr lvl="1"/>
            <a:r>
              <a:rPr lang="en-US" dirty="0"/>
              <a:t>CRP on module assignments: March 22, April 12, April 26</a:t>
            </a:r>
          </a:p>
          <a:p>
            <a:pPr lvl="1"/>
            <a:endParaRPr lang="en-US" dirty="0"/>
          </a:p>
          <a:p>
            <a:r>
              <a:rPr lang="en-US" dirty="0"/>
              <a:t>Third of class present on final project proposal/progress each session (5% of final grade)</a:t>
            </a:r>
          </a:p>
          <a:p>
            <a:pPr lvl="1"/>
            <a:r>
              <a:rPr lang="en-US" dirty="0"/>
              <a:t>Slide presentation with background/motivation, research question/hypothesis, data, methods, findings, discussion</a:t>
            </a:r>
          </a:p>
          <a:p>
            <a:pPr lvl="1"/>
            <a:endParaRPr lang="en-US" dirty="0"/>
          </a:p>
          <a:p>
            <a:r>
              <a:rPr lang="en-US" dirty="0"/>
              <a:t>Final project presentations in-class Week 16 (April 29, May 1) (10% of final grade)</a:t>
            </a:r>
          </a:p>
          <a:p>
            <a:pPr lvl="1"/>
            <a:r>
              <a:rPr lang="en-US" dirty="0"/>
              <a:t>Stand-up presentation in style of a TED talk</a:t>
            </a:r>
          </a:p>
          <a:p>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420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C612-F63D-45D5-8895-773C3AD46DF9}"/>
              </a:ext>
            </a:extLst>
          </p:cNvPr>
          <p:cNvSpPr>
            <a:spLocks noGrp="1"/>
          </p:cNvSpPr>
          <p:nvPr>
            <p:ph type="title"/>
          </p:nvPr>
        </p:nvSpPr>
        <p:spPr/>
        <p:txBody>
          <a:bodyPr/>
          <a:lstStyle/>
          <a:p>
            <a:r>
              <a:rPr lang="en-US" dirty="0"/>
              <a:t>Disagreement and viewpoint diversity</a:t>
            </a:r>
          </a:p>
        </p:txBody>
      </p:sp>
      <p:sp>
        <p:nvSpPr>
          <p:cNvPr id="3" name="Content Placeholder 2">
            <a:extLst>
              <a:ext uri="{FF2B5EF4-FFF2-40B4-BE49-F238E27FC236}">
                <a16:creationId xmlns:a16="http://schemas.microsoft.com/office/drawing/2014/main" id="{F301A896-506B-4722-B06D-411F690672BD}"/>
              </a:ext>
            </a:extLst>
          </p:cNvPr>
          <p:cNvSpPr>
            <a:spLocks noGrp="1"/>
          </p:cNvSpPr>
          <p:nvPr>
            <p:ph idx="1"/>
          </p:nvPr>
        </p:nvSpPr>
        <p:spPr/>
        <p:txBody>
          <a:bodyPr/>
          <a:lstStyle/>
          <a:p>
            <a:r>
              <a:rPr lang="en-US" dirty="0"/>
              <a:t>The goal of calling bullshit is not to promote conformity but to foster constructive disagreement</a:t>
            </a:r>
          </a:p>
          <a:p>
            <a:endParaRPr lang="en-US" dirty="0"/>
          </a:p>
          <a:p>
            <a:r>
              <a:rPr lang="en-US" dirty="0"/>
              <a:t>Challenging others and opening yourself to being challenged will </a:t>
            </a:r>
          </a:p>
          <a:p>
            <a:pPr lvl="1"/>
            <a:r>
              <a:rPr lang="en-US" dirty="0"/>
              <a:t>Sharpen your own arguments</a:t>
            </a:r>
          </a:p>
          <a:p>
            <a:pPr lvl="1"/>
            <a:r>
              <a:rPr lang="en-US" dirty="0"/>
              <a:t>Make you more persuasive on complicated topics</a:t>
            </a:r>
          </a:p>
          <a:p>
            <a:pPr lvl="1"/>
            <a:r>
              <a:rPr lang="en-US" dirty="0"/>
              <a:t>Open you to opportunities for new learning and relationships</a:t>
            </a:r>
          </a:p>
        </p:txBody>
      </p:sp>
      <p:sp>
        <p:nvSpPr>
          <p:cNvPr id="4" name="Slide Number Placeholder 3">
            <a:extLst>
              <a:ext uri="{FF2B5EF4-FFF2-40B4-BE49-F238E27FC236}">
                <a16:creationId xmlns:a16="http://schemas.microsoft.com/office/drawing/2014/main" id="{05EEA83C-ECE1-4F7F-8F2D-16C841E5B3E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a:extLst>
              <a:ext uri="{FF2B5EF4-FFF2-40B4-BE49-F238E27FC236}">
                <a16:creationId xmlns:a16="http://schemas.microsoft.com/office/drawing/2014/main" id="{AE2558D3-EED5-4014-97F0-0354809CC3D8}"/>
              </a:ext>
            </a:extLst>
          </p:cNvPr>
          <p:cNvSpPr txBox="1"/>
          <p:nvPr/>
        </p:nvSpPr>
        <p:spPr>
          <a:xfrm>
            <a:off x="8044711" y="1253056"/>
            <a:ext cx="4147289" cy="215444"/>
          </a:xfrm>
          <a:prstGeom prst="rect">
            <a:avLst/>
          </a:prstGeom>
          <a:noFill/>
        </p:spPr>
        <p:txBody>
          <a:bodyPr wrap="none" rtlCol="0">
            <a:spAutoFit/>
          </a:bodyPr>
          <a:lstStyle/>
          <a:p>
            <a:pPr algn="r"/>
            <a:r>
              <a:rPr lang="en-US" sz="800" dirty="0"/>
              <a:t>Adapted from </a:t>
            </a:r>
            <a:r>
              <a:rPr lang="en-US" sz="800" dirty="0" err="1"/>
              <a:t>OpenMind</a:t>
            </a:r>
            <a:r>
              <a:rPr lang="en-US" sz="800" dirty="0"/>
              <a:t> Platform: </a:t>
            </a:r>
            <a:r>
              <a:rPr lang="en-US" sz="800" dirty="0">
                <a:hlinkClick r:id="rId3"/>
              </a:rPr>
              <a:t>https://openmindplatform.org/library-viewpoint-diversity/</a:t>
            </a:r>
            <a:endParaRPr lang="en-US" sz="800" dirty="0"/>
          </a:p>
        </p:txBody>
      </p:sp>
    </p:spTree>
    <p:extLst>
      <p:ext uri="{BB962C8B-B14F-4D97-AF65-F5344CB8AC3E}">
        <p14:creationId xmlns:p14="http://schemas.microsoft.com/office/powerpoint/2010/main" val="310485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7079-EFC9-4A61-99AE-70A2E5B3558F}"/>
              </a:ext>
            </a:extLst>
          </p:cNvPr>
          <p:cNvSpPr>
            <a:spLocks noGrp="1"/>
          </p:cNvSpPr>
          <p:nvPr>
            <p:ph type="title"/>
          </p:nvPr>
        </p:nvSpPr>
        <p:spPr/>
        <p:txBody>
          <a:bodyPr/>
          <a:lstStyle/>
          <a:p>
            <a:r>
              <a:rPr lang="en-US" dirty="0"/>
              <a:t>Liberalism</a:t>
            </a:r>
          </a:p>
        </p:txBody>
      </p:sp>
      <p:sp>
        <p:nvSpPr>
          <p:cNvPr id="3" name="Content Placeholder 2">
            <a:extLst>
              <a:ext uri="{FF2B5EF4-FFF2-40B4-BE49-F238E27FC236}">
                <a16:creationId xmlns:a16="http://schemas.microsoft.com/office/drawing/2014/main" id="{F19FC626-D5DE-48A5-8038-2212B1BB8FA0}"/>
              </a:ext>
            </a:extLst>
          </p:cNvPr>
          <p:cNvSpPr>
            <a:spLocks noGrp="1"/>
          </p:cNvSpPr>
          <p:nvPr>
            <p:ph idx="1"/>
          </p:nvPr>
        </p:nvSpPr>
        <p:spPr/>
        <p:txBody>
          <a:bodyPr/>
          <a:lstStyle/>
          <a:p>
            <a:r>
              <a:rPr lang="en-US" dirty="0"/>
              <a:t>Sympathy for equality</a:t>
            </a:r>
          </a:p>
          <a:p>
            <a:r>
              <a:rPr lang="en-US" dirty="0"/>
              <a:t>Inclination to deliberate</a:t>
            </a:r>
          </a:p>
          <a:p>
            <a:r>
              <a:rPr lang="en-US" dirty="0"/>
              <a:t>Commitment to tolerance</a:t>
            </a:r>
          </a:p>
          <a:p>
            <a:r>
              <a:rPr lang="en-US" dirty="0"/>
              <a:t>Appreciation of openness</a:t>
            </a:r>
          </a:p>
          <a:p>
            <a:r>
              <a:rPr lang="en-US" dirty="0"/>
              <a:t>Disposition to grow</a:t>
            </a:r>
          </a:p>
          <a:p>
            <a:r>
              <a:rPr lang="en-US" dirty="0"/>
              <a:t>Preference for realism</a:t>
            </a:r>
          </a:p>
          <a:p>
            <a:r>
              <a:rPr lang="en-US" dirty="0"/>
              <a:t>Taste for governance</a:t>
            </a:r>
          </a:p>
        </p:txBody>
      </p:sp>
      <p:sp>
        <p:nvSpPr>
          <p:cNvPr id="4" name="Slide Number Placeholder 3">
            <a:extLst>
              <a:ext uri="{FF2B5EF4-FFF2-40B4-BE49-F238E27FC236}">
                <a16:creationId xmlns:a16="http://schemas.microsoft.com/office/drawing/2014/main" id="{AABDB78C-A4A2-4A24-B0E4-88E21E5E11D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TextBox 4">
            <a:extLst>
              <a:ext uri="{FF2B5EF4-FFF2-40B4-BE49-F238E27FC236}">
                <a16:creationId xmlns:a16="http://schemas.microsoft.com/office/drawing/2014/main" id="{275BC8BB-48CA-4151-B0D5-6314264433E5}"/>
              </a:ext>
            </a:extLst>
          </p:cNvPr>
          <p:cNvSpPr txBox="1"/>
          <p:nvPr/>
        </p:nvSpPr>
        <p:spPr>
          <a:xfrm>
            <a:off x="8878272" y="1253056"/>
            <a:ext cx="3313728" cy="215444"/>
          </a:xfrm>
          <a:prstGeom prst="rect">
            <a:avLst/>
          </a:prstGeom>
          <a:noFill/>
        </p:spPr>
        <p:txBody>
          <a:bodyPr wrap="none" rtlCol="0">
            <a:spAutoFit/>
          </a:bodyPr>
          <a:lstStyle/>
          <a:p>
            <a:pPr algn="r"/>
            <a:r>
              <a:rPr lang="en-US" sz="800" dirty="0"/>
              <a:t>Adapted from Appiah (2009). “Seven Habits of Truly Liberal People”. </a:t>
            </a:r>
            <a:r>
              <a:rPr lang="en-US" sz="800" i="1" dirty="0"/>
              <a:t>Slate</a:t>
            </a:r>
            <a:r>
              <a:rPr lang="en-US" sz="800" dirty="0"/>
              <a:t>.</a:t>
            </a:r>
          </a:p>
        </p:txBody>
      </p:sp>
    </p:spTree>
    <p:extLst>
      <p:ext uri="{BB962C8B-B14F-4D97-AF65-F5344CB8AC3E}">
        <p14:creationId xmlns:p14="http://schemas.microsoft.com/office/powerpoint/2010/main" val="120522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9288-2587-4DDF-8CB8-A9781A289166}"/>
              </a:ext>
            </a:extLst>
          </p:cNvPr>
          <p:cNvSpPr>
            <a:spLocks noGrp="1"/>
          </p:cNvSpPr>
          <p:nvPr>
            <p:ph type="title"/>
          </p:nvPr>
        </p:nvSpPr>
        <p:spPr/>
        <p:txBody>
          <a:bodyPr/>
          <a:lstStyle/>
          <a:p>
            <a:r>
              <a:rPr lang="en-US" dirty="0"/>
              <a:t>Conservativism</a:t>
            </a:r>
          </a:p>
        </p:txBody>
      </p:sp>
      <p:sp>
        <p:nvSpPr>
          <p:cNvPr id="3" name="Content Placeholder 2">
            <a:extLst>
              <a:ext uri="{FF2B5EF4-FFF2-40B4-BE49-F238E27FC236}">
                <a16:creationId xmlns:a16="http://schemas.microsoft.com/office/drawing/2014/main" id="{EBCD5291-8831-4484-87F8-838F925D80D0}"/>
              </a:ext>
            </a:extLst>
          </p:cNvPr>
          <p:cNvSpPr>
            <a:spLocks noGrp="1"/>
          </p:cNvSpPr>
          <p:nvPr>
            <p:ph idx="1"/>
          </p:nvPr>
        </p:nvSpPr>
        <p:spPr/>
        <p:txBody>
          <a:bodyPr/>
          <a:lstStyle/>
          <a:p>
            <a:r>
              <a:rPr lang="en-US" dirty="0"/>
              <a:t>Enduring moral order</a:t>
            </a:r>
          </a:p>
          <a:p>
            <a:r>
              <a:rPr lang="en-US" dirty="0"/>
              <a:t>Adherence to custom, convention, and continuity</a:t>
            </a:r>
          </a:p>
          <a:p>
            <a:r>
              <a:rPr lang="en-US" dirty="0"/>
              <a:t>Importance of prescription</a:t>
            </a:r>
          </a:p>
          <a:p>
            <a:r>
              <a:rPr lang="en-US" dirty="0"/>
              <a:t>Importance of prudence</a:t>
            </a:r>
          </a:p>
          <a:p>
            <a:r>
              <a:rPr lang="en-US" dirty="0"/>
              <a:t>Variety and complexity cannot be made equal</a:t>
            </a:r>
          </a:p>
          <a:p>
            <a:r>
              <a:rPr lang="en-US" dirty="0"/>
              <a:t>Humans are imperfect and </a:t>
            </a:r>
            <a:r>
              <a:rPr lang="en-US" dirty="0" err="1"/>
              <a:t>imperfectable</a:t>
            </a:r>
            <a:endParaRPr lang="en-US" dirty="0"/>
          </a:p>
          <a:p>
            <a:r>
              <a:rPr lang="en-US" dirty="0"/>
              <a:t>Freedom and property are linked</a:t>
            </a:r>
          </a:p>
          <a:p>
            <a:r>
              <a:rPr lang="en-US" dirty="0"/>
              <a:t>Voluntary community over involuntary collectivism</a:t>
            </a:r>
          </a:p>
          <a:p>
            <a:r>
              <a:rPr lang="en-US" dirty="0"/>
              <a:t>Prudent restraints over human power and passions</a:t>
            </a:r>
          </a:p>
          <a:p>
            <a:r>
              <a:rPr lang="en-US" dirty="0"/>
              <a:t>Importance of balancing progress against permanence</a:t>
            </a:r>
          </a:p>
        </p:txBody>
      </p:sp>
      <p:sp>
        <p:nvSpPr>
          <p:cNvPr id="4" name="Slide Number Placeholder 3">
            <a:extLst>
              <a:ext uri="{FF2B5EF4-FFF2-40B4-BE49-F238E27FC236}">
                <a16:creationId xmlns:a16="http://schemas.microsoft.com/office/drawing/2014/main" id="{1E2E4B51-D40F-48AC-8CFA-A3336264E47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a:extLst>
              <a:ext uri="{FF2B5EF4-FFF2-40B4-BE49-F238E27FC236}">
                <a16:creationId xmlns:a16="http://schemas.microsoft.com/office/drawing/2014/main" id="{8C7FD429-07F2-4206-8B21-776719EF622F}"/>
              </a:ext>
            </a:extLst>
          </p:cNvPr>
          <p:cNvSpPr txBox="1"/>
          <p:nvPr/>
        </p:nvSpPr>
        <p:spPr>
          <a:xfrm>
            <a:off x="9615654" y="1253056"/>
            <a:ext cx="2576346" cy="215444"/>
          </a:xfrm>
          <a:prstGeom prst="rect">
            <a:avLst/>
          </a:prstGeom>
          <a:noFill/>
        </p:spPr>
        <p:txBody>
          <a:bodyPr wrap="none" rtlCol="0">
            <a:spAutoFit/>
          </a:bodyPr>
          <a:lstStyle/>
          <a:p>
            <a:pPr algn="r"/>
            <a:r>
              <a:rPr lang="en-US" sz="800" dirty="0"/>
              <a:t>Adapted from Kirk (1993). “Ten Conservative Principles.”</a:t>
            </a:r>
          </a:p>
        </p:txBody>
      </p:sp>
    </p:spTree>
    <p:extLst>
      <p:ext uri="{BB962C8B-B14F-4D97-AF65-F5344CB8AC3E}">
        <p14:creationId xmlns:p14="http://schemas.microsoft.com/office/powerpoint/2010/main" val="1066508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1951</TotalTime>
  <Words>2341</Words>
  <Application>Microsoft Macintosh PowerPoint</Application>
  <PresentationFormat>Widescreen</PresentationFormat>
  <Paragraphs>312</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Corbel</vt:lpstr>
      <vt:lpstr>Courier</vt:lpstr>
      <vt:lpstr>Wingdings 2</vt:lpstr>
      <vt:lpstr>Quotable</vt:lpstr>
      <vt:lpstr>Class 28: Moral matrices Wednesday, March 20</vt:lpstr>
      <vt:lpstr>Agenda</vt:lpstr>
      <vt:lpstr>Recap</vt:lpstr>
      <vt:lpstr>Upcoming events</vt:lpstr>
      <vt:lpstr>Module Assignment 05</vt:lpstr>
      <vt:lpstr>Final project</vt:lpstr>
      <vt:lpstr>Disagreement and viewpoint diversity</vt:lpstr>
      <vt:lpstr>Liberalism</vt:lpstr>
      <vt:lpstr>Conservativism</vt:lpstr>
      <vt:lpstr>Libertarianism</vt:lpstr>
      <vt:lpstr>Socialism</vt:lpstr>
      <vt:lpstr>Constructive disagreement</vt:lpstr>
      <vt:lpstr>Cultivate intellectual humility</vt:lpstr>
      <vt:lpstr>Check yourself for biases</vt:lpstr>
      <vt:lpstr>Shweder’s “Three Ethics”: Autonomy</vt:lpstr>
      <vt:lpstr>Shweder’s “Three Ethics”: Community</vt:lpstr>
      <vt:lpstr>Shweder’s “Three Ethics”: Divinity</vt:lpstr>
      <vt:lpstr>Shweder’s “Three Ethics”</vt:lpstr>
      <vt:lpstr>How extreme are these “violations”?</vt:lpstr>
      <vt:lpstr>Political philosophies mapping into matrices</vt:lpstr>
      <vt:lpstr>Moral matrices</vt:lpstr>
      <vt:lpstr>Questions for Module Assignment 05</vt:lpstr>
      <vt:lpstr>Example</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129</cp:revision>
  <dcterms:created xsi:type="dcterms:W3CDTF">2016-08-24T14:48:58Z</dcterms:created>
  <dcterms:modified xsi:type="dcterms:W3CDTF">2019-03-20T17:51:28Z</dcterms:modified>
</cp:coreProperties>
</file>