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8"/>
  </p:notesMasterIdLst>
  <p:sldIdLst>
    <p:sldId id="256" r:id="rId2"/>
    <p:sldId id="314" r:id="rId3"/>
    <p:sldId id="315" r:id="rId4"/>
    <p:sldId id="316" r:id="rId5"/>
    <p:sldId id="317" r:id="rId6"/>
    <p:sldId id="30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0"/>
    <p:restoredTop sz="95102" autoAdjust="0"/>
  </p:normalViewPr>
  <p:slideViewPr>
    <p:cSldViewPr snapToGrid="0" snapToObjects="1">
      <p:cViewPr varScale="1">
        <p:scale>
          <a:sx n="122" d="100"/>
          <a:sy n="122" d="100"/>
        </p:scale>
        <p:origin x="1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4/5/19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4/5/19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4/5/19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4/5/19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4/5/19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4/5/19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4/5/19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4/5/19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4/5/19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4/5/19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4/5/19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32: Critical response process</a:t>
            </a:r>
            <a:br>
              <a:rPr lang="en-US" dirty="0">
                <a:solidFill>
                  <a:schemeClr val="tx1"/>
                </a:solidFill>
              </a:rPr>
            </a:br>
            <a:r>
              <a:rPr lang="en-US" sz="2800" dirty="0">
                <a:solidFill>
                  <a:schemeClr val="tx1"/>
                </a:solidFill>
              </a:rPr>
              <a:t>Friday, April 5</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Representations of Data</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878F-FD4C-9642-922A-8AE7240C2A11}"/>
              </a:ext>
            </a:extLst>
          </p:cNvPr>
          <p:cNvSpPr>
            <a:spLocks noGrp="1"/>
          </p:cNvSpPr>
          <p:nvPr>
            <p:ph type="title"/>
          </p:nvPr>
        </p:nvSpPr>
        <p:spPr/>
        <p:txBody>
          <a:bodyPr/>
          <a:lstStyle/>
          <a:p>
            <a:r>
              <a:rPr lang="en-US" dirty="0"/>
              <a:t>Module Assignment 06</a:t>
            </a:r>
          </a:p>
        </p:txBody>
      </p:sp>
      <p:sp>
        <p:nvSpPr>
          <p:cNvPr id="3" name="Content Placeholder 2">
            <a:extLst>
              <a:ext uri="{FF2B5EF4-FFF2-40B4-BE49-F238E27FC236}">
                <a16:creationId xmlns:a16="http://schemas.microsoft.com/office/drawing/2014/main" id="{0C75488D-8C29-2B40-BB04-68FC9646614E}"/>
              </a:ext>
            </a:extLst>
          </p:cNvPr>
          <p:cNvSpPr>
            <a:spLocks noGrp="1"/>
          </p:cNvSpPr>
          <p:nvPr>
            <p:ph idx="1"/>
          </p:nvPr>
        </p:nvSpPr>
        <p:spPr/>
        <p:txBody>
          <a:bodyPr>
            <a:noAutofit/>
          </a:bodyPr>
          <a:lstStyle/>
          <a:p>
            <a:r>
              <a:rPr lang="en-US" dirty="0"/>
              <a:t>In-class critical response process feedback on Friday, April 12</a:t>
            </a:r>
          </a:p>
          <a:p>
            <a:r>
              <a:rPr lang="en-US" dirty="0"/>
              <a:t>Due Monday, April 15 </a:t>
            </a:r>
            <a:r>
              <a:rPr lang="en-US" b="1" u="sng" dirty="0"/>
              <a:t>by 11:59pm</a:t>
            </a:r>
            <a:r>
              <a:rPr lang="en-US" dirty="0"/>
              <a:t> on Medium</a:t>
            </a:r>
          </a:p>
          <a:p>
            <a:endParaRPr lang="en-US" b="1" dirty="0"/>
          </a:p>
          <a:p>
            <a:r>
              <a:rPr lang="en-US" b="1" dirty="0"/>
              <a:t>Objective</a:t>
            </a:r>
            <a:r>
              <a:rPr lang="en-US" dirty="0"/>
              <a:t>: Identify an example of a news story, op-ed, academic article, </a:t>
            </a:r>
            <a:r>
              <a:rPr lang="en-US" i="1" dirty="0"/>
              <a:t>etc</a:t>
            </a:r>
            <a:r>
              <a:rPr lang="en-US" dirty="0"/>
              <a:t>. making strong causal claims and do an EDA to explore alternative causal mechanisms</a:t>
            </a:r>
          </a:p>
          <a:p>
            <a:r>
              <a:rPr lang="en-US" b="1" dirty="0"/>
              <a:t>Summarize</a:t>
            </a:r>
            <a:r>
              <a:rPr lang="en-US" dirty="0"/>
              <a:t>: What argument does the article make? What is the primary causal mechanism being claimed?</a:t>
            </a:r>
          </a:p>
          <a:p>
            <a:r>
              <a:rPr lang="en-US" b="1" dirty="0"/>
              <a:t>Identify</a:t>
            </a:r>
            <a:r>
              <a:rPr lang="en-US" dirty="0"/>
              <a:t>: Identify alternative causal relationships. Use Hill’s framework to make a case for how this alternative could be a better explanation for the observed relationship. What kinds of data could illustrate this alternative relationship? What metrics would you employ to assess the superior explanation?</a:t>
            </a:r>
          </a:p>
          <a:p>
            <a:r>
              <a:rPr lang="en-US" b="1" dirty="0"/>
              <a:t>Analyze</a:t>
            </a:r>
            <a:r>
              <a:rPr lang="en-US" dirty="0"/>
              <a:t>: Perform an EDA combining the data in the original argument with data for your alternative relationship. Show examples of the each causal relationship. Report, compare, and interpret the assessment metrics you identified.</a:t>
            </a:r>
          </a:p>
          <a:p>
            <a:r>
              <a:rPr lang="en-US" b="1" dirty="0"/>
              <a:t>Summarize</a:t>
            </a:r>
            <a:r>
              <a:rPr lang="en-US" dirty="0"/>
              <a:t>: Discuss the who/what/where/when/why/how of your analysis comparing an alternative causal mechanism to the author’s mechanism? Other data, methods, mechanisms to explore in future?</a:t>
            </a:r>
            <a:endParaRPr lang="en-US" b="1" dirty="0"/>
          </a:p>
        </p:txBody>
      </p:sp>
      <p:sp>
        <p:nvSpPr>
          <p:cNvPr id="4" name="Slide Number Placeholder 3">
            <a:extLst>
              <a:ext uri="{FF2B5EF4-FFF2-40B4-BE49-F238E27FC236}">
                <a16:creationId xmlns:a16="http://schemas.microsoft.com/office/drawing/2014/main" id="{E7258E71-0299-1949-AF2B-51AE6C834A64}"/>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5975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591C-884B-F146-89DC-8763B30B6F80}"/>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2D3A970A-E7A9-D042-AAAB-B3C1A8B5C28C}"/>
              </a:ext>
            </a:extLst>
          </p:cNvPr>
          <p:cNvSpPr>
            <a:spLocks noGrp="1"/>
          </p:cNvSpPr>
          <p:nvPr>
            <p:ph idx="1"/>
          </p:nvPr>
        </p:nvSpPr>
        <p:spPr/>
        <p:txBody>
          <a:bodyPr>
            <a:normAutofit/>
          </a:bodyPr>
          <a:lstStyle/>
          <a:p>
            <a:r>
              <a:rPr lang="en-US" dirty="0"/>
              <a:t>New Critical Response Process schedule after spring break</a:t>
            </a:r>
          </a:p>
          <a:p>
            <a:pPr lvl="1"/>
            <a:r>
              <a:rPr lang="en-US" dirty="0"/>
              <a:t>CRP on final project progress: April 5, April 19</a:t>
            </a:r>
          </a:p>
          <a:p>
            <a:pPr lvl="1"/>
            <a:r>
              <a:rPr lang="en-US" dirty="0"/>
              <a:t>CRP on module assignments: April 12, April 26</a:t>
            </a:r>
          </a:p>
          <a:p>
            <a:pPr lvl="1"/>
            <a:endParaRPr lang="en-US" dirty="0"/>
          </a:p>
          <a:p>
            <a:r>
              <a:rPr lang="en-US" dirty="0"/>
              <a:t>Half of class present on final project proposal/progress each CRP session (5% of final grade)</a:t>
            </a:r>
          </a:p>
          <a:p>
            <a:pPr lvl="1"/>
            <a:r>
              <a:rPr lang="en-US" dirty="0"/>
              <a:t>Slide presentation with background/motivation, research question/hypothesis, data, methods, findings, discussion</a:t>
            </a:r>
          </a:p>
          <a:p>
            <a:pPr lvl="2"/>
            <a:r>
              <a:rPr lang="en-US" dirty="0"/>
              <a:t>Alternatively, some of the storytelling frameworks from above – if appropriate</a:t>
            </a:r>
          </a:p>
          <a:p>
            <a:pPr lvl="1"/>
            <a:r>
              <a:rPr lang="en-US" b="1" dirty="0"/>
              <a:t>Submit slides by 10:59am on Friday, April 5 on Canvas</a:t>
            </a:r>
          </a:p>
          <a:p>
            <a:pPr lvl="1"/>
            <a:endParaRPr lang="en-US" dirty="0"/>
          </a:p>
          <a:p>
            <a:r>
              <a:rPr lang="en-US" dirty="0"/>
              <a:t>Final project presentations in-class Week 16 (April 29, May 1) (10% of final grade)</a:t>
            </a:r>
          </a:p>
          <a:p>
            <a:pPr marL="0" indent="0">
              <a:buNone/>
            </a:pPr>
            <a:endParaRPr lang="en-US" dirty="0"/>
          </a:p>
          <a:p>
            <a:r>
              <a:rPr lang="en-US" dirty="0"/>
              <a:t>Final project write-up to be submitted to class Medium as blog post by May 7 (20% of final grade)</a:t>
            </a:r>
          </a:p>
        </p:txBody>
      </p:sp>
      <p:sp>
        <p:nvSpPr>
          <p:cNvPr id="4" name="Slide Number Placeholder 3">
            <a:extLst>
              <a:ext uri="{FF2B5EF4-FFF2-40B4-BE49-F238E27FC236}">
                <a16:creationId xmlns:a16="http://schemas.microsoft.com/office/drawing/2014/main" id="{715DFC51-018B-0748-B43E-A74986059FE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5100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4E58-2272-4748-9A3C-8EE7A6950F8E}"/>
              </a:ext>
            </a:extLst>
          </p:cNvPr>
          <p:cNvSpPr>
            <a:spLocks noGrp="1"/>
          </p:cNvSpPr>
          <p:nvPr>
            <p:ph type="title"/>
          </p:nvPr>
        </p:nvSpPr>
        <p:spPr/>
        <p:txBody>
          <a:bodyPr/>
          <a:lstStyle/>
          <a:p>
            <a:r>
              <a:rPr lang="en-US" dirty="0"/>
              <a:t>Final project: Data-driven op-ed</a:t>
            </a:r>
          </a:p>
        </p:txBody>
      </p:sp>
      <p:sp>
        <p:nvSpPr>
          <p:cNvPr id="3" name="Content Placeholder 2">
            <a:extLst>
              <a:ext uri="{FF2B5EF4-FFF2-40B4-BE49-F238E27FC236}">
                <a16:creationId xmlns:a16="http://schemas.microsoft.com/office/drawing/2014/main" id="{5D496EB0-BF89-8348-9262-B9BAFFA9217C}"/>
              </a:ext>
            </a:extLst>
          </p:cNvPr>
          <p:cNvSpPr>
            <a:spLocks noGrp="1"/>
          </p:cNvSpPr>
          <p:nvPr>
            <p:ph idx="1"/>
          </p:nvPr>
        </p:nvSpPr>
        <p:spPr/>
        <p:txBody>
          <a:bodyPr>
            <a:normAutofit fontScale="92500" lnSpcReduction="10000"/>
          </a:bodyPr>
          <a:lstStyle/>
          <a:p>
            <a:r>
              <a:rPr lang="en-US" dirty="0"/>
              <a:t>In-class critical response process feedback on Friday, April 5 and Friday, April 19</a:t>
            </a:r>
          </a:p>
          <a:p>
            <a:r>
              <a:rPr lang="en-US" dirty="0"/>
              <a:t>Due May 7 on Medium</a:t>
            </a:r>
          </a:p>
          <a:p>
            <a:endParaRPr lang="en-US" b="1" dirty="0"/>
          </a:p>
          <a:p>
            <a:r>
              <a:rPr lang="en-US" b="1" dirty="0"/>
              <a:t>Objective</a:t>
            </a:r>
            <a:r>
              <a:rPr lang="en-US" dirty="0"/>
              <a:t>: Write a data-driven op-ed that could be submitted to a newspaper, magazine, blog, </a:t>
            </a:r>
            <a:r>
              <a:rPr lang="en-US" i="1" dirty="0"/>
              <a:t>etc</a:t>
            </a:r>
            <a:r>
              <a:rPr lang="en-US" dirty="0"/>
              <a:t>.</a:t>
            </a:r>
          </a:p>
          <a:p>
            <a:endParaRPr lang="en-US" dirty="0"/>
          </a:p>
          <a:p>
            <a:r>
              <a:rPr lang="en-US" dirty="0"/>
              <a:t>Follow best practices for writing op-eds (see Canvas for links to resources)</a:t>
            </a:r>
          </a:p>
          <a:p>
            <a:pPr lvl="1"/>
            <a:r>
              <a:rPr lang="en-US" dirty="0"/>
              <a:t>700 words, current events, good storytelling, tight argument, compelling evidence/analysis</a:t>
            </a:r>
          </a:p>
          <a:p>
            <a:r>
              <a:rPr lang="en-US" dirty="0"/>
              <a:t>Engages with a contemporary issue where there is new or previously unused data</a:t>
            </a:r>
          </a:p>
          <a:p>
            <a:r>
              <a:rPr lang="en-US" dirty="0"/>
              <a:t>Unlike previous module assignments </a:t>
            </a:r>
            <a:r>
              <a:rPr lang="en-US" b="1" u="sng" dirty="0"/>
              <a:t>NO</a:t>
            </a:r>
            <a:r>
              <a:rPr lang="en-US" dirty="0"/>
              <a:t> tutorial material, but include summaries, visualizations, etc. of data</a:t>
            </a:r>
          </a:p>
          <a:p>
            <a:endParaRPr lang="en-US" dirty="0"/>
          </a:p>
          <a:p>
            <a:r>
              <a:rPr lang="en-US" dirty="0"/>
              <a:t>Automatic 100 on final project if your op-ed is published by a mainstream outlet before May 7</a:t>
            </a:r>
          </a:p>
          <a:p>
            <a:pPr lvl="1"/>
            <a:r>
              <a:rPr lang="en-US" dirty="0"/>
              <a:t>Daily Camera, Denver Post, Washington Post, NY Times, WIRED, </a:t>
            </a:r>
            <a:r>
              <a:rPr lang="en-US" i="1" dirty="0"/>
              <a:t>etc</a:t>
            </a:r>
            <a:r>
              <a:rPr lang="en-US" dirty="0"/>
              <a:t>.</a:t>
            </a:r>
          </a:p>
          <a:p>
            <a:pPr lvl="1"/>
            <a:r>
              <a:rPr lang="en-US" dirty="0"/>
              <a:t>Please meet with me and/or Professor Christine Larson (Journalism) if you want to pursue this option</a:t>
            </a:r>
          </a:p>
        </p:txBody>
      </p:sp>
      <p:sp>
        <p:nvSpPr>
          <p:cNvPr id="4" name="Slide Number Placeholder 3">
            <a:extLst>
              <a:ext uri="{FF2B5EF4-FFF2-40B4-BE49-F238E27FC236}">
                <a16:creationId xmlns:a16="http://schemas.microsoft.com/office/drawing/2014/main" id="{81220E7D-A713-F54E-9556-8FCA628110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8354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32A-0BC3-B948-9415-C0E1F2686DD3}"/>
              </a:ext>
            </a:extLst>
          </p:cNvPr>
          <p:cNvSpPr>
            <a:spLocks noGrp="1"/>
          </p:cNvSpPr>
          <p:nvPr>
            <p:ph type="title"/>
          </p:nvPr>
        </p:nvSpPr>
        <p:spPr/>
        <p:txBody>
          <a:bodyPr/>
          <a:lstStyle/>
          <a:p>
            <a:r>
              <a:rPr lang="en-US" dirty="0"/>
              <a:t>Critical response process today</a:t>
            </a:r>
          </a:p>
        </p:txBody>
      </p:sp>
      <p:sp>
        <p:nvSpPr>
          <p:cNvPr id="3" name="Content Placeholder 2">
            <a:extLst>
              <a:ext uri="{FF2B5EF4-FFF2-40B4-BE49-F238E27FC236}">
                <a16:creationId xmlns:a16="http://schemas.microsoft.com/office/drawing/2014/main" id="{1B8B1B18-453A-AF43-9B81-DAA759115FB6}"/>
              </a:ext>
            </a:extLst>
          </p:cNvPr>
          <p:cNvSpPr>
            <a:spLocks noGrp="1"/>
          </p:cNvSpPr>
          <p:nvPr>
            <p:ph idx="1"/>
          </p:nvPr>
        </p:nvSpPr>
        <p:spPr/>
        <p:txBody>
          <a:bodyPr/>
          <a:lstStyle/>
          <a:p>
            <a:r>
              <a:rPr lang="en-US" dirty="0"/>
              <a:t>Submit slides for final project proposal on Canvas by April 8</a:t>
            </a:r>
          </a:p>
          <a:p>
            <a:pPr lvl="1"/>
            <a:r>
              <a:rPr lang="en-US" dirty="0"/>
              <a:t>I’ll grade and get you feedback next week</a:t>
            </a:r>
          </a:p>
          <a:p>
            <a:endParaRPr lang="en-US" dirty="0"/>
          </a:p>
          <a:p>
            <a:r>
              <a:rPr lang="en-US" dirty="0"/>
              <a:t>Today: 4-5 to a table, everyone share out and run your own CRP at each table</a:t>
            </a:r>
          </a:p>
        </p:txBody>
      </p:sp>
      <p:sp>
        <p:nvSpPr>
          <p:cNvPr id="4" name="Slide Number Placeholder 3">
            <a:extLst>
              <a:ext uri="{FF2B5EF4-FFF2-40B4-BE49-F238E27FC236}">
                <a16:creationId xmlns:a16="http://schemas.microsoft.com/office/drawing/2014/main" id="{7634053D-A944-254E-92CD-8F0A6D606A0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95771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2971256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3419</TotalTime>
  <Words>704</Words>
  <Application>Microsoft Macintosh PowerPoint</Application>
  <PresentationFormat>Widescreen</PresentationFormat>
  <Paragraphs>63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Corbel</vt:lpstr>
      <vt:lpstr>Wingdings 2</vt:lpstr>
      <vt:lpstr>Quotable</vt:lpstr>
      <vt:lpstr>Class 32: Critical response process Friday, April 5</vt:lpstr>
      <vt:lpstr>Module Assignment 06</vt:lpstr>
      <vt:lpstr>Final project</vt:lpstr>
      <vt:lpstr>Final project: Data-driven op-ed</vt:lpstr>
      <vt:lpstr>Critical response process today</vt:lpstr>
      <vt:lpstr>Six questions for better stories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280</cp:revision>
  <dcterms:created xsi:type="dcterms:W3CDTF">2016-08-24T14:48:58Z</dcterms:created>
  <dcterms:modified xsi:type="dcterms:W3CDTF">2019-04-05T16:59:08Z</dcterms:modified>
</cp:coreProperties>
</file>