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3"/>
  </p:notesMasterIdLst>
  <p:sldIdLst>
    <p:sldId id="256" r:id="rId2"/>
    <p:sldId id="275" r:id="rId3"/>
    <p:sldId id="309" r:id="rId4"/>
    <p:sldId id="310" r:id="rId5"/>
    <p:sldId id="320" r:id="rId6"/>
    <p:sldId id="315" r:id="rId7"/>
    <p:sldId id="316" r:id="rId8"/>
    <p:sldId id="317" r:id="rId9"/>
    <p:sldId id="318" r:id="rId10"/>
    <p:sldId id="302" r:id="rId11"/>
    <p:sldId id="30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4626"/>
  </p:normalViewPr>
  <p:slideViewPr>
    <p:cSldViewPr snapToGrid="0" snapToObjects="1">
      <p:cViewPr varScale="1">
        <p:scale>
          <a:sx n="121" d="100"/>
          <a:sy n="121" d="100"/>
        </p:scale>
        <p:origin x="4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4/27/19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4/27/19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38: Critical Response Process</a:t>
            </a:r>
            <a:br>
              <a:rPr lang="en-US" dirty="0">
                <a:solidFill>
                  <a:schemeClr val="tx1"/>
                </a:solidFill>
              </a:rPr>
            </a:br>
            <a:r>
              <a:rPr lang="en-US" sz="2800" dirty="0">
                <a:solidFill>
                  <a:schemeClr val="tx1"/>
                </a:solidFill>
              </a:rPr>
              <a:t>Friday, April 19</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3C19-157B-544F-BB77-8138E7A4BEDA}"/>
              </a:ext>
            </a:extLst>
          </p:cNvPr>
          <p:cNvSpPr>
            <a:spLocks noGrp="1"/>
          </p:cNvSpPr>
          <p:nvPr>
            <p:ph type="title"/>
          </p:nvPr>
        </p:nvSpPr>
        <p:spPr/>
        <p:txBody>
          <a:bodyPr/>
          <a:lstStyle/>
          <a:p>
            <a:r>
              <a:rPr lang="en-US" dirty="0"/>
              <a:t>Four core steps</a:t>
            </a:r>
          </a:p>
        </p:txBody>
      </p:sp>
      <p:sp>
        <p:nvSpPr>
          <p:cNvPr id="3" name="Content Placeholder 2">
            <a:extLst>
              <a:ext uri="{FF2B5EF4-FFF2-40B4-BE49-F238E27FC236}">
                <a16:creationId xmlns:a16="http://schemas.microsoft.com/office/drawing/2014/main" id="{F55A4B5C-6849-8647-84BE-BFB7A476086B}"/>
              </a:ext>
            </a:extLst>
          </p:cNvPr>
          <p:cNvSpPr>
            <a:spLocks noGrp="1"/>
          </p:cNvSpPr>
          <p:nvPr>
            <p:ph idx="1"/>
          </p:nvPr>
        </p:nvSpPr>
        <p:spPr/>
        <p:txBody>
          <a:bodyPr/>
          <a:lstStyle/>
          <a:p>
            <a:r>
              <a:rPr lang="en-US" b="1" dirty="0"/>
              <a:t>Step 0</a:t>
            </a:r>
            <a:r>
              <a:rPr lang="en-US" dirty="0"/>
              <a:t>: Artist makes a presentation</a:t>
            </a:r>
          </a:p>
          <a:p>
            <a:r>
              <a:rPr lang="en-US" b="1" dirty="0"/>
              <a:t>Step 1</a:t>
            </a:r>
            <a:r>
              <a:rPr lang="en-US" dirty="0"/>
              <a:t>: Statements of meaning</a:t>
            </a:r>
          </a:p>
          <a:p>
            <a:pPr lvl="1"/>
            <a:r>
              <a:rPr lang="en-US" dirty="0"/>
              <a:t>“What was stimulating, surprising, evocative, memorable, challenging, different for you?” </a:t>
            </a:r>
            <a:r>
              <a:rPr lang="en-US" dirty="0">
                <a:sym typeface="Wingdings" pitchFamily="2" charset="2"/>
              </a:rPr>
              <a:t> </a:t>
            </a:r>
            <a:r>
              <a:rPr lang="en-US" b="1" i="1" u="sng" dirty="0"/>
              <a:t>NOT</a:t>
            </a:r>
            <a:r>
              <a:rPr lang="en-US" dirty="0"/>
              <a:t> ”I liked…”</a:t>
            </a:r>
          </a:p>
          <a:p>
            <a:pPr lvl="1"/>
            <a:r>
              <a:rPr lang="en-US" dirty="0"/>
              <a:t>Facilitator should synthesize the diversity or convergence of themes</a:t>
            </a:r>
          </a:p>
          <a:p>
            <a:r>
              <a:rPr lang="en-US" b="1" dirty="0"/>
              <a:t>Step 2</a:t>
            </a:r>
            <a:r>
              <a:rPr lang="en-US" dirty="0"/>
              <a:t>: Artist as questioner</a:t>
            </a:r>
          </a:p>
          <a:p>
            <a:pPr lvl="1"/>
            <a:r>
              <a:rPr lang="en-US" dirty="0"/>
              <a:t>Creator asks questions they have about their work</a:t>
            </a:r>
          </a:p>
          <a:p>
            <a:pPr lvl="1"/>
            <a:r>
              <a:rPr lang="en-US" dirty="0"/>
              <a:t>Facilitator helps clarify </a:t>
            </a:r>
            <a:r>
              <a:rPr lang="en-US" dirty="0">
                <a:sym typeface="Wingdings" pitchFamily="2" charset="2"/>
              </a:rPr>
              <a:t> </a:t>
            </a:r>
            <a:r>
              <a:rPr lang="en-US" b="1" i="1" u="sng" dirty="0">
                <a:sym typeface="Wingdings" pitchFamily="2" charset="2"/>
              </a:rPr>
              <a:t>NOT</a:t>
            </a:r>
            <a:r>
              <a:rPr lang="en-US" dirty="0">
                <a:sym typeface="Wingdings" pitchFamily="2" charset="2"/>
              </a:rPr>
              <a:t> “What did you think?”</a:t>
            </a:r>
          </a:p>
          <a:p>
            <a:r>
              <a:rPr lang="en-US" b="1" dirty="0">
                <a:sym typeface="Wingdings" pitchFamily="2" charset="2"/>
              </a:rPr>
              <a:t>Step 3</a:t>
            </a:r>
            <a:r>
              <a:rPr lang="en-US" dirty="0">
                <a:sym typeface="Wingdings" pitchFamily="2" charset="2"/>
              </a:rPr>
              <a:t>: Neutral questions from responders</a:t>
            </a:r>
          </a:p>
          <a:p>
            <a:pPr lvl="1"/>
            <a:r>
              <a:rPr lang="en-US" dirty="0">
                <a:sym typeface="Wingdings" pitchFamily="2" charset="2"/>
              </a:rPr>
              <a:t>Responders ask informational or factual questions and facilitator helps ensure they are neutral</a:t>
            </a:r>
          </a:p>
          <a:p>
            <a:r>
              <a:rPr lang="en-US" b="1" dirty="0">
                <a:sym typeface="Wingdings" pitchFamily="2" charset="2"/>
              </a:rPr>
              <a:t>Step 4</a:t>
            </a:r>
            <a:r>
              <a:rPr lang="en-US" dirty="0">
                <a:sym typeface="Wingdings" pitchFamily="2" charset="2"/>
              </a:rPr>
              <a:t>: Permissioned opinions</a:t>
            </a:r>
          </a:p>
          <a:p>
            <a:pPr lvl="1"/>
            <a:r>
              <a:rPr lang="en-US" dirty="0">
                <a:sym typeface="Wingdings" pitchFamily="2" charset="2"/>
              </a:rPr>
              <a:t>Facilitator invites opinions with a specific protocol: “I have an opinion about X. Do you want to hear it?”</a:t>
            </a:r>
          </a:p>
          <a:p>
            <a:pPr lvl="1"/>
            <a:r>
              <a:rPr lang="en-US" dirty="0">
                <a:sym typeface="Wingdings" pitchFamily="2" charset="2"/>
              </a:rPr>
              <a:t>Artist’s decision to say “yes” or “no”</a:t>
            </a:r>
            <a:endParaRPr lang="en-US" dirty="0"/>
          </a:p>
        </p:txBody>
      </p:sp>
      <p:sp>
        <p:nvSpPr>
          <p:cNvPr id="4" name="Slide Number Placeholder 3">
            <a:extLst>
              <a:ext uri="{FF2B5EF4-FFF2-40B4-BE49-F238E27FC236}">
                <a16:creationId xmlns:a16="http://schemas.microsoft.com/office/drawing/2014/main" id="{46199A55-F461-4143-A3F5-050D9D89DC9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9907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9 (Mar 11 – Mar 14) </a:t>
            </a:r>
            <a:r>
              <a:rPr lang="en-US" dirty="0">
                <a:sym typeface="Wingdings" pitchFamily="2" charset="2"/>
              </a:rPr>
              <a:t> Aggregating (Show)</a:t>
            </a:r>
          </a:p>
          <a:p>
            <a:pPr lvl="1"/>
            <a:r>
              <a:rPr lang="en-US" dirty="0">
                <a:sym typeface="Wingdings" pitchFamily="2" charset="2"/>
              </a:rPr>
              <a:t>Summarization, group-by aggregation, playing with SQL</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6535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11:50 </a:t>
            </a:r>
            <a:r>
              <a:rPr lang="en-US" dirty="0">
                <a:sym typeface="Wingdings" pitchFamily="2" charset="2"/>
              </a:rPr>
              <a:t> Critical response process</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0004-365F-4042-AE5A-4DB8148B68DA}"/>
              </a:ext>
            </a:extLst>
          </p:cNvPr>
          <p:cNvSpPr>
            <a:spLocks noGrp="1"/>
          </p:cNvSpPr>
          <p:nvPr>
            <p:ph type="title"/>
          </p:nvPr>
        </p:nvSpPr>
        <p:spPr/>
        <p:txBody>
          <a:bodyPr/>
          <a:lstStyle/>
          <a:p>
            <a:r>
              <a:rPr lang="en-US" dirty="0"/>
              <a:t>Six questions for better stories</a:t>
            </a:r>
          </a:p>
        </p:txBody>
      </p:sp>
      <p:sp>
        <p:nvSpPr>
          <p:cNvPr id="3" name="Content Placeholder 2">
            <a:extLst>
              <a:ext uri="{FF2B5EF4-FFF2-40B4-BE49-F238E27FC236}">
                <a16:creationId xmlns:a16="http://schemas.microsoft.com/office/drawing/2014/main" id="{23DE83D0-2D12-2547-B9D9-B87FC4BA02D1}"/>
              </a:ext>
            </a:extLst>
          </p:cNvPr>
          <p:cNvSpPr>
            <a:spLocks noGrp="1"/>
          </p:cNvSpPr>
          <p:nvPr>
            <p:ph idx="1"/>
          </p:nvPr>
        </p:nvSpPr>
        <p:spPr/>
        <p:txBody>
          <a:bodyPr>
            <a:normAutofit lnSpcReduction="10000"/>
          </a:bodyPr>
          <a:lstStyle/>
          <a:p>
            <a:pPr>
              <a:buFont typeface="+mj-lt"/>
              <a:buAutoNum type="arabicPeriod"/>
            </a:pPr>
            <a:r>
              <a:rPr lang="en-US" b="1" dirty="0"/>
              <a:t>How would you tell this story to a friend?</a:t>
            </a:r>
          </a:p>
          <a:p>
            <a:pPr lvl="1"/>
            <a:r>
              <a:rPr lang="en-US" dirty="0"/>
              <a:t>What are most interesting and relevant parts? Why should someone you care about care about your story?</a:t>
            </a:r>
          </a:p>
          <a:p>
            <a:pPr>
              <a:buFont typeface="+mj-lt"/>
              <a:buAutoNum type="arabicPeriod"/>
            </a:pPr>
            <a:r>
              <a:rPr lang="en-US" b="1" dirty="0"/>
              <a:t>What would be a headline for this story?</a:t>
            </a:r>
          </a:p>
          <a:p>
            <a:pPr lvl="1"/>
            <a:r>
              <a:rPr lang="en-US" dirty="0"/>
              <a:t>Can you engage someone with only 5–6 words?</a:t>
            </a:r>
          </a:p>
          <a:p>
            <a:pPr>
              <a:buFont typeface="+mj-lt"/>
              <a:buAutoNum type="arabicPeriod"/>
            </a:pPr>
            <a:r>
              <a:rPr lang="en-US" b="1" dirty="0"/>
              <a:t>What surprised you?</a:t>
            </a:r>
          </a:p>
          <a:p>
            <a:pPr lvl="1"/>
            <a:r>
              <a:rPr lang="en-US" dirty="0"/>
              <a:t>Make sure quirks, surprises, jarring, unexpected, interesting elements find their way in</a:t>
            </a:r>
          </a:p>
          <a:p>
            <a:pPr>
              <a:buFont typeface="+mj-lt"/>
              <a:buAutoNum type="arabicPeriod"/>
            </a:pPr>
            <a:r>
              <a:rPr lang="en-US" b="1" dirty="0"/>
              <a:t>What are unanswered questions?</a:t>
            </a:r>
          </a:p>
          <a:p>
            <a:pPr lvl="1"/>
            <a:r>
              <a:rPr lang="en-US" dirty="0"/>
              <a:t>What still cannot be explained? What would it take to fill in these holes?</a:t>
            </a:r>
          </a:p>
          <a:p>
            <a:pPr>
              <a:buFont typeface="+mj-lt"/>
              <a:buAutoNum type="arabicPeriod"/>
            </a:pPr>
            <a:r>
              <a:rPr lang="en-US" b="1" dirty="0"/>
              <a:t>How do we bring something new to this story?</a:t>
            </a:r>
          </a:p>
          <a:p>
            <a:pPr lvl="1"/>
            <a:r>
              <a:rPr lang="en-US" dirty="0"/>
              <a:t>Other ways to convey findings through photography, graphics, interactivity, </a:t>
            </a:r>
            <a:r>
              <a:rPr lang="en-US" i="1" dirty="0"/>
              <a:t>etc</a:t>
            </a:r>
            <a:r>
              <a:rPr lang="en-US" dirty="0"/>
              <a:t>.</a:t>
            </a:r>
          </a:p>
          <a:p>
            <a:pPr>
              <a:buFont typeface="+mj-lt"/>
              <a:buAutoNum type="arabicPeriod"/>
            </a:pPr>
            <a:r>
              <a:rPr lang="en-US" b="1" dirty="0"/>
              <a:t>What’s a glimpse of wisdom we can offer?</a:t>
            </a:r>
          </a:p>
          <a:p>
            <a:pPr lvl="1"/>
            <a:r>
              <a:rPr lang="en-US" dirty="0"/>
              <a:t>Universal themes like loyalty, betrayal, resilience</a:t>
            </a:r>
          </a:p>
        </p:txBody>
      </p:sp>
      <p:sp>
        <p:nvSpPr>
          <p:cNvPr id="4" name="Slide Number Placeholder 3">
            <a:extLst>
              <a:ext uri="{FF2B5EF4-FFF2-40B4-BE49-F238E27FC236}">
                <a16:creationId xmlns:a16="http://schemas.microsoft.com/office/drawing/2014/main" id="{16553C61-2FB5-3E46-BDA5-6A4BDEDB2C5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Rectangle 4">
            <a:extLst>
              <a:ext uri="{FF2B5EF4-FFF2-40B4-BE49-F238E27FC236}">
                <a16:creationId xmlns:a16="http://schemas.microsoft.com/office/drawing/2014/main" id="{D97CA9E5-9826-9A43-85AE-4CEF53FC0FE1}"/>
              </a:ext>
            </a:extLst>
          </p:cNvPr>
          <p:cNvSpPr/>
          <p:nvPr/>
        </p:nvSpPr>
        <p:spPr>
          <a:xfrm>
            <a:off x="0" y="6581001"/>
            <a:ext cx="10998927" cy="276999"/>
          </a:xfrm>
          <a:prstGeom prst="rect">
            <a:avLst/>
          </a:prstGeom>
        </p:spPr>
        <p:txBody>
          <a:bodyPr wrap="square">
            <a:spAutoFit/>
          </a:bodyPr>
          <a:lstStyle/>
          <a:p>
            <a:r>
              <a:rPr lang="en-US" sz="1200" dirty="0"/>
              <a:t>Huang (2011). “6 questions that can help journalists find focus, tell better stories.” </a:t>
            </a:r>
            <a:r>
              <a:rPr lang="en-US" sz="1200" i="1" dirty="0"/>
              <a:t>Poynter</a:t>
            </a:r>
            <a:r>
              <a:rPr lang="en-US" sz="1200" dirty="0"/>
              <a:t>.</a:t>
            </a:r>
          </a:p>
        </p:txBody>
      </p:sp>
    </p:spTree>
    <p:extLst>
      <p:ext uri="{BB962C8B-B14F-4D97-AF65-F5344CB8AC3E}">
        <p14:creationId xmlns:p14="http://schemas.microsoft.com/office/powerpoint/2010/main" val="368374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normAutofit fontScale="92500" lnSpcReduction="20000"/>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p>
          <a:p>
            <a:r>
              <a:rPr lang="en-US" dirty="0"/>
              <a:t>Weeks 9 &amp; 10 </a:t>
            </a:r>
            <a:r>
              <a:rPr lang="en-US" dirty="0">
                <a:sym typeface="Wingdings" pitchFamily="2" charset="2"/>
              </a:rPr>
              <a:t> Module 5: </a:t>
            </a:r>
            <a:r>
              <a:rPr lang="en-US" b="1" u="sng" dirty="0">
                <a:sym typeface="Wingdings" pitchFamily="2" charset="2"/>
              </a:rPr>
              <a:t>Aggregating</a:t>
            </a:r>
          </a:p>
          <a:p>
            <a:pPr lvl="1"/>
            <a:r>
              <a:rPr lang="en-US" dirty="0" err="1">
                <a:sym typeface="Wingdings" pitchFamily="2" charset="2"/>
              </a:rPr>
              <a:t>Groupby</a:t>
            </a:r>
            <a:r>
              <a:rPr lang="en-US" dirty="0">
                <a:sym typeface="Wingdings" pitchFamily="2" charset="2"/>
              </a:rPr>
              <a:t>-aggregation, split-apply-combine, viewpoint diversity, moral matrices</a:t>
            </a:r>
            <a:endParaRPr lang="en-US" dirty="0"/>
          </a:p>
          <a:p>
            <a:r>
              <a:rPr lang="en-US" dirty="0"/>
              <a:t>Weeks 12 &amp; 13 </a:t>
            </a:r>
            <a:r>
              <a:rPr lang="en-US" dirty="0">
                <a:sym typeface="Wingdings" pitchFamily="2" charset="2"/>
              </a:rPr>
              <a:t> Module 6: </a:t>
            </a:r>
            <a:r>
              <a:rPr lang="en-US" b="1" u="sng" dirty="0">
                <a:sym typeface="Wingdings" pitchFamily="2" charset="2"/>
              </a:rPr>
              <a:t>Inferring</a:t>
            </a:r>
            <a:endParaRPr lang="en-US" dirty="0">
              <a:sym typeface="Wingdings" pitchFamily="2" charset="2"/>
            </a:endParaRPr>
          </a:p>
          <a:p>
            <a:pPr lvl="1"/>
            <a:r>
              <a:rPr lang="en-US" dirty="0">
                <a:sym typeface="Wingdings" pitchFamily="2" charset="2"/>
              </a:rPr>
              <a:t>Storytelling, correlation vs. causation, single &amp; multiple regression</a:t>
            </a:r>
          </a:p>
          <a:p>
            <a:r>
              <a:rPr lang="en-US" dirty="0"/>
              <a:t>Weeks 14 &amp; 15 </a:t>
            </a:r>
            <a:r>
              <a:rPr lang="en-US" dirty="0">
                <a:sym typeface="Wingdings" pitchFamily="2" charset="2"/>
              </a:rPr>
              <a:t> Module 7: </a:t>
            </a:r>
            <a:r>
              <a:rPr lang="en-US" b="1" u="sng" dirty="0">
                <a:sym typeface="Wingdings" pitchFamily="2" charset="2"/>
              </a:rPr>
              <a:t>Forecasting</a:t>
            </a:r>
            <a:endParaRPr lang="en-US" dirty="0">
              <a:sym typeface="Wingdings" pitchFamily="2" charset="2"/>
            </a:endParaRPr>
          </a:p>
          <a:p>
            <a:pPr lvl="1"/>
            <a:r>
              <a:rPr lang="en-US" dirty="0">
                <a:sym typeface="Wingdings" pitchFamily="2" charset="2"/>
              </a:rPr>
              <a:t>Time series analysis, forecasting methods &amp; tools, statistical paradoxes, logical fallacies</a:t>
            </a:r>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6028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48BC-3EFB-6647-BF80-5065859AB05F}"/>
              </a:ext>
            </a:extLst>
          </p:cNvPr>
          <p:cNvSpPr>
            <a:spLocks noGrp="1"/>
          </p:cNvSpPr>
          <p:nvPr>
            <p:ph type="title"/>
          </p:nvPr>
        </p:nvSpPr>
        <p:spPr/>
        <p:txBody>
          <a:bodyPr/>
          <a:lstStyle/>
          <a:p>
            <a:r>
              <a:rPr lang="en-US" dirty="0"/>
              <a:t>Readings this week</a:t>
            </a:r>
          </a:p>
        </p:txBody>
      </p:sp>
      <p:sp>
        <p:nvSpPr>
          <p:cNvPr id="3" name="Content Placeholder 2">
            <a:extLst>
              <a:ext uri="{FF2B5EF4-FFF2-40B4-BE49-F238E27FC236}">
                <a16:creationId xmlns:a16="http://schemas.microsoft.com/office/drawing/2014/main" id="{9CB0E809-8A5A-0B43-A437-37E7830AAF1A}"/>
              </a:ext>
            </a:extLst>
          </p:cNvPr>
          <p:cNvSpPr>
            <a:spLocks noGrp="1"/>
          </p:cNvSpPr>
          <p:nvPr>
            <p:ph idx="1"/>
          </p:nvPr>
        </p:nvSpPr>
        <p:spPr/>
        <p:txBody>
          <a:bodyPr/>
          <a:lstStyle/>
          <a:p>
            <a:r>
              <a:rPr lang="en-US" dirty="0"/>
              <a:t>Required</a:t>
            </a:r>
          </a:p>
          <a:p>
            <a:pPr lvl="1"/>
            <a:r>
              <a:rPr lang="en-US" dirty="0"/>
              <a:t>Browne-Anderson, H. (2018) “Time Series Analysis Tutorial.” </a:t>
            </a:r>
            <a:r>
              <a:rPr lang="en-US" dirty="0" err="1"/>
              <a:t>DataCamp</a:t>
            </a:r>
            <a:r>
              <a:rPr lang="en-US" dirty="0"/>
              <a:t>.</a:t>
            </a:r>
          </a:p>
          <a:p>
            <a:pPr lvl="1"/>
            <a:r>
              <a:rPr lang="en-US" dirty="0"/>
              <a:t>Walker, J. (2019) “Tutorial Time Series Analysis with Pandas.” Dataquest.</a:t>
            </a:r>
          </a:p>
          <a:p>
            <a:r>
              <a:rPr lang="en-US" dirty="0"/>
              <a:t>Supplementary</a:t>
            </a:r>
          </a:p>
          <a:p>
            <a:pPr lvl="1"/>
            <a:r>
              <a:rPr lang="en-US" dirty="0" err="1"/>
              <a:t>VanderPlas</a:t>
            </a:r>
            <a:r>
              <a:rPr lang="en-US" dirty="0"/>
              <a:t>, J. (2016) “Working with Time Series.” </a:t>
            </a:r>
            <a:r>
              <a:rPr lang="en-US" i="1" dirty="0"/>
              <a:t>Python Data Science Handbook</a:t>
            </a:r>
            <a:r>
              <a:rPr lang="en-US" dirty="0"/>
              <a:t>.</a:t>
            </a:r>
          </a:p>
          <a:p>
            <a:pPr lvl="1"/>
            <a:r>
              <a:rPr lang="en-US" dirty="0"/>
              <a:t>Vincent, T. (2017) “Time Series Visualization and Forecasting.” </a:t>
            </a:r>
            <a:r>
              <a:rPr lang="en-US" dirty="0" err="1"/>
              <a:t>DigitalOcean</a:t>
            </a:r>
            <a:r>
              <a:rPr lang="en-US" dirty="0"/>
              <a:t>.</a:t>
            </a:r>
          </a:p>
          <a:p>
            <a:pPr lvl="1"/>
            <a:r>
              <a:rPr lang="en-US" dirty="0" err="1"/>
              <a:t>Koehrsen</a:t>
            </a:r>
            <a:r>
              <a:rPr lang="en-US" dirty="0"/>
              <a:t>, W. (2018) “Time Series Analysis in Python: An Introduction.” Towards Data Science.</a:t>
            </a:r>
          </a:p>
        </p:txBody>
      </p:sp>
      <p:sp>
        <p:nvSpPr>
          <p:cNvPr id="4" name="Slide Number Placeholder 3">
            <a:extLst>
              <a:ext uri="{FF2B5EF4-FFF2-40B4-BE49-F238E27FC236}">
                <a16:creationId xmlns:a16="http://schemas.microsoft.com/office/drawing/2014/main" id="{AE795560-91F7-714A-8614-BE2407882F7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5322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normAutofit/>
          </a:bodyPr>
          <a:lstStyle/>
          <a:p>
            <a:r>
              <a:rPr lang="en-US" dirty="0"/>
              <a:t>New Critical Response Process schedule</a:t>
            </a:r>
          </a:p>
          <a:p>
            <a:pPr lvl="1"/>
            <a:r>
              <a:rPr lang="en-US" dirty="0"/>
              <a:t>CRP on final project progress: </a:t>
            </a:r>
            <a:r>
              <a:rPr lang="en-US" strike="sngStrike" dirty="0"/>
              <a:t>April 5</a:t>
            </a:r>
            <a:r>
              <a:rPr lang="en-US" dirty="0"/>
              <a:t>, April 19</a:t>
            </a:r>
          </a:p>
          <a:p>
            <a:pPr lvl="1"/>
            <a:r>
              <a:rPr lang="en-US" dirty="0"/>
              <a:t>CRP on module assignments: </a:t>
            </a:r>
            <a:r>
              <a:rPr lang="en-US" strike="sngStrike" dirty="0"/>
              <a:t>April 12</a:t>
            </a:r>
            <a:r>
              <a:rPr lang="en-US" dirty="0"/>
              <a:t>, April 26</a:t>
            </a:r>
          </a:p>
          <a:p>
            <a:pPr lvl="1"/>
            <a:endParaRPr lang="en-US" dirty="0"/>
          </a:p>
          <a:p>
            <a:r>
              <a:rPr lang="en-US" dirty="0"/>
              <a:t>Half of class present on final project proposal/progress each CRP session (5% of final grade)</a:t>
            </a:r>
          </a:p>
          <a:p>
            <a:pPr lvl="1"/>
            <a:r>
              <a:rPr lang="en-US" dirty="0"/>
              <a:t>Slide presentation with background/motivation, research question/hypothesis, data, methods, findings, discussion</a:t>
            </a:r>
          </a:p>
          <a:p>
            <a:pPr lvl="2"/>
            <a:r>
              <a:rPr lang="en-US" dirty="0"/>
              <a:t>Alternatively, some of the storytelling frameworks from above – if appropriate</a:t>
            </a:r>
          </a:p>
          <a:p>
            <a:pPr lvl="1"/>
            <a:r>
              <a:rPr lang="en-US" b="1" dirty="0"/>
              <a:t>Submit revised proposal on Canvas by 11:59pm on Monday, April 22 on Canvas</a:t>
            </a:r>
          </a:p>
          <a:p>
            <a:pPr lvl="1"/>
            <a:endParaRPr lang="en-US" dirty="0"/>
          </a:p>
          <a:p>
            <a:r>
              <a:rPr lang="en-US" dirty="0"/>
              <a:t>Final project presentations in-class Week 16 (April 29, May 1) (10% of final grade)</a:t>
            </a:r>
          </a:p>
          <a:p>
            <a:pPr marL="0" indent="0">
              <a:buNone/>
            </a:pPr>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3836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4E58-2272-4748-9A3C-8EE7A6950F8E}"/>
              </a:ext>
            </a:extLst>
          </p:cNvPr>
          <p:cNvSpPr>
            <a:spLocks noGrp="1"/>
          </p:cNvSpPr>
          <p:nvPr>
            <p:ph type="title"/>
          </p:nvPr>
        </p:nvSpPr>
        <p:spPr/>
        <p:txBody>
          <a:bodyPr/>
          <a:lstStyle/>
          <a:p>
            <a:r>
              <a:rPr lang="en-US" dirty="0"/>
              <a:t>Final project: Data-driven op-ed</a:t>
            </a:r>
          </a:p>
        </p:txBody>
      </p:sp>
      <p:sp>
        <p:nvSpPr>
          <p:cNvPr id="3" name="Content Placeholder 2">
            <a:extLst>
              <a:ext uri="{FF2B5EF4-FFF2-40B4-BE49-F238E27FC236}">
                <a16:creationId xmlns:a16="http://schemas.microsoft.com/office/drawing/2014/main" id="{5D496EB0-BF89-8348-9262-B9BAFFA9217C}"/>
              </a:ext>
            </a:extLst>
          </p:cNvPr>
          <p:cNvSpPr>
            <a:spLocks noGrp="1"/>
          </p:cNvSpPr>
          <p:nvPr>
            <p:ph idx="1"/>
          </p:nvPr>
        </p:nvSpPr>
        <p:spPr/>
        <p:txBody>
          <a:bodyPr>
            <a:normAutofit fontScale="92500" lnSpcReduction="10000"/>
          </a:bodyPr>
          <a:lstStyle/>
          <a:p>
            <a:r>
              <a:rPr lang="en-US" dirty="0"/>
              <a:t>In-class critical response process feedback on Friday, April 5 and Friday, April 19</a:t>
            </a:r>
          </a:p>
          <a:p>
            <a:r>
              <a:rPr lang="en-US" dirty="0"/>
              <a:t>Due May 7 on Medium</a:t>
            </a:r>
          </a:p>
          <a:p>
            <a:endParaRPr lang="en-US" b="1" dirty="0"/>
          </a:p>
          <a:p>
            <a:r>
              <a:rPr lang="en-US" b="1" dirty="0"/>
              <a:t>Objective</a:t>
            </a:r>
            <a:r>
              <a:rPr lang="en-US" dirty="0"/>
              <a:t>: Write a data-driven op-ed that could be submitted to a newspaper, magazine, blog, </a:t>
            </a:r>
            <a:r>
              <a:rPr lang="en-US" i="1" dirty="0"/>
              <a:t>etc</a:t>
            </a:r>
            <a:r>
              <a:rPr lang="en-US" dirty="0"/>
              <a:t>.</a:t>
            </a:r>
          </a:p>
          <a:p>
            <a:endParaRPr lang="en-US" dirty="0"/>
          </a:p>
          <a:p>
            <a:r>
              <a:rPr lang="en-US" dirty="0"/>
              <a:t>Follow best practices for writing op-eds (see Canvas for links to resources)</a:t>
            </a:r>
          </a:p>
          <a:p>
            <a:pPr lvl="1"/>
            <a:r>
              <a:rPr lang="en-US" dirty="0"/>
              <a:t>700 words, current events, good storytelling, tight argument, compelling evidence/analysis </a:t>
            </a:r>
            <a:r>
              <a:rPr lang="en-US" dirty="0">
                <a:sym typeface="Wingdings" pitchFamily="2" charset="2"/>
              </a:rPr>
              <a:t> see Week 12 materials</a:t>
            </a:r>
            <a:endParaRPr lang="en-US" dirty="0"/>
          </a:p>
          <a:p>
            <a:r>
              <a:rPr lang="en-US" dirty="0"/>
              <a:t>Engages with a contemporary issue where there is new or previously unused data</a:t>
            </a:r>
          </a:p>
          <a:p>
            <a:r>
              <a:rPr lang="en-US" dirty="0"/>
              <a:t>Unlike previous module assignments </a:t>
            </a:r>
            <a:r>
              <a:rPr lang="en-US" b="1" u="sng" dirty="0"/>
              <a:t>NO</a:t>
            </a:r>
            <a:r>
              <a:rPr lang="en-US" dirty="0"/>
              <a:t> tutorial material, but include summaries, visualizations, etc. of data</a:t>
            </a:r>
          </a:p>
          <a:p>
            <a:endParaRPr lang="en-US" dirty="0"/>
          </a:p>
          <a:p>
            <a:r>
              <a:rPr lang="en-US" dirty="0"/>
              <a:t>Automatic 100 on final project if your op-ed is published by a mainstream outlet before May 7</a:t>
            </a:r>
          </a:p>
          <a:p>
            <a:pPr lvl="1"/>
            <a:r>
              <a:rPr lang="en-US" dirty="0"/>
              <a:t>Daily Camera, Denver Post, Washington Post, NY Times, WIRED, </a:t>
            </a:r>
            <a:r>
              <a:rPr lang="en-US" i="1" dirty="0"/>
              <a:t>etc</a:t>
            </a:r>
            <a:r>
              <a:rPr lang="en-US" dirty="0"/>
              <a:t>.</a:t>
            </a:r>
          </a:p>
          <a:p>
            <a:pPr lvl="1"/>
            <a:r>
              <a:rPr lang="en-US" dirty="0"/>
              <a:t>Please meet with me and/or Professor Christine Larson (Journalism) if you want to pursue this option</a:t>
            </a:r>
          </a:p>
        </p:txBody>
      </p:sp>
      <p:sp>
        <p:nvSpPr>
          <p:cNvPr id="4" name="Slide Number Placeholder 3">
            <a:extLst>
              <a:ext uri="{FF2B5EF4-FFF2-40B4-BE49-F238E27FC236}">
                <a16:creationId xmlns:a16="http://schemas.microsoft.com/office/drawing/2014/main" id="{81220E7D-A713-F54E-9556-8FCA628110D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2754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8C07-84A1-EC4B-B5F0-E3D53FD1C407}"/>
              </a:ext>
            </a:extLst>
          </p:cNvPr>
          <p:cNvSpPr>
            <a:spLocks noGrp="1"/>
          </p:cNvSpPr>
          <p:nvPr>
            <p:ph type="title"/>
          </p:nvPr>
        </p:nvSpPr>
        <p:spPr/>
        <p:txBody>
          <a:bodyPr/>
          <a:lstStyle/>
          <a:p>
            <a:r>
              <a:rPr lang="en-US" dirty="0"/>
              <a:t>Module Assignment 07</a:t>
            </a:r>
          </a:p>
        </p:txBody>
      </p:sp>
      <p:sp>
        <p:nvSpPr>
          <p:cNvPr id="3" name="Content Placeholder 2">
            <a:extLst>
              <a:ext uri="{FF2B5EF4-FFF2-40B4-BE49-F238E27FC236}">
                <a16:creationId xmlns:a16="http://schemas.microsoft.com/office/drawing/2014/main" id="{486DFAC4-D650-8346-8B1B-6B69012CEC3F}"/>
              </a:ext>
            </a:extLst>
          </p:cNvPr>
          <p:cNvSpPr>
            <a:spLocks noGrp="1"/>
          </p:cNvSpPr>
          <p:nvPr>
            <p:ph idx="1"/>
          </p:nvPr>
        </p:nvSpPr>
        <p:spPr/>
        <p:txBody>
          <a:bodyPr>
            <a:normAutofit fontScale="92500" lnSpcReduction="10000"/>
          </a:bodyPr>
          <a:lstStyle/>
          <a:p>
            <a:r>
              <a:rPr lang="en-US" dirty="0"/>
              <a:t>In-class critical response process feedback on Friday, April 26</a:t>
            </a:r>
          </a:p>
          <a:p>
            <a:r>
              <a:rPr lang="en-US" dirty="0"/>
              <a:t>Due Monday, April 29 </a:t>
            </a:r>
            <a:r>
              <a:rPr lang="en-US" b="1" u="sng" dirty="0"/>
              <a:t>by 11:59pm</a:t>
            </a:r>
            <a:r>
              <a:rPr lang="en-US" dirty="0"/>
              <a:t> on Medium</a:t>
            </a:r>
          </a:p>
          <a:p>
            <a:r>
              <a:rPr lang="en-US" b="1" dirty="0"/>
              <a:t>Objective</a:t>
            </a:r>
            <a:r>
              <a:rPr lang="en-US" dirty="0"/>
              <a:t>: Motivate and conduct an analysis of time series data, develop a statistical model of the behavior, make a forecast going forward, and interpret all these findings for a lay audience.</a:t>
            </a:r>
          </a:p>
          <a:p>
            <a:pPr lvl="1"/>
            <a:r>
              <a:rPr lang="en-US" i="1" dirty="0"/>
              <a:t>Motivate the analysis</a:t>
            </a:r>
            <a:r>
              <a:rPr lang="en-US" dirty="0"/>
              <a:t>. Why is this data interesting to you or the world? What kinds of patterns and trends would you expect to see from theory or experience? Where does the data come from? What kinds of biases might it have?</a:t>
            </a:r>
            <a:endParaRPr lang="en-US" i="1" dirty="0"/>
          </a:p>
          <a:p>
            <a:pPr lvl="1"/>
            <a:r>
              <a:rPr lang="en-US" i="1" dirty="0"/>
              <a:t>Conduct an analysis</a:t>
            </a:r>
            <a:r>
              <a:rPr lang="en-US" dirty="0"/>
              <a:t>: Perform data cleanup to resample the data, fill in missing values, extract/join features. Decompose the time series to identify seasonal, trend, and residuals. Offer interpretations of these different components: why does this pattern exist, what explains large residuals (</a:t>
            </a:r>
            <a:r>
              <a:rPr lang="en-US" i="1" dirty="0"/>
              <a:t>e.g.</a:t>
            </a:r>
            <a:r>
              <a:rPr lang="en-US" dirty="0"/>
              <a:t>, 9/11 in DIA data), </a:t>
            </a:r>
            <a:r>
              <a:rPr lang="en-US" i="1" dirty="0"/>
              <a:t>etc</a:t>
            </a:r>
            <a:r>
              <a:rPr lang="en-US" dirty="0"/>
              <a:t>.</a:t>
            </a:r>
          </a:p>
          <a:p>
            <a:pPr lvl="1"/>
            <a:r>
              <a:rPr lang="en-US" i="1" dirty="0"/>
              <a:t>Develop a statistical model</a:t>
            </a:r>
            <a:r>
              <a:rPr lang="en-US" dirty="0"/>
              <a:t>: Propose at least one statistical model using linear regression, ARMA, or Prophet building on the analysis above. Consider including data and parameters controlling for competing explanations. Compare the performance of models. Interpret the parameters for effect size and significance.</a:t>
            </a:r>
          </a:p>
          <a:p>
            <a:pPr lvl="1"/>
            <a:r>
              <a:rPr lang="en-US" i="1" dirty="0"/>
              <a:t>Make a forecast</a:t>
            </a:r>
            <a:r>
              <a:rPr lang="en-US" dirty="0"/>
              <a:t>: Use the predict methods in </a:t>
            </a:r>
            <a:r>
              <a:rPr lang="en-US" dirty="0" err="1"/>
              <a:t>statsmodels</a:t>
            </a:r>
            <a:r>
              <a:rPr lang="en-US" dirty="0"/>
              <a:t>, prophet, </a:t>
            </a:r>
            <a:r>
              <a:rPr lang="en-US" dirty="0" err="1"/>
              <a:t>scikit</a:t>
            </a:r>
            <a:r>
              <a:rPr lang="en-US" dirty="0"/>
              <a:t>-learn, </a:t>
            </a:r>
            <a:r>
              <a:rPr lang="en-US" i="1" dirty="0"/>
              <a:t>etc</a:t>
            </a:r>
            <a:r>
              <a:rPr lang="en-US" dirty="0"/>
              <a:t>. to extrapolate your model forward in time. Are its predictions reasonable? What do the residuals in the model tell you about potential threats to your forecast?</a:t>
            </a:r>
            <a:endParaRPr lang="en-US" i="1" dirty="0"/>
          </a:p>
          <a:p>
            <a:pPr lvl="1"/>
            <a:r>
              <a:rPr lang="en-US" i="1" dirty="0"/>
              <a:t>Interpret these findings for a lay audience</a:t>
            </a:r>
            <a:r>
              <a:rPr lang="en-US" dirty="0"/>
              <a:t>. Write this up in the style of a tutorial for other novice data analysts, an op-ed for a general audience to make them care about an issue, or a report to leadership recommending actions for them to take.</a:t>
            </a:r>
            <a:endParaRPr lang="en-US" i="1" dirty="0"/>
          </a:p>
        </p:txBody>
      </p:sp>
      <p:sp>
        <p:nvSpPr>
          <p:cNvPr id="4" name="Slide Number Placeholder 3">
            <a:extLst>
              <a:ext uri="{FF2B5EF4-FFF2-40B4-BE49-F238E27FC236}">
                <a16:creationId xmlns:a16="http://schemas.microsoft.com/office/drawing/2014/main" id="{03917DDD-4464-CC44-A5DF-EFC58DD91D3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76746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5355-0B4D-6A4F-9BC9-8A7C02136AC4}"/>
              </a:ext>
            </a:extLst>
          </p:cNvPr>
          <p:cNvSpPr>
            <a:spLocks noGrp="1"/>
          </p:cNvSpPr>
          <p:nvPr>
            <p:ph type="title"/>
          </p:nvPr>
        </p:nvSpPr>
        <p:spPr/>
        <p:txBody>
          <a:bodyPr/>
          <a:lstStyle/>
          <a:p>
            <a:r>
              <a:rPr lang="en-US" dirty="0"/>
              <a:t>Module Assignment 07 data inspiration</a:t>
            </a:r>
          </a:p>
        </p:txBody>
      </p:sp>
      <p:sp>
        <p:nvSpPr>
          <p:cNvPr id="3" name="Content Placeholder 2">
            <a:extLst>
              <a:ext uri="{FF2B5EF4-FFF2-40B4-BE49-F238E27FC236}">
                <a16:creationId xmlns:a16="http://schemas.microsoft.com/office/drawing/2014/main" id="{CA69C265-9C9C-1344-873C-D0A1E47B2F69}"/>
              </a:ext>
            </a:extLst>
          </p:cNvPr>
          <p:cNvSpPr>
            <a:spLocks noGrp="1"/>
          </p:cNvSpPr>
          <p:nvPr>
            <p:ph idx="1"/>
          </p:nvPr>
        </p:nvSpPr>
        <p:spPr/>
        <p:txBody>
          <a:bodyPr/>
          <a:lstStyle/>
          <a:p>
            <a:r>
              <a:rPr lang="en-US" b="1" dirty="0"/>
              <a:t>Financial &amp; economic data</a:t>
            </a:r>
            <a:r>
              <a:rPr lang="en-US" dirty="0"/>
              <a:t>: stock prices, labor market, </a:t>
            </a:r>
            <a:r>
              <a:rPr lang="en-US" i="1" dirty="0"/>
              <a:t>etc</a:t>
            </a:r>
            <a:r>
              <a:rPr lang="en-US" dirty="0"/>
              <a:t>.</a:t>
            </a:r>
          </a:p>
          <a:p>
            <a:r>
              <a:rPr lang="en-US" b="1" dirty="0"/>
              <a:t>Social &amp; demographic data</a:t>
            </a:r>
            <a:r>
              <a:rPr lang="en-US" dirty="0"/>
              <a:t>: births, immigration, crime, </a:t>
            </a:r>
            <a:r>
              <a:rPr lang="en-US" i="1" dirty="0"/>
              <a:t>etc</a:t>
            </a:r>
            <a:r>
              <a:rPr lang="en-US" dirty="0"/>
              <a:t>.</a:t>
            </a:r>
          </a:p>
          <a:p>
            <a:r>
              <a:rPr lang="en-US" b="1" dirty="0"/>
              <a:t>Information data</a:t>
            </a:r>
            <a:r>
              <a:rPr lang="en-US" dirty="0"/>
              <a:t>: Google trends, Wikipedia pageviews, </a:t>
            </a:r>
            <a:r>
              <a:rPr lang="en-US" i="1" dirty="0"/>
              <a:t>etc</a:t>
            </a:r>
            <a:r>
              <a:rPr lang="en-US" dirty="0"/>
              <a:t>. </a:t>
            </a:r>
          </a:p>
          <a:p>
            <a:r>
              <a:rPr lang="en-US" b="1" dirty="0"/>
              <a:t>Physical &amp; natural data</a:t>
            </a:r>
            <a:r>
              <a:rPr lang="en-US" dirty="0"/>
              <a:t>: temperatures, emissions, </a:t>
            </a:r>
            <a:r>
              <a:rPr lang="en-US" i="1" dirty="0"/>
              <a:t>etc</a:t>
            </a:r>
            <a:r>
              <a:rPr lang="en-US" dirty="0"/>
              <a:t>.</a:t>
            </a:r>
            <a:endParaRPr lang="en-US" b="1" dirty="0"/>
          </a:p>
        </p:txBody>
      </p:sp>
      <p:sp>
        <p:nvSpPr>
          <p:cNvPr id="4" name="Slide Number Placeholder 3">
            <a:extLst>
              <a:ext uri="{FF2B5EF4-FFF2-40B4-BE49-F238E27FC236}">
                <a16:creationId xmlns:a16="http://schemas.microsoft.com/office/drawing/2014/main" id="{D5F7F336-CF6E-714B-A444-01AA55B96F8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16533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2315</TotalTime>
  <Words>1255</Words>
  <Application>Microsoft Macintosh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Courier</vt:lpstr>
      <vt:lpstr>Wingdings 2</vt:lpstr>
      <vt:lpstr>Quotable</vt:lpstr>
      <vt:lpstr>Class 38: Critical Response Process Friday, April 19</vt:lpstr>
      <vt:lpstr>Agenda</vt:lpstr>
      <vt:lpstr>Six questions for better stories</vt:lpstr>
      <vt:lpstr>Recap</vt:lpstr>
      <vt:lpstr>Readings this week</vt:lpstr>
      <vt:lpstr>Final project</vt:lpstr>
      <vt:lpstr>Final project: Data-driven op-ed</vt:lpstr>
      <vt:lpstr>Module Assignment 07</vt:lpstr>
      <vt:lpstr>Module Assignment 07 data inspiration</vt:lpstr>
      <vt:lpstr>Four core steps</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92</cp:revision>
  <dcterms:created xsi:type="dcterms:W3CDTF">2016-08-24T14:48:58Z</dcterms:created>
  <dcterms:modified xsi:type="dcterms:W3CDTF">2019-04-27T22:29:05Z</dcterms:modified>
</cp:coreProperties>
</file>