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39"/>
    <p:restoredTop sz="80952" autoAdjust="0"/>
  </p:normalViewPr>
  <p:slideViewPr>
    <p:cSldViewPr snapToGrid="0" snapToObjects="1">
      <p:cViewPr varScale="1">
        <p:scale>
          <a:sx n="102" d="100"/>
          <a:sy n="102" d="100"/>
        </p:scale>
        <p:origin x="1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820EF-9615-9340-9696-8E29D255C29C}" type="datetimeFigureOut">
              <a:rPr lang="en-US" smtClean="0"/>
              <a:t>4/27/19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591CE-20BA-CB4C-B298-E658AA182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60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91CE-20BA-CB4C-B298-E658AA18275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D9C48E"/>
          </a:solidFill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4EC1-8966-704C-9B8B-CF3380F10423}" type="datetime1">
              <a:rPr lang="en-US" smtClean="0"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FB64-0B48-9E45-B861-D8DE82785488}" type="datetime1">
              <a:rPr lang="en-US" smtClean="0"/>
              <a:t>4/27/19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C287-4DAA-EF45-B0FC-84CA505543A0}" type="datetime1">
              <a:rPr lang="en-US" smtClean="0"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35E4-29DF-CA4B-B093-7D9A70E30E9D}" type="datetime1">
              <a:rPr lang="en-US" smtClean="0"/>
              <a:t>4/27/19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403E-07BE-E147-B4F0-7CB9D8782A2B}" type="datetime1">
              <a:rPr lang="en-US" smtClean="0"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B0FC-2CDF-AE4E-9E24-9802736DDA38}" type="datetime1">
              <a:rPr lang="en-US" smtClean="0"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420481"/>
            <a:ext cx="10554574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AA98-ACBF-DC42-B077-EDD1F6B9573A}" type="datetime1">
              <a:rPr lang="en-US" smtClean="0"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4538-D509-7849-B63B-ADC00130C0E4}" type="datetime1">
              <a:rPr lang="en-US" smtClean="0"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9A5-8D4D-CC4A-92C4-3BE94EDF4628}" type="datetime1">
              <a:rPr lang="en-US" smtClean="0"/>
              <a:t>4/27/19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6609-D2D6-B54F-A2C3-892F3AA6CDA9}" type="datetime1">
              <a:rPr lang="en-US" smtClean="0"/>
              <a:t>4/27/19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2DA7-7BB0-CC42-B014-187D031F2E14}" type="datetime1">
              <a:rPr lang="en-US" smtClean="0"/>
              <a:t>4/27/19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7359-CD91-B947-A62B-1612DC732B81}" type="datetime1">
              <a:rPr lang="en-US" smtClean="0"/>
              <a:t>4/27/19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D3F7-0476-9B4D-B141-9332D2A5CEF8}" type="datetime1">
              <a:rPr lang="en-US" smtClean="0"/>
              <a:t>4/27/19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C844AC5-F82D-2546-A0BA-4CB124E81DB2}" type="datetime1">
              <a:rPr lang="en-US" smtClean="0"/>
              <a:t>4/27/19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DF101DF-BEDF-034B-B6BE-F262BE0BAA1A}" type="datetime1">
              <a:rPr lang="en-US" smtClean="0"/>
              <a:t>4/27/19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ian.keegan@colorado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 39: Persuasion &amp; behavior change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Monday, April 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71600"/>
          </a:xfrm>
        </p:spPr>
        <p:txBody>
          <a:bodyPr>
            <a:noAutofit/>
          </a:bodyPr>
          <a:lstStyle/>
          <a:p>
            <a:r>
              <a:rPr lang="en-US" dirty="0"/>
              <a:t>INFO 3402: Representations of Data</a:t>
            </a:r>
            <a:br>
              <a:rPr lang="en-US" dirty="0"/>
            </a:br>
            <a:r>
              <a:rPr lang="en-US" dirty="0"/>
              <a:t>Professor Brian Keegan</a:t>
            </a:r>
            <a:br>
              <a:rPr lang="en-US" dirty="0"/>
            </a:br>
            <a:r>
              <a:rPr lang="en-US" dirty="0">
                <a:hlinkClick r:id="rId3"/>
              </a:rPr>
              <a:t>brian.keegan@colorado.edu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 title="University of Colorado Boulder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4565" y="5280847"/>
            <a:ext cx="374743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EE09-57DE-4E28-9185-C6B62DA9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Outcome/Change Design Matrix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12D7115-9197-4988-8E0F-DA26D560A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73676"/>
              </p:ext>
            </p:extLst>
          </p:nvPr>
        </p:nvGraphicFramePr>
        <p:xfrm>
          <a:off x="810000" y="1560409"/>
          <a:ext cx="10553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25">
                  <a:extLst>
                    <a:ext uri="{9D8B030D-6E8A-4147-A177-3AD203B41FA5}">
                      <a16:colId xmlns:a16="http://schemas.microsoft.com/office/drawing/2014/main" val="1023521905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4224614714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1151387792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2431278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C-Change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B-Change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43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F-Outcome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Forming 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Forming a 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Forming an attitude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6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A-Outcome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Altering 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Altering a 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Altering an attitude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97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R-Outcome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Reinforcing 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Reinforcing a 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Reinforcing an attitude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81333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9C299-EA35-413F-8D67-A466CA15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4ED9CF-8FB5-4772-BC32-E1E64A0CB18D}"/>
              </a:ext>
            </a:extLst>
          </p:cNvPr>
          <p:cNvSpPr/>
          <p:nvPr/>
        </p:nvSpPr>
        <p:spPr>
          <a:xfrm>
            <a:off x="8008882" y="1221855"/>
            <a:ext cx="418311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Adapted from: </a:t>
            </a:r>
            <a:r>
              <a:rPr lang="en-US" sz="800" dirty="0" err="1"/>
              <a:t>Oinas-Kukkonen</a:t>
            </a:r>
            <a:r>
              <a:rPr lang="en-US" sz="800" dirty="0"/>
              <a:t> (2010) “Behavior Change Support Systems”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7743C5-AA17-474E-AE55-95623BB4F146}"/>
              </a:ext>
            </a:extLst>
          </p:cNvPr>
          <p:cNvSpPr txBox="1">
            <a:spLocks/>
          </p:cNvSpPr>
          <p:nvPr/>
        </p:nvSpPr>
        <p:spPr>
          <a:xfrm>
            <a:off x="818712" y="3043769"/>
            <a:ext cx="10554574" cy="29487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Types of change</a:t>
            </a:r>
          </a:p>
          <a:p>
            <a:pPr lvl="1"/>
            <a:r>
              <a:rPr lang="en-US" dirty="0"/>
              <a:t>C-Change: comply with requests of system, may not reflect independent motivated or individual attitudes</a:t>
            </a:r>
          </a:p>
          <a:p>
            <a:pPr lvl="1"/>
            <a:r>
              <a:rPr lang="en-US" dirty="0"/>
              <a:t>B-Change: elicit more enduring change than simple compliance</a:t>
            </a:r>
          </a:p>
          <a:p>
            <a:pPr lvl="1"/>
            <a:r>
              <a:rPr lang="en-US" dirty="0"/>
              <a:t>A-Change: influencing user attitudes rather than behaviors</a:t>
            </a:r>
          </a:p>
          <a:p>
            <a:r>
              <a:rPr lang="en-US" dirty="0"/>
              <a:t>Types of outcomes</a:t>
            </a:r>
          </a:p>
          <a:p>
            <a:pPr lvl="1"/>
            <a:r>
              <a:rPr lang="en-US" dirty="0"/>
              <a:t>F-Outcome: forming a pattern that did not exist beforehand</a:t>
            </a:r>
          </a:p>
          <a:p>
            <a:pPr lvl="1"/>
            <a:r>
              <a:rPr lang="en-US" dirty="0"/>
              <a:t>A-Outcome: changing a person’s response to an issue</a:t>
            </a:r>
          </a:p>
          <a:p>
            <a:pPr lvl="1"/>
            <a:r>
              <a:rPr lang="en-US" dirty="0"/>
              <a:t>R-Outcome: reinforcing current behaviors to make them resistant to change</a:t>
            </a:r>
          </a:p>
        </p:txBody>
      </p:sp>
    </p:spTree>
    <p:extLst>
      <p:ext uri="{BB962C8B-B14F-4D97-AF65-F5344CB8AC3E}">
        <p14:creationId xmlns:p14="http://schemas.microsoft.com/office/powerpoint/2010/main" val="308106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5C75-46A9-4634-B22D-F560FC4D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E8C4-0FBC-442E-B642-64DFE6623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 example of a persuasive technology in your life</a:t>
            </a:r>
          </a:p>
          <a:p>
            <a:pPr lvl="1"/>
            <a:r>
              <a:rPr lang="en-US" dirty="0"/>
              <a:t>Fitness tracker, </a:t>
            </a:r>
            <a:r>
              <a:rPr lang="en-US" dirty="0" err="1"/>
              <a:t>DuoLingo</a:t>
            </a:r>
            <a:r>
              <a:rPr lang="en-US" dirty="0"/>
              <a:t>, break timer, </a:t>
            </a:r>
            <a:r>
              <a:rPr lang="en-US" i="1" dirty="0"/>
              <a:t>etc</a:t>
            </a:r>
            <a:r>
              <a:rPr lang="en-US" dirty="0"/>
              <a:t>.</a:t>
            </a:r>
          </a:p>
          <a:p>
            <a:r>
              <a:rPr lang="en-US" dirty="0"/>
              <a:t>What features of persuasive technology does it employ?</a:t>
            </a:r>
          </a:p>
          <a:p>
            <a:r>
              <a:rPr lang="en-US" dirty="0"/>
              <a:t>What are other persuasive elements that could improve or break its </a:t>
            </a:r>
            <a:r>
              <a:rPr lang="en-US"/>
              <a:t>persuasive ability?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619B-C758-4894-A5BE-EEC4C5BA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8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20D1-D1C3-43C1-ACCF-D1D021C6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Cialdini’s Six Principles of Persuasion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967B-5724-4408-9B27-E383429CC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420480"/>
            <a:ext cx="10554574" cy="5271981"/>
          </a:xfrm>
        </p:spPr>
        <p:txBody>
          <a:bodyPr/>
          <a:lstStyle/>
          <a:p>
            <a:r>
              <a:rPr lang="en-US" b="1" u="sng" dirty="0"/>
              <a:t>Reciprocity</a:t>
            </a:r>
            <a:r>
              <a:rPr lang="en-US" dirty="0"/>
              <a:t>: People replay in kind </a:t>
            </a:r>
            <a:r>
              <a:rPr lang="en-US" dirty="0">
                <a:sym typeface="Wingdings" panose="05000000000000000000" pitchFamily="2" charset="2"/>
              </a:rPr>
              <a:t> give what you want to receive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Free samples, concessions from higher stakes</a:t>
            </a:r>
          </a:p>
          <a:p>
            <a:r>
              <a:rPr lang="en-US" b="1" u="sng" dirty="0">
                <a:sym typeface="Wingdings" panose="05000000000000000000" pitchFamily="2" charset="2"/>
              </a:rPr>
              <a:t>Consistency</a:t>
            </a:r>
            <a:r>
              <a:rPr lang="en-US" dirty="0">
                <a:sym typeface="Wingdings" panose="05000000000000000000" pitchFamily="2" charset="2"/>
              </a:rPr>
              <a:t>: People align with clear commitments  make commitments active, public, &amp; voluntary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Secure commitments – even minor ones – to increase compliance</a:t>
            </a:r>
          </a:p>
          <a:p>
            <a:r>
              <a:rPr lang="en-US" b="1" u="sng" dirty="0">
                <a:sym typeface="Wingdings" panose="05000000000000000000" pitchFamily="2" charset="2"/>
              </a:rPr>
              <a:t>Social Proof</a:t>
            </a:r>
            <a:r>
              <a:rPr lang="en-US" dirty="0">
                <a:sym typeface="Wingdings" panose="05000000000000000000" pitchFamily="2" charset="2"/>
              </a:rPr>
              <a:t>: People follow the lead of similar others  use peer power whenever available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Induce compliance by showing others’ compliance, beware of backfires</a:t>
            </a:r>
          </a:p>
          <a:p>
            <a:r>
              <a:rPr lang="en-US" b="1" u="sng" dirty="0">
                <a:sym typeface="Wingdings" panose="05000000000000000000" pitchFamily="2" charset="2"/>
              </a:rPr>
              <a:t>Liking</a:t>
            </a:r>
            <a:r>
              <a:rPr lang="en-US" dirty="0">
                <a:sym typeface="Wingdings" panose="05000000000000000000" pitchFamily="2" charset="2"/>
              </a:rPr>
              <a:t>: People like those who like them  Uncover real similarities and offer genuine praise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Physical attractiveness, similarity, praise, cooperation</a:t>
            </a:r>
          </a:p>
          <a:p>
            <a:r>
              <a:rPr lang="en-US" b="1" u="sng" dirty="0"/>
              <a:t>Authority</a:t>
            </a:r>
            <a:r>
              <a:rPr lang="en-US" dirty="0"/>
              <a:t>: People defer to experts </a:t>
            </a:r>
            <a:r>
              <a:rPr lang="en-US" dirty="0">
                <a:sym typeface="Wingdings" panose="05000000000000000000" pitchFamily="2" charset="2"/>
              </a:rPr>
              <a:t> Expose expertise, don’t assume it’s self-evident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Formal clothing, experience, expertise</a:t>
            </a:r>
          </a:p>
          <a:p>
            <a:r>
              <a:rPr lang="en-US" b="1" u="sng" dirty="0">
                <a:sym typeface="Wingdings" panose="05000000000000000000" pitchFamily="2" charset="2"/>
              </a:rPr>
              <a:t>Scarcity</a:t>
            </a:r>
            <a:r>
              <a:rPr lang="en-US" dirty="0">
                <a:sym typeface="Wingdings" panose="05000000000000000000" pitchFamily="2" charset="2"/>
              </a:rPr>
              <a:t>: People want more of what’s limited  Highlight unique and exclusive benefits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Resources become more desirable as they become less available, scarcity of resources and information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AB9DC-E37F-4D4F-9018-BE510EBD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64CC5-85C6-495C-BA9C-EA7BE9BD5866}"/>
              </a:ext>
            </a:extLst>
          </p:cNvPr>
          <p:cNvSpPr/>
          <p:nvPr/>
        </p:nvSpPr>
        <p:spPr>
          <a:xfrm>
            <a:off x="8008882" y="1221855"/>
            <a:ext cx="418311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Adapted from: Cialdini (2001) “Harnessing the Science of Persuasion”, </a:t>
            </a:r>
            <a:r>
              <a:rPr lang="en-US" sz="800" i="1" dirty="0"/>
              <a:t>HBR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745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5C75-46A9-4634-B22D-F560FC4D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E8C4-0FBC-442E-B642-64DFE6623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 example of a TV pitch, newsfeed ad, podcast pitch, </a:t>
            </a:r>
            <a:r>
              <a:rPr lang="en-US" i="1" dirty="0"/>
              <a:t>etc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Infomercial, Shark Tank, </a:t>
            </a:r>
          </a:p>
          <a:p>
            <a:r>
              <a:rPr lang="en-US" dirty="0"/>
              <a:t>How are Cialdini’s principles of persuasion used in the pitch?</a:t>
            </a:r>
          </a:p>
          <a:p>
            <a:r>
              <a:rPr lang="en-US" dirty="0"/>
              <a:t>What’s an example of how the pitch could have used more of Cialdini’s principles?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619B-C758-4894-A5BE-EEC4C5BA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2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D207-544B-4DD9-B38D-0AD88D2B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Fogg’s 8 Steps for Creating Persuasive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B729-D546-4663-B01E-3822583FE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420480"/>
            <a:ext cx="10554574" cy="5350809"/>
          </a:xfrm>
        </p:spPr>
        <p:txBody>
          <a:bodyPr/>
          <a:lstStyle/>
          <a:p>
            <a:r>
              <a:rPr lang="en-US" b="1" u="sng" dirty="0"/>
              <a:t>Choose a simple behavior to target</a:t>
            </a:r>
            <a:r>
              <a:rPr lang="en-US" dirty="0"/>
              <a:t>: break a large, vague goal down into smaller, more specific goal(s)</a:t>
            </a:r>
          </a:p>
          <a:p>
            <a:pPr lvl="1"/>
            <a:r>
              <a:rPr lang="en-US" dirty="0"/>
              <a:t>“Reduce stress levels” </a:t>
            </a:r>
            <a:r>
              <a:rPr lang="en-US" dirty="0">
                <a:sym typeface="Wingdings" panose="05000000000000000000" pitchFamily="2" charset="2"/>
              </a:rPr>
              <a:t> “Stretch for 20 seconds when prompted”</a:t>
            </a:r>
            <a:endParaRPr lang="en-US" dirty="0"/>
          </a:p>
          <a:p>
            <a:r>
              <a:rPr lang="en-US" b="1" u="sng" dirty="0"/>
              <a:t>Choose a receptive audience</a:t>
            </a:r>
            <a:r>
              <a:rPr lang="en-US" dirty="0"/>
              <a:t>: Don’t design for all users, but for specific users showing desire to change</a:t>
            </a:r>
          </a:p>
          <a:p>
            <a:pPr lvl="1"/>
            <a:r>
              <a:rPr lang="en-US" dirty="0"/>
              <a:t>Users at early stage of a change, early adopters, adventurous/enthusiastic audiences</a:t>
            </a:r>
          </a:p>
          <a:p>
            <a:r>
              <a:rPr lang="en-US" b="1" u="sng" dirty="0"/>
              <a:t>Find what prevents the target behavior</a:t>
            </a:r>
            <a:r>
              <a:rPr lang="en-US" dirty="0"/>
              <a:t>: lack of motivation, ability, and/or behavioral triggers</a:t>
            </a:r>
          </a:p>
          <a:p>
            <a:pPr lvl="1"/>
            <a:r>
              <a:rPr lang="en-US" dirty="0"/>
              <a:t>Boost motivation, facilitate ability, or provide regular triggers that interact with audience and simple behaviors</a:t>
            </a:r>
          </a:p>
          <a:p>
            <a:r>
              <a:rPr lang="en-US" b="1" u="sng" dirty="0"/>
              <a:t>Choose a familiar technology channel</a:t>
            </a:r>
            <a:r>
              <a:rPr lang="en-US" dirty="0"/>
              <a:t>: does channel match the behavior, audience, &amp; triggers?</a:t>
            </a:r>
          </a:p>
          <a:p>
            <a:pPr lvl="1"/>
            <a:r>
              <a:rPr lang="en-US" dirty="0"/>
              <a:t>Social networks for motivation, instructional videos for ability, or text messages for triggers</a:t>
            </a:r>
          </a:p>
          <a:p>
            <a:r>
              <a:rPr lang="en-US" b="1" u="sng" dirty="0"/>
              <a:t>Find relevant examples of persuasive technology</a:t>
            </a:r>
            <a:r>
              <a:rPr lang="en-US" dirty="0"/>
              <a:t>: identify successful existing formats</a:t>
            </a:r>
          </a:p>
          <a:p>
            <a:r>
              <a:rPr lang="en-US" b="1" u="sng" dirty="0"/>
              <a:t>Imitate successful examples</a:t>
            </a:r>
            <a:r>
              <a:rPr lang="en-US" dirty="0"/>
              <a:t>: imitate what’s working in successful formats</a:t>
            </a:r>
          </a:p>
          <a:p>
            <a:r>
              <a:rPr lang="en-US" b="1" u="sng" dirty="0"/>
              <a:t>Test and iterate quickly</a:t>
            </a:r>
            <a:r>
              <a:rPr lang="en-US" dirty="0"/>
              <a:t>: Quick prototyping and trials to assess responses</a:t>
            </a:r>
          </a:p>
          <a:p>
            <a:r>
              <a:rPr lang="en-US" b="1" u="sng" dirty="0"/>
              <a:t>Expand on success</a:t>
            </a:r>
            <a:r>
              <a:rPr lang="en-US" dirty="0"/>
              <a:t>: Scale up successes with more difficult behaviors, diffuse audiences, harder triggers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284FE-245E-4F55-A7BA-2026D262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A8F823-12F2-4D3D-9DE9-6B35C99C973C}"/>
              </a:ext>
            </a:extLst>
          </p:cNvPr>
          <p:cNvSpPr/>
          <p:nvPr/>
        </p:nvSpPr>
        <p:spPr>
          <a:xfrm>
            <a:off x="8008882" y="1221855"/>
            <a:ext cx="418311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Adapted from: Fogg (2009) “Creative Persuasive Technologies: An Eight-Step Design Process”</a:t>
            </a:r>
          </a:p>
        </p:txBody>
      </p:sp>
    </p:spTree>
    <p:extLst>
      <p:ext uri="{BB962C8B-B14F-4D97-AF65-F5344CB8AC3E}">
        <p14:creationId xmlns:p14="http://schemas.microsoft.com/office/powerpoint/2010/main" val="370577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DCB0-48AF-4A8A-A095-D3ECC104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features for behavior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0851A-0FDE-475B-8D4F-246EEEBFD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Task support</a:t>
            </a:r>
          </a:p>
          <a:p>
            <a:pPr lvl="1"/>
            <a:r>
              <a:rPr lang="en-US" sz="1800" b="1" u="sng" dirty="0"/>
              <a:t>Reduction</a:t>
            </a:r>
            <a:r>
              <a:rPr lang="en-US" sz="1800" dirty="0"/>
              <a:t>: Reducing complex behavior into simple tasks </a:t>
            </a:r>
            <a:r>
              <a:rPr lang="en-US" sz="1800" dirty="0">
                <a:sym typeface="Wingdings" panose="05000000000000000000" pitchFamily="2" charset="2"/>
              </a:rPr>
              <a:t> healthy food recs  when eating out</a:t>
            </a:r>
            <a:endParaRPr lang="en-US" sz="1800" dirty="0"/>
          </a:p>
          <a:p>
            <a:pPr lvl="1"/>
            <a:r>
              <a:rPr lang="en-US" sz="1800" b="1" u="sng" dirty="0"/>
              <a:t>Tunneling</a:t>
            </a:r>
            <a:r>
              <a:rPr lang="en-US" sz="1800" dirty="0"/>
              <a:t>: Guiding through a process arriving near target behavior </a:t>
            </a:r>
            <a:r>
              <a:rPr lang="en-US" sz="1800" dirty="0">
                <a:sym typeface="Wingdings" panose="05000000000000000000" pitchFamily="2" charset="2"/>
              </a:rPr>
              <a:t> online quiz about addition level</a:t>
            </a:r>
            <a:endParaRPr lang="en-US" sz="1800" dirty="0"/>
          </a:p>
          <a:p>
            <a:pPr lvl="1"/>
            <a:r>
              <a:rPr lang="en-US" sz="1800" b="1" u="sng" dirty="0"/>
              <a:t>Tailoring</a:t>
            </a:r>
            <a:r>
              <a:rPr lang="en-US" sz="1800" dirty="0"/>
              <a:t>: Customizing info to needs, interests, personality </a:t>
            </a:r>
            <a:r>
              <a:rPr lang="en-US" sz="1800" dirty="0">
                <a:sym typeface="Wingdings" panose="05000000000000000000" pitchFamily="2" charset="2"/>
              </a:rPr>
              <a:t> testimonials from people like you</a:t>
            </a:r>
            <a:endParaRPr lang="en-US" sz="1800" dirty="0"/>
          </a:p>
          <a:p>
            <a:pPr lvl="1"/>
            <a:r>
              <a:rPr lang="en-US" sz="1800" b="1" u="sng" dirty="0"/>
              <a:t>Personalization</a:t>
            </a:r>
            <a:r>
              <a:rPr lang="en-US" sz="1800" dirty="0"/>
              <a:t>: Personalized content to induce liking </a:t>
            </a:r>
            <a:r>
              <a:rPr lang="en-US" sz="1800" dirty="0">
                <a:sym typeface="Wingdings" panose="05000000000000000000" pitchFamily="2" charset="2"/>
              </a:rPr>
              <a:t> recommendations prioritized for interests</a:t>
            </a:r>
            <a:endParaRPr lang="en-US" sz="1800" dirty="0"/>
          </a:p>
          <a:p>
            <a:pPr lvl="1"/>
            <a:r>
              <a:rPr lang="en-US" sz="1800" b="1" u="sng" dirty="0"/>
              <a:t>Self-monitoring</a:t>
            </a:r>
            <a:r>
              <a:rPr lang="en-US" sz="1800" dirty="0"/>
              <a:t>: Keeping track of performance towards goals </a:t>
            </a:r>
            <a:r>
              <a:rPr lang="en-US" sz="1800" dirty="0">
                <a:sym typeface="Wingdings" panose="05000000000000000000" pitchFamily="2" charset="2"/>
              </a:rPr>
              <a:t> weight tracker, step counter</a:t>
            </a:r>
            <a:endParaRPr lang="en-US" sz="1800" dirty="0"/>
          </a:p>
          <a:p>
            <a:pPr lvl="1"/>
            <a:r>
              <a:rPr lang="en-US" sz="1800" b="1" u="sng" dirty="0"/>
              <a:t>Simulation</a:t>
            </a:r>
            <a:r>
              <a:rPr lang="en-US" sz="1800" dirty="0"/>
              <a:t>: Persuasion through demonstrating cause &amp; effect </a:t>
            </a:r>
            <a:r>
              <a:rPr lang="en-US" sz="1800" dirty="0">
                <a:sym typeface="Wingdings" panose="05000000000000000000" pitchFamily="2" charset="2"/>
              </a:rPr>
              <a:t> before and after pictures</a:t>
            </a:r>
            <a:endParaRPr lang="en-US" sz="1800" dirty="0"/>
          </a:p>
          <a:p>
            <a:pPr lvl="1"/>
            <a:r>
              <a:rPr lang="en-US" sz="1800" b="1" u="sng" dirty="0"/>
              <a:t>Rehearsal</a:t>
            </a:r>
            <a:r>
              <a:rPr lang="en-US" sz="1800" dirty="0"/>
              <a:t>: Creating safe experiences to practice behavior change </a:t>
            </a:r>
            <a:r>
              <a:rPr lang="en-US" sz="1800" dirty="0">
                <a:sym typeface="Wingdings" panose="05000000000000000000" pitchFamily="2" charset="2"/>
              </a:rPr>
              <a:t> “scared straight” exposures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64FF7-A922-4554-82D9-3C7C1151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149F14-570D-450D-9EF1-8FC4B2EA89C5}"/>
              </a:ext>
            </a:extLst>
          </p:cNvPr>
          <p:cNvSpPr/>
          <p:nvPr/>
        </p:nvSpPr>
        <p:spPr>
          <a:xfrm>
            <a:off x="8008882" y="1221855"/>
            <a:ext cx="418311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Adapted from: </a:t>
            </a:r>
            <a:r>
              <a:rPr lang="en-US" sz="800" dirty="0" err="1"/>
              <a:t>Oinas-Kukkonen</a:t>
            </a:r>
            <a:r>
              <a:rPr lang="en-US" sz="800" dirty="0"/>
              <a:t> &amp; </a:t>
            </a:r>
            <a:r>
              <a:rPr lang="en-US" sz="800" dirty="0" err="1"/>
              <a:t>Harjumaa</a:t>
            </a:r>
            <a:r>
              <a:rPr lang="en-US" sz="800" dirty="0"/>
              <a:t>  (2009) “Persuasive Systems Design”, CAIS</a:t>
            </a:r>
          </a:p>
        </p:txBody>
      </p:sp>
    </p:spTree>
    <p:extLst>
      <p:ext uri="{BB962C8B-B14F-4D97-AF65-F5344CB8AC3E}">
        <p14:creationId xmlns:p14="http://schemas.microsoft.com/office/powerpoint/2010/main" val="333984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DCB0-48AF-4A8A-A095-D3ECC104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features for behavior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0851A-0FDE-475B-8D4F-246EEEBFD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Dialogue support</a:t>
            </a:r>
          </a:p>
          <a:p>
            <a:pPr lvl="1"/>
            <a:r>
              <a:rPr lang="en-US" sz="1800" b="1" u="sng" dirty="0"/>
              <a:t>Praise</a:t>
            </a:r>
            <a:r>
              <a:rPr lang="en-US" sz="1800" dirty="0"/>
              <a:t>: Offering congratulatory messages </a:t>
            </a:r>
            <a:r>
              <a:rPr lang="en-US" sz="1800" dirty="0">
                <a:sym typeface="Wingdings" panose="05000000000000000000" pitchFamily="2" charset="2"/>
              </a:rPr>
              <a:t> sending notifications for accomplishing goals</a:t>
            </a:r>
            <a:endParaRPr lang="en-US" sz="1800" dirty="0"/>
          </a:p>
          <a:p>
            <a:pPr lvl="1"/>
            <a:r>
              <a:rPr lang="en-US" sz="1800" b="1" u="sng" dirty="0"/>
              <a:t>Rewards</a:t>
            </a:r>
            <a:r>
              <a:rPr lang="en-US" sz="1800" dirty="0"/>
              <a:t>: Providing real or virtual awards </a:t>
            </a:r>
            <a:r>
              <a:rPr lang="en-US" sz="1800" dirty="0">
                <a:sym typeface="Wingdings" panose="05000000000000000000" pitchFamily="2" charset="2"/>
              </a:rPr>
              <a:t> earning badges/points for improved performance</a:t>
            </a:r>
            <a:endParaRPr lang="en-US" sz="1800" dirty="0"/>
          </a:p>
          <a:p>
            <a:pPr lvl="1"/>
            <a:r>
              <a:rPr lang="en-US" sz="1800" b="1" u="sng" dirty="0"/>
              <a:t>Reminders</a:t>
            </a:r>
            <a:r>
              <a:rPr lang="en-US" sz="1800" dirty="0"/>
              <a:t>: Notifications of target behaviors </a:t>
            </a:r>
            <a:r>
              <a:rPr lang="en-US" sz="1800" dirty="0">
                <a:sym typeface="Wingdings" panose="05000000000000000000" pitchFamily="2" charset="2"/>
              </a:rPr>
              <a:t> sending notifications at start of day</a:t>
            </a:r>
            <a:endParaRPr lang="en-US" sz="1800" dirty="0"/>
          </a:p>
          <a:p>
            <a:pPr lvl="1"/>
            <a:r>
              <a:rPr lang="en-US" sz="1800" b="1" u="sng" dirty="0"/>
              <a:t>Suggestions</a:t>
            </a:r>
            <a:r>
              <a:rPr lang="en-US" sz="1800" dirty="0"/>
              <a:t>: Recommendations for behaviors </a:t>
            </a:r>
            <a:r>
              <a:rPr lang="en-US" sz="1800" dirty="0">
                <a:sym typeface="Wingdings" panose="05000000000000000000" pitchFamily="2" charset="2"/>
              </a:rPr>
              <a:t> replacing a common activity with an alternative</a:t>
            </a:r>
            <a:endParaRPr lang="en-US" sz="1800" dirty="0"/>
          </a:p>
          <a:p>
            <a:pPr lvl="1"/>
            <a:r>
              <a:rPr lang="en-US" sz="1800" b="1" u="sng" dirty="0"/>
              <a:t>Similarities</a:t>
            </a:r>
            <a:r>
              <a:rPr lang="en-US" sz="1800" dirty="0"/>
              <a:t>: Remind users of themselves </a:t>
            </a:r>
            <a:r>
              <a:rPr lang="en-US" sz="1800" dirty="0">
                <a:sym typeface="Wingdings" panose="05000000000000000000" pitchFamily="2" charset="2"/>
              </a:rPr>
              <a:t> employ slang names, reduce formality</a:t>
            </a:r>
            <a:endParaRPr lang="en-US" sz="1800" dirty="0"/>
          </a:p>
          <a:p>
            <a:pPr lvl="1"/>
            <a:r>
              <a:rPr lang="en-US" sz="1800" b="1" u="sng" dirty="0"/>
              <a:t>Liking</a:t>
            </a:r>
            <a:r>
              <a:rPr lang="en-US" sz="1800" dirty="0"/>
              <a:t>: Increase attractiveness/appeal </a:t>
            </a:r>
            <a:r>
              <a:rPr lang="en-US" sz="1800" dirty="0">
                <a:sym typeface="Wingdings" panose="05000000000000000000" pitchFamily="2" charset="2"/>
              </a:rPr>
              <a:t> differentiate aesthetics and design from other experiences</a:t>
            </a:r>
            <a:endParaRPr lang="en-US" sz="1800" dirty="0"/>
          </a:p>
          <a:p>
            <a:pPr lvl="1"/>
            <a:r>
              <a:rPr lang="en-US" sz="1800" b="1" u="sng" dirty="0"/>
              <a:t>Social roles</a:t>
            </a:r>
            <a:r>
              <a:rPr lang="en-US" sz="1800" dirty="0"/>
              <a:t>: Adopt a social role in user’s life </a:t>
            </a:r>
            <a:r>
              <a:rPr lang="en-US" sz="1800" dirty="0">
                <a:sym typeface="Wingdings" panose="05000000000000000000" pitchFamily="2" charset="2"/>
              </a:rPr>
              <a:t> provide connections between users and specialists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64FF7-A922-4554-82D9-3C7C1151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149F14-570D-450D-9EF1-8FC4B2EA89C5}"/>
              </a:ext>
            </a:extLst>
          </p:cNvPr>
          <p:cNvSpPr/>
          <p:nvPr/>
        </p:nvSpPr>
        <p:spPr>
          <a:xfrm>
            <a:off x="8008882" y="1221855"/>
            <a:ext cx="418311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Adapted from: </a:t>
            </a:r>
            <a:r>
              <a:rPr lang="en-US" sz="800" dirty="0" err="1"/>
              <a:t>Oinas-Kukkonen</a:t>
            </a:r>
            <a:r>
              <a:rPr lang="en-US" sz="800" dirty="0"/>
              <a:t> &amp; </a:t>
            </a:r>
            <a:r>
              <a:rPr lang="en-US" sz="800" dirty="0" err="1"/>
              <a:t>Harjumaa</a:t>
            </a:r>
            <a:r>
              <a:rPr lang="en-US" sz="800" dirty="0"/>
              <a:t>  (2009) “Persuasive Systems Design”, CAIS</a:t>
            </a:r>
          </a:p>
        </p:txBody>
      </p:sp>
    </p:spTree>
    <p:extLst>
      <p:ext uri="{BB962C8B-B14F-4D97-AF65-F5344CB8AC3E}">
        <p14:creationId xmlns:p14="http://schemas.microsoft.com/office/powerpoint/2010/main" val="365057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DCB0-48AF-4A8A-A095-D3ECC104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features for behavior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0851A-0FDE-475B-8D4F-246EEEBFD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Credibility support</a:t>
            </a:r>
          </a:p>
          <a:p>
            <a:pPr lvl="1"/>
            <a:r>
              <a:rPr lang="en-US" sz="1800" b="1" u="sng" dirty="0"/>
              <a:t>Trustworthiness</a:t>
            </a:r>
            <a:r>
              <a:rPr lang="en-US" sz="1800" dirty="0"/>
              <a:t>: Provide unbiased/fair information </a:t>
            </a:r>
            <a:r>
              <a:rPr lang="en-US" sz="1800" dirty="0">
                <a:sym typeface="Wingdings" panose="05000000000000000000" pitchFamily="2" charset="2"/>
              </a:rPr>
              <a:t> honest appraisals rather than marketing</a:t>
            </a:r>
            <a:endParaRPr lang="en-US" sz="1800" dirty="0"/>
          </a:p>
          <a:p>
            <a:pPr lvl="1"/>
            <a:r>
              <a:rPr lang="en-US" sz="1800" b="1" u="sng" dirty="0"/>
              <a:t>Expertise</a:t>
            </a:r>
            <a:r>
              <a:rPr lang="en-US" sz="1800" dirty="0"/>
              <a:t>: Demonstrate experience and competence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endParaRPr lang="en-US" sz="1800" dirty="0"/>
          </a:p>
          <a:p>
            <a:pPr lvl="1"/>
            <a:r>
              <a:rPr lang="en-US" sz="1800" b="1" u="sng" dirty="0"/>
              <a:t>Credibility</a:t>
            </a:r>
            <a:r>
              <a:rPr lang="en-US" sz="1800" dirty="0"/>
              <a:t>: Fulfill first-hand expectations </a:t>
            </a:r>
            <a:r>
              <a:rPr lang="en-US" sz="1800" dirty="0">
                <a:sym typeface="Wingdings" panose="05000000000000000000" pitchFamily="2" charset="2"/>
              </a:rPr>
              <a:t> limiting ads, broken links, grammatical disfluencies</a:t>
            </a:r>
            <a:endParaRPr lang="en-US" sz="1800" dirty="0"/>
          </a:p>
          <a:p>
            <a:pPr lvl="1"/>
            <a:r>
              <a:rPr lang="en-US" sz="1800" b="1" u="sng" dirty="0"/>
              <a:t>Real-word feel</a:t>
            </a:r>
            <a:r>
              <a:rPr lang="en-US" sz="1800" dirty="0"/>
              <a:t>: Highlight people behind content &amp; services </a:t>
            </a:r>
            <a:r>
              <a:rPr lang="en-US" sz="1800" dirty="0">
                <a:sym typeface="Wingdings" panose="05000000000000000000" pitchFamily="2" charset="2"/>
              </a:rPr>
              <a:t> contact real people with questions</a:t>
            </a:r>
            <a:endParaRPr lang="en-US" sz="1800" dirty="0"/>
          </a:p>
          <a:p>
            <a:pPr lvl="1"/>
            <a:r>
              <a:rPr lang="en-US" sz="1800" b="1" u="sng" dirty="0"/>
              <a:t>Authority</a:t>
            </a:r>
            <a:r>
              <a:rPr lang="en-US" sz="1800" dirty="0"/>
              <a:t>: Reference authorities and influencers </a:t>
            </a:r>
            <a:r>
              <a:rPr lang="en-US" sz="1800" dirty="0">
                <a:sym typeface="Wingdings" panose="05000000000000000000" pitchFamily="2" charset="2"/>
              </a:rPr>
              <a:t> statements by officials and VIPs</a:t>
            </a:r>
            <a:endParaRPr lang="en-US" sz="1800" dirty="0"/>
          </a:p>
          <a:p>
            <a:pPr lvl="1"/>
            <a:r>
              <a:rPr lang="en-US" sz="1800" b="1" u="sng" dirty="0"/>
              <a:t>Endorsements</a:t>
            </a:r>
            <a:r>
              <a:rPr lang="en-US" sz="1800" dirty="0"/>
              <a:t>: Provide testimonials or backing from VIPs </a:t>
            </a:r>
            <a:r>
              <a:rPr lang="en-US" sz="1800" dirty="0">
                <a:sym typeface="Wingdings" panose="05000000000000000000" pitchFamily="2" charset="2"/>
              </a:rPr>
              <a:t> certifications, awards, standards</a:t>
            </a:r>
            <a:endParaRPr lang="en-US" sz="1800" dirty="0"/>
          </a:p>
          <a:p>
            <a:pPr lvl="1"/>
            <a:r>
              <a:rPr lang="en-US" sz="1800" b="1" u="sng" dirty="0"/>
              <a:t>Verifiability</a:t>
            </a:r>
            <a:r>
              <a:rPr lang="en-US" sz="1800" dirty="0"/>
              <a:t>: Provide independent verifications of accuracy </a:t>
            </a:r>
            <a:r>
              <a:rPr lang="en-US" sz="1800" dirty="0">
                <a:sym typeface="Wingdings" panose="05000000000000000000" pitchFamily="2" charset="2"/>
              </a:rPr>
              <a:t> Provide links to 3</a:t>
            </a:r>
            <a:r>
              <a:rPr lang="en-US" sz="1800" baseline="30000" dirty="0">
                <a:sym typeface="Wingdings" panose="05000000000000000000" pitchFamily="2" charset="2"/>
              </a:rPr>
              <a:t>rd</a:t>
            </a:r>
            <a:r>
              <a:rPr lang="en-US" sz="1800" dirty="0">
                <a:sym typeface="Wingdings" panose="05000000000000000000" pitchFamily="2" charset="2"/>
              </a:rPr>
              <a:t> party evaluations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64FF7-A922-4554-82D9-3C7C1151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149F14-570D-450D-9EF1-8FC4B2EA89C5}"/>
              </a:ext>
            </a:extLst>
          </p:cNvPr>
          <p:cNvSpPr/>
          <p:nvPr/>
        </p:nvSpPr>
        <p:spPr>
          <a:xfrm>
            <a:off x="8008882" y="1221855"/>
            <a:ext cx="418311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Adapted from: </a:t>
            </a:r>
            <a:r>
              <a:rPr lang="en-US" sz="800" dirty="0" err="1"/>
              <a:t>Oinas-Kukkonen</a:t>
            </a:r>
            <a:r>
              <a:rPr lang="en-US" sz="800" dirty="0"/>
              <a:t> &amp; </a:t>
            </a:r>
            <a:r>
              <a:rPr lang="en-US" sz="800" dirty="0" err="1"/>
              <a:t>Harjumaa</a:t>
            </a:r>
            <a:r>
              <a:rPr lang="en-US" sz="800" dirty="0"/>
              <a:t>  (2009) “Persuasive Systems Design”, CAIS</a:t>
            </a:r>
          </a:p>
        </p:txBody>
      </p:sp>
    </p:spTree>
    <p:extLst>
      <p:ext uri="{BB962C8B-B14F-4D97-AF65-F5344CB8AC3E}">
        <p14:creationId xmlns:p14="http://schemas.microsoft.com/office/powerpoint/2010/main" val="44837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DCB0-48AF-4A8A-A095-D3ECC104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features for behavior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0851A-0FDE-475B-8D4F-246EEEBFD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Social support</a:t>
            </a:r>
          </a:p>
          <a:p>
            <a:pPr lvl="1"/>
            <a:r>
              <a:rPr lang="en-US" sz="1800" b="1" u="sng" dirty="0"/>
              <a:t>Social learning</a:t>
            </a:r>
            <a:r>
              <a:rPr lang="en-US" sz="1800" dirty="0"/>
              <a:t>: Observe others performance </a:t>
            </a:r>
            <a:r>
              <a:rPr lang="en-US" sz="1800" dirty="0">
                <a:sym typeface="Wingdings" panose="05000000000000000000" pitchFamily="2" charset="2"/>
              </a:rPr>
              <a:t> shared records showing others’ improvements</a:t>
            </a:r>
            <a:endParaRPr lang="en-US" sz="1800" dirty="0"/>
          </a:p>
          <a:p>
            <a:pPr lvl="1"/>
            <a:r>
              <a:rPr lang="en-US" sz="1800" b="1" u="sng" dirty="0"/>
              <a:t>Social comparison</a:t>
            </a:r>
            <a:r>
              <a:rPr lang="en-US" sz="1800" dirty="0"/>
              <a:t>: Comparing performance with others </a:t>
            </a:r>
            <a:r>
              <a:rPr lang="en-US" sz="1800" dirty="0">
                <a:sym typeface="Wingdings" panose="05000000000000000000" pitchFamily="2" charset="2"/>
              </a:rPr>
              <a:t> compare information/status with others</a:t>
            </a:r>
            <a:endParaRPr lang="en-US" sz="1800" dirty="0"/>
          </a:p>
          <a:p>
            <a:pPr lvl="1"/>
            <a:r>
              <a:rPr lang="en-US" sz="1800" b="1" u="sng" dirty="0"/>
              <a:t>Normative influence</a:t>
            </a:r>
            <a:r>
              <a:rPr lang="en-US" sz="1800" dirty="0"/>
              <a:t>: Assemble a group and create shared norms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endParaRPr lang="en-US" sz="1800" dirty="0"/>
          </a:p>
          <a:p>
            <a:pPr lvl="1"/>
            <a:r>
              <a:rPr lang="en-US" sz="1800" b="1" u="sng" dirty="0"/>
              <a:t>Social facilitation</a:t>
            </a:r>
            <a:r>
              <a:rPr lang="en-US" sz="1800" dirty="0"/>
              <a:t>: Demonstrate other users are also performing </a:t>
            </a:r>
            <a:r>
              <a:rPr lang="en-US" sz="1800" dirty="0">
                <a:sym typeface="Wingdings" panose="05000000000000000000" pitchFamily="2" charset="2"/>
              </a:rPr>
              <a:t> show count of students online</a:t>
            </a:r>
            <a:endParaRPr lang="en-US" sz="1800" dirty="0"/>
          </a:p>
          <a:p>
            <a:pPr lvl="1"/>
            <a:r>
              <a:rPr lang="en-US" sz="1800" b="1" u="sng" dirty="0"/>
              <a:t>Cooperation</a:t>
            </a:r>
            <a:r>
              <a:rPr lang="en-US" sz="1800" dirty="0"/>
              <a:t>: Enable cooperation and collaboration </a:t>
            </a:r>
            <a:r>
              <a:rPr lang="en-US" sz="1800" dirty="0">
                <a:sym typeface="Wingdings" panose="05000000000000000000" pitchFamily="2" charset="2"/>
              </a:rPr>
              <a:t> sharing data for scientific research</a:t>
            </a:r>
            <a:endParaRPr lang="en-US" sz="1800" dirty="0"/>
          </a:p>
          <a:p>
            <a:pPr lvl="1"/>
            <a:r>
              <a:rPr lang="en-US" sz="1800" b="1" u="sng" dirty="0"/>
              <a:t>Competition</a:t>
            </a:r>
            <a:r>
              <a:rPr lang="en-US" sz="1800" dirty="0"/>
              <a:t>: Enable competition and contests </a:t>
            </a:r>
            <a:r>
              <a:rPr lang="en-US" sz="1800" dirty="0">
                <a:sym typeface="Wingdings" panose="05000000000000000000" pitchFamily="2" charset="2"/>
              </a:rPr>
              <a:t> creating leaderboards and reward systems</a:t>
            </a:r>
            <a:endParaRPr lang="en-US" sz="1800" dirty="0"/>
          </a:p>
          <a:p>
            <a:pPr lvl="1"/>
            <a:r>
              <a:rPr lang="en-US" sz="1800" b="1" u="sng" dirty="0"/>
              <a:t>Recognition</a:t>
            </a:r>
            <a:r>
              <a:rPr lang="en-US" sz="1800" dirty="0"/>
              <a:t>: Provide public recognition for successful behavior change </a:t>
            </a:r>
            <a:r>
              <a:rPr lang="en-US" sz="1800" dirty="0">
                <a:sym typeface="Wingdings" panose="05000000000000000000" pitchFamily="2" charset="2"/>
              </a:rPr>
              <a:t> feature names and stories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64FF7-A922-4554-82D9-3C7C1151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149F14-570D-450D-9EF1-8FC4B2EA89C5}"/>
              </a:ext>
            </a:extLst>
          </p:cNvPr>
          <p:cNvSpPr/>
          <p:nvPr/>
        </p:nvSpPr>
        <p:spPr>
          <a:xfrm>
            <a:off x="8008882" y="1221855"/>
            <a:ext cx="418311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Adapted from: </a:t>
            </a:r>
            <a:r>
              <a:rPr lang="en-US" sz="800" dirty="0" err="1"/>
              <a:t>Oinas-Kukkonen</a:t>
            </a:r>
            <a:r>
              <a:rPr lang="en-US" sz="800" dirty="0"/>
              <a:t> &amp; </a:t>
            </a:r>
            <a:r>
              <a:rPr lang="en-US" sz="800" dirty="0" err="1"/>
              <a:t>Harjumaa</a:t>
            </a:r>
            <a:r>
              <a:rPr lang="en-US" sz="800" dirty="0"/>
              <a:t>  (2009) “Persuasive Systems Design”, CAIS</a:t>
            </a:r>
          </a:p>
        </p:txBody>
      </p:sp>
    </p:spTree>
    <p:extLst>
      <p:ext uri="{BB962C8B-B14F-4D97-AF65-F5344CB8AC3E}">
        <p14:creationId xmlns:p14="http://schemas.microsoft.com/office/powerpoint/2010/main" val="370662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04EB-772B-468F-A835-9563BB89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Consalvo</a:t>
            </a:r>
            <a:r>
              <a:rPr lang="en-US" dirty="0"/>
              <a:t>, </a:t>
            </a:r>
            <a:r>
              <a:rPr lang="en-US" i="1" dirty="0"/>
              <a:t>et al.</a:t>
            </a:r>
            <a:r>
              <a:rPr lang="en-US" dirty="0"/>
              <a:t>’s design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62CB4-67A8-4C29-B228-717AFEBCD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Abstract &amp; Reflective</a:t>
            </a:r>
            <a:r>
              <a:rPr lang="en-US" dirty="0"/>
              <a:t>: Abstracted data is better than raw data to display information</a:t>
            </a:r>
          </a:p>
          <a:p>
            <a:pPr lvl="1"/>
            <a:r>
              <a:rPr lang="en-US" dirty="0"/>
              <a:t>Helps with impression management, interpretive flexibility, ambiguity to save face, opportunities for reflection</a:t>
            </a:r>
          </a:p>
          <a:p>
            <a:r>
              <a:rPr lang="en-US" b="1" u="sng" dirty="0"/>
              <a:t>Unobtrusive</a:t>
            </a:r>
            <a:r>
              <a:rPr lang="en-US" dirty="0"/>
              <a:t>: Collect and present data without interrupting routines or calling attention</a:t>
            </a:r>
          </a:p>
          <a:p>
            <a:pPr lvl="1"/>
            <a:r>
              <a:rPr lang="en-US" dirty="0"/>
              <a:t>Don’t draw attention from or to individual, support </a:t>
            </a:r>
            <a:r>
              <a:rPr lang="en-US" dirty="0" err="1"/>
              <a:t>ignorability</a:t>
            </a:r>
            <a:endParaRPr lang="en-US" dirty="0"/>
          </a:p>
          <a:p>
            <a:r>
              <a:rPr lang="en-US" b="1" u="sng" dirty="0"/>
              <a:t>Public</a:t>
            </a:r>
            <a:r>
              <a:rPr lang="en-US" dirty="0"/>
              <a:t>: Collect and present data such that user is comfortable with others becoming aware of it</a:t>
            </a:r>
          </a:p>
          <a:p>
            <a:r>
              <a:rPr lang="en-US" b="1" u="sng" dirty="0"/>
              <a:t>Aesthetic</a:t>
            </a:r>
            <a:r>
              <a:rPr lang="en-US" dirty="0"/>
              <a:t>: Interactions should sustain interest, be attractive, support personal style</a:t>
            </a:r>
          </a:p>
          <a:p>
            <a:r>
              <a:rPr lang="en-US" b="1" u="sng" dirty="0"/>
              <a:t>Positive</a:t>
            </a:r>
            <a:r>
              <a:rPr lang="en-US" dirty="0"/>
              <a:t>: Reward user for performing desired behavior and attaining goals, but don’t punish</a:t>
            </a:r>
          </a:p>
          <a:p>
            <a:r>
              <a:rPr lang="en-US" b="1" u="sng" dirty="0"/>
              <a:t>Controllable</a:t>
            </a:r>
            <a:r>
              <a:rPr lang="en-US" dirty="0"/>
              <a:t>: Permit the user to edit or delete data so it reflects data as they want it recorded</a:t>
            </a:r>
          </a:p>
          <a:p>
            <a:r>
              <a:rPr lang="en-US" b="1" u="sng" dirty="0"/>
              <a:t>Trending/Historical</a:t>
            </a:r>
            <a:r>
              <a:rPr lang="en-US" dirty="0"/>
              <a:t>: Provide accessible information about past and be portable across devices</a:t>
            </a:r>
          </a:p>
          <a:p>
            <a:r>
              <a:rPr lang="en-US" b="1" u="sng" dirty="0"/>
              <a:t>Comprehensive</a:t>
            </a:r>
            <a:r>
              <a:rPr lang="en-US" dirty="0"/>
              <a:t>: Account for the range of behaviors and do not limit data collection/representation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86031-BB70-4E6E-BB7F-417E4C9E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BC094B-3236-421D-A711-3E4ECDB1FDD7}"/>
              </a:ext>
            </a:extLst>
          </p:cNvPr>
          <p:cNvSpPr/>
          <p:nvPr/>
        </p:nvSpPr>
        <p:spPr>
          <a:xfrm>
            <a:off x="8008882" y="1221855"/>
            <a:ext cx="41831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Adapted from: </a:t>
            </a:r>
            <a:r>
              <a:rPr lang="en-US" sz="800" dirty="0" err="1"/>
              <a:t>Consalvo</a:t>
            </a:r>
            <a:r>
              <a:rPr lang="en-US" sz="800" dirty="0"/>
              <a:t>, et al. (2009) “Theory-Driven Design Strategies for Technologies that Support Behavior Change in Everyday Life”, CHI</a:t>
            </a:r>
          </a:p>
        </p:txBody>
      </p:sp>
    </p:spTree>
    <p:extLst>
      <p:ext uri="{BB962C8B-B14F-4D97-AF65-F5344CB8AC3E}">
        <p14:creationId xmlns:p14="http://schemas.microsoft.com/office/powerpoint/2010/main" val="182063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 Boulder">
      <a:dk1>
        <a:srgbClr val="000000"/>
      </a:dk1>
      <a:lt1>
        <a:srgbClr val="FFFFFF"/>
      </a:lt1>
      <a:dk2>
        <a:srgbClr val="212121"/>
      </a:dk2>
      <a:lt2>
        <a:srgbClr val="565A5C"/>
      </a:lt2>
      <a:accent1>
        <a:srgbClr val="CFB87C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3103</TotalTime>
  <Words>1259</Words>
  <Application>Microsoft Macintosh PowerPoint</Application>
  <PresentationFormat>Widescreen</PresentationFormat>
  <Paragraphs>128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Corbel</vt:lpstr>
      <vt:lpstr>Wingdings 2</vt:lpstr>
      <vt:lpstr>Quotable</vt:lpstr>
      <vt:lpstr>Class 39: Persuasion &amp; behavior change Monday, April 22</vt:lpstr>
      <vt:lpstr>Cialdini’s Six Principles of Persuasion</vt:lpstr>
      <vt:lpstr>Exercise 1</vt:lpstr>
      <vt:lpstr>Fogg’s 8 Steps for Creating Persuasive Tech</vt:lpstr>
      <vt:lpstr>System features for behavior change</vt:lpstr>
      <vt:lpstr>System features for behavior change</vt:lpstr>
      <vt:lpstr>System features for behavior change</vt:lpstr>
      <vt:lpstr>System features for behavior change</vt:lpstr>
      <vt:lpstr>Consalvo, et al.’s design strategies</vt:lpstr>
      <vt:lpstr>Outcome/Change Design Matrix</vt:lpstr>
      <vt:lpstr>Exercise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Keegan</dc:creator>
  <cp:lastModifiedBy>Brian Keegan</cp:lastModifiedBy>
  <cp:revision>233</cp:revision>
  <dcterms:created xsi:type="dcterms:W3CDTF">2016-08-24T14:48:58Z</dcterms:created>
  <dcterms:modified xsi:type="dcterms:W3CDTF">2019-04-27T22:27:31Z</dcterms:modified>
</cp:coreProperties>
</file>