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8"/>
  </p:notesMasterIdLst>
  <p:handoutMasterIdLst>
    <p:handoutMasterId r:id="rId9"/>
  </p:handoutMasterIdLst>
  <p:sldIdLst>
    <p:sldId id="449" r:id="rId2"/>
    <p:sldId id="453" r:id="rId3"/>
    <p:sldId id="454" r:id="rId4"/>
    <p:sldId id="455" r:id="rId5"/>
    <p:sldId id="463" r:id="rId6"/>
    <p:sldId id="457" r:id="rId7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  <a:srgbClr val="666699"/>
    <a:srgbClr val="EF0129"/>
    <a:srgbClr val="F76C1F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2" autoAdjust="0"/>
    <p:restoredTop sz="99817" autoAdjust="0"/>
  </p:normalViewPr>
  <p:slideViewPr>
    <p:cSldViewPr>
      <p:cViewPr varScale="1">
        <p:scale>
          <a:sx n="72" d="100"/>
          <a:sy n="72" d="100"/>
        </p:scale>
        <p:origin x="17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F93B6A02-4E10-448A-9AE5-977B6C23A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5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88A9411E-4A74-4AAD-A22F-01B9B6FD7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26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E04A9-82E8-4168-A84B-A00F43D16B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6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1F2828-C8FF-4905-BB58-5A15306E0F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30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500067-948F-4581-AEA5-CA32FE80FA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09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39C170-C1BB-4055-A552-8770C07C28A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8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39C170-C1BB-4055-A552-8770C07C28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57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D34D69-9A76-421C-AAE3-C4B6E5DA7A5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0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2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55766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55767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27ABC-B03E-441D-B460-DEC934F03C6F}" type="datetime1">
              <a:rPr lang="en-US"/>
              <a:pPr>
                <a:defRPr/>
              </a:pPr>
              <a:t>10/23/2017</a:t>
            </a:fld>
            <a:endParaRPr 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838C3-C295-4A6E-9C45-0C311A0D8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C4671-7321-49F1-96F3-1357E27BC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37537-66A8-4E40-88E9-4E7A7C354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F30CF-0103-4F74-A532-8D7346C3FC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A2F84-284C-43E9-A09B-109B6A7CA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81592-B021-42F8-A7D1-B09B478DC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D5E05-1B36-4E11-A884-6874354E8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6ADEC-8455-4605-A7B0-1D51C1EA5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0EB48-0F3C-4871-9AAE-26369B18D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78C84-42E5-426B-B49C-59D3BFEEB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247D6-63B1-408D-874F-65706BF89C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F877B-29B6-4C45-8FEF-A2B10D15E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A84A3-3647-481D-8710-69BC3EFB6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54723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724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54725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grpSp>
        <p:nvGrpSpPr>
          <p:cNvPr id="1028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1054727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43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54729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54730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54731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54732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54733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054734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02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54736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737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738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739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740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741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5474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4744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45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1054746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fld id="{DB6873B1-C165-45B7-BE14-7EA1EDDF7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54747" name="Line 27"/>
          <p:cNvSpPr>
            <a:spLocks noChangeShapeType="1"/>
          </p:cNvSpPr>
          <p:nvPr userDrawn="1"/>
        </p:nvSpPr>
        <p:spPr bwMode="auto">
          <a:xfrm>
            <a:off x="457200" y="1066800"/>
            <a:ext cx="8229600" cy="0"/>
          </a:xfrm>
          <a:prstGeom prst="line">
            <a:avLst/>
          </a:prstGeom>
          <a:noFill/>
          <a:ln w="9525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6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Assignment #8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286000"/>
            <a:ext cx="8534400" cy="120032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Balance Trees – Due October 25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Label steps and use a tool (not handwritten)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No late assignments</a:t>
            </a:r>
          </a:p>
        </p:txBody>
      </p:sp>
    </p:spTree>
    <p:extLst>
      <p:ext uri="{BB962C8B-B14F-4D97-AF65-F5344CB8AC3E}">
        <p14:creationId xmlns:p14="http://schemas.microsoft.com/office/powerpoint/2010/main" val="281936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46" name="AutoShape 29"/>
          <p:cNvCxnSpPr>
            <a:cxnSpLocks noChangeShapeType="1"/>
            <a:stCxn id="5131" idx="4"/>
          </p:cNvCxnSpPr>
          <p:nvPr/>
        </p:nvCxnSpPr>
        <p:spPr bwMode="auto">
          <a:xfrm>
            <a:off x="3471385" y="3629662"/>
            <a:ext cx="165100" cy="40068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5142" name="AutoShape 25"/>
          <p:cNvCxnSpPr>
            <a:cxnSpLocks noChangeShapeType="1"/>
            <a:stCxn id="5129" idx="3"/>
            <a:endCxn id="5136" idx="0"/>
          </p:cNvCxnSpPr>
          <p:nvPr/>
        </p:nvCxnSpPr>
        <p:spPr bwMode="auto">
          <a:xfrm flipH="1">
            <a:off x="3242785" y="2778375"/>
            <a:ext cx="549747" cy="113309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5157" name="AutoShape 29"/>
          <p:cNvCxnSpPr>
            <a:cxnSpLocks noChangeShapeType="1"/>
          </p:cNvCxnSpPr>
          <p:nvPr/>
        </p:nvCxnSpPr>
        <p:spPr bwMode="auto">
          <a:xfrm rot="16200000" flipH="1">
            <a:off x="4479949" y="4193437"/>
            <a:ext cx="411163" cy="1651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5148" name="AutoShape 86"/>
          <p:cNvCxnSpPr>
            <a:cxnSpLocks noChangeShapeType="1"/>
          </p:cNvCxnSpPr>
          <p:nvPr/>
        </p:nvCxnSpPr>
        <p:spPr bwMode="auto">
          <a:xfrm flipH="1">
            <a:off x="4138748" y="3501915"/>
            <a:ext cx="756016" cy="111224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5139" name="AutoShape 21"/>
          <p:cNvCxnSpPr>
            <a:cxnSpLocks noChangeShapeType="1"/>
          </p:cNvCxnSpPr>
          <p:nvPr/>
        </p:nvCxnSpPr>
        <p:spPr bwMode="auto">
          <a:xfrm>
            <a:off x="2503080" y="2820331"/>
            <a:ext cx="383302" cy="115683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5137" name="AutoShape 19"/>
          <p:cNvCxnSpPr>
            <a:cxnSpLocks noChangeShapeType="1"/>
            <a:endCxn id="5150" idx="0"/>
          </p:cNvCxnSpPr>
          <p:nvPr/>
        </p:nvCxnSpPr>
        <p:spPr bwMode="auto">
          <a:xfrm flipH="1">
            <a:off x="1234569" y="2160108"/>
            <a:ext cx="1811776" cy="175136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5160" name="AutoShape 28"/>
          <p:cNvCxnSpPr>
            <a:cxnSpLocks noChangeShapeType="1"/>
          </p:cNvCxnSpPr>
          <p:nvPr/>
        </p:nvCxnSpPr>
        <p:spPr bwMode="auto">
          <a:xfrm rot="5400000">
            <a:off x="5344695" y="4347463"/>
            <a:ext cx="420688" cy="14763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5140" name="AutoShape 22"/>
          <p:cNvCxnSpPr>
            <a:cxnSpLocks noChangeShapeType="1"/>
          </p:cNvCxnSpPr>
          <p:nvPr/>
        </p:nvCxnSpPr>
        <p:spPr bwMode="auto">
          <a:xfrm>
            <a:off x="3310708" y="2123570"/>
            <a:ext cx="2834798" cy="237216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A6522-C859-4A05-A8B8-8940CA588EF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1950"/>
            <a:ext cx="7772400" cy="690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#1 Insertion in this AVL Tree</a:t>
            </a:r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2971800" y="1828800"/>
            <a:ext cx="512763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2209800" y="2419913"/>
            <a:ext cx="5111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32</a:t>
            </a:r>
          </a:p>
        </p:txBody>
      </p:sp>
      <p:sp>
        <p:nvSpPr>
          <p:cNvPr id="5127" name="Oval 6"/>
          <p:cNvSpPr>
            <a:spLocks noChangeArrowheads="1"/>
          </p:cNvSpPr>
          <p:nvPr/>
        </p:nvSpPr>
        <p:spPr bwMode="auto">
          <a:xfrm>
            <a:off x="4759325" y="32121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78</a:t>
            </a:r>
          </a:p>
        </p:txBody>
      </p:sp>
      <p:sp>
        <p:nvSpPr>
          <p:cNvPr id="5128" name="Oval 7"/>
          <p:cNvSpPr>
            <a:spLocks noChangeArrowheads="1"/>
          </p:cNvSpPr>
          <p:nvPr/>
        </p:nvSpPr>
        <p:spPr bwMode="auto">
          <a:xfrm>
            <a:off x="2405586" y="3197862"/>
            <a:ext cx="5127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44</a:t>
            </a:r>
          </a:p>
        </p:txBody>
      </p:sp>
      <p:sp>
        <p:nvSpPr>
          <p:cNvPr id="5129" name="Oval 8"/>
          <p:cNvSpPr>
            <a:spLocks noChangeArrowheads="1"/>
          </p:cNvSpPr>
          <p:nvPr/>
        </p:nvSpPr>
        <p:spPr bwMode="auto">
          <a:xfrm>
            <a:off x="3726972" y="2434201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5130" name="Oval 9"/>
          <p:cNvSpPr>
            <a:spLocks noChangeArrowheads="1"/>
          </p:cNvSpPr>
          <p:nvPr/>
        </p:nvSpPr>
        <p:spPr bwMode="auto">
          <a:xfrm>
            <a:off x="5548213" y="3949699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88</a:t>
            </a:r>
          </a:p>
        </p:txBody>
      </p:sp>
      <p:sp>
        <p:nvSpPr>
          <p:cNvPr id="5131" name="Oval 10"/>
          <p:cNvSpPr>
            <a:spLocks noChangeArrowheads="1"/>
          </p:cNvSpPr>
          <p:nvPr/>
        </p:nvSpPr>
        <p:spPr bwMode="auto">
          <a:xfrm>
            <a:off x="3215797" y="3197862"/>
            <a:ext cx="5111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5132" name="Oval 11"/>
          <p:cNvSpPr>
            <a:spLocks noChangeArrowheads="1"/>
          </p:cNvSpPr>
          <p:nvPr/>
        </p:nvSpPr>
        <p:spPr bwMode="auto">
          <a:xfrm>
            <a:off x="4300059" y="3875597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62</a:t>
            </a:r>
          </a:p>
        </p:txBody>
      </p:sp>
      <p:sp>
        <p:nvSpPr>
          <p:cNvPr id="5133" name="Rectangle 12"/>
          <p:cNvSpPr>
            <a:spLocks noChangeArrowheads="1"/>
          </p:cNvSpPr>
          <p:nvPr/>
        </p:nvSpPr>
        <p:spPr bwMode="auto">
          <a:xfrm>
            <a:off x="3512576" y="3911474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4" name="Rectangle 13"/>
          <p:cNvSpPr>
            <a:spLocks noChangeArrowheads="1"/>
          </p:cNvSpPr>
          <p:nvPr/>
        </p:nvSpPr>
        <p:spPr bwMode="auto">
          <a:xfrm>
            <a:off x="2184321" y="3911474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5" name="Rectangle 14"/>
          <p:cNvSpPr>
            <a:spLocks noChangeArrowheads="1"/>
          </p:cNvSpPr>
          <p:nvPr/>
        </p:nvSpPr>
        <p:spPr bwMode="auto">
          <a:xfrm>
            <a:off x="2848690" y="3911474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6" name="Rectangle 15"/>
          <p:cNvSpPr>
            <a:spLocks noChangeArrowheads="1"/>
          </p:cNvSpPr>
          <p:nvPr/>
        </p:nvSpPr>
        <p:spPr bwMode="auto">
          <a:xfrm>
            <a:off x="3166585" y="3911474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143" name="AutoShape 26"/>
          <p:cNvCxnSpPr>
            <a:cxnSpLocks noChangeShapeType="1"/>
            <a:stCxn id="5128" idx="3"/>
            <a:endCxn id="5134" idx="0"/>
          </p:cNvCxnSpPr>
          <p:nvPr/>
        </p:nvCxnSpPr>
        <p:spPr bwMode="auto">
          <a:xfrm flipH="1">
            <a:off x="2260521" y="3566426"/>
            <a:ext cx="220157" cy="34504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5149" name="Oval 7"/>
          <p:cNvSpPr>
            <a:spLocks noChangeArrowheads="1"/>
          </p:cNvSpPr>
          <p:nvPr/>
        </p:nvSpPr>
        <p:spPr bwMode="auto">
          <a:xfrm>
            <a:off x="1340882" y="3197862"/>
            <a:ext cx="5127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17</a:t>
            </a:r>
          </a:p>
        </p:txBody>
      </p:sp>
      <p:sp>
        <p:nvSpPr>
          <p:cNvPr id="5150" name="Rectangle 13"/>
          <p:cNvSpPr>
            <a:spLocks noChangeArrowheads="1"/>
          </p:cNvSpPr>
          <p:nvPr/>
        </p:nvSpPr>
        <p:spPr bwMode="auto">
          <a:xfrm>
            <a:off x="1158369" y="3911474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51" name="Rectangle 14"/>
          <p:cNvSpPr>
            <a:spLocks noChangeArrowheads="1"/>
          </p:cNvSpPr>
          <p:nvPr/>
        </p:nvSpPr>
        <p:spPr bwMode="auto">
          <a:xfrm>
            <a:off x="1660463" y="3911474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54" name="Rectangle 12"/>
          <p:cNvSpPr>
            <a:spLocks noChangeArrowheads="1"/>
          </p:cNvSpPr>
          <p:nvPr/>
        </p:nvSpPr>
        <p:spPr bwMode="auto">
          <a:xfrm>
            <a:off x="4712538" y="4505796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55" name="Rectangle 15"/>
          <p:cNvSpPr>
            <a:spLocks noChangeArrowheads="1"/>
          </p:cNvSpPr>
          <p:nvPr/>
        </p:nvSpPr>
        <p:spPr bwMode="auto">
          <a:xfrm>
            <a:off x="4049882" y="4505796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58" name="Rectangle 12"/>
          <p:cNvSpPr>
            <a:spLocks noChangeArrowheads="1"/>
          </p:cNvSpPr>
          <p:nvPr/>
        </p:nvSpPr>
        <p:spPr bwMode="auto">
          <a:xfrm>
            <a:off x="6091203" y="4505796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59" name="Rectangle 15"/>
          <p:cNvSpPr>
            <a:spLocks noChangeArrowheads="1"/>
          </p:cNvSpPr>
          <p:nvPr/>
        </p:nvSpPr>
        <p:spPr bwMode="auto">
          <a:xfrm>
            <a:off x="5450282" y="4505796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81"/>
          <p:cNvSpPr>
            <a:spLocks noChangeArrowheads="1"/>
          </p:cNvSpPr>
          <p:nvPr/>
        </p:nvSpPr>
        <p:spPr bwMode="auto">
          <a:xfrm>
            <a:off x="838200" y="1295400"/>
            <a:ext cx="3048000" cy="43704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800" dirty="0">
                <a:solidFill>
                  <a:srgbClr val="FFFF00"/>
                </a:solidFill>
              </a:rPr>
              <a:t>Insert 66</a:t>
            </a:r>
            <a:endParaRPr lang="en-US" altLang="en-US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/>
          <p:cNvCxnSpPr>
            <a:stCxn id="5149" idx="4"/>
            <a:endCxn id="5151" idx="0"/>
          </p:cNvCxnSpPr>
          <p:nvPr/>
        </p:nvCxnSpPr>
        <p:spPr bwMode="auto">
          <a:xfrm>
            <a:off x="1597264" y="3629662"/>
            <a:ext cx="139399" cy="281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582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78" name="AutoShape 28"/>
          <p:cNvCxnSpPr>
            <a:cxnSpLocks noChangeShapeType="1"/>
            <a:stCxn id="6153" idx="3"/>
            <a:endCxn id="6177" idx="1"/>
          </p:cNvCxnSpPr>
          <p:nvPr/>
        </p:nvCxnSpPr>
        <p:spPr bwMode="auto">
          <a:xfrm flipH="1">
            <a:off x="5119852" y="4223640"/>
            <a:ext cx="309830" cy="48785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6181" name="AutoShape 29"/>
          <p:cNvCxnSpPr>
            <a:cxnSpLocks noChangeShapeType="1"/>
            <a:stCxn id="6154" idx="5"/>
          </p:cNvCxnSpPr>
          <p:nvPr/>
        </p:nvCxnSpPr>
        <p:spPr bwMode="auto">
          <a:xfrm>
            <a:off x="3636715" y="3528750"/>
            <a:ext cx="981549" cy="113688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41" name="AutoShape 28"/>
          <p:cNvCxnSpPr>
            <a:cxnSpLocks noChangeShapeType="1"/>
          </p:cNvCxnSpPr>
          <p:nvPr/>
        </p:nvCxnSpPr>
        <p:spPr bwMode="auto">
          <a:xfrm rot="5400000">
            <a:off x="4583112" y="3778484"/>
            <a:ext cx="420688" cy="14763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39" name="AutoShape 27"/>
          <p:cNvCxnSpPr>
            <a:cxnSpLocks noChangeShapeType="1"/>
          </p:cNvCxnSpPr>
          <p:nvPr/>
        </p:nvCxnSpPr>
        <p:spPr bwMode="auto">
          <a:xfrm>
            <a:off x="2576926" y="2904783"/>
            <a:ext cx="250461" cy="36687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6164" name="AutoShape 29"/>
          <p:cNvCxnSpPr>
            <a:cxnSpLocks noChangeShapeType="1"/>
            <a:endCxn id="6156" idx="0"/>
          </p:cNvCxnSpPr>
          <p:nvPr/>
        </p:nvCxnSpPr>
        <p:spPr bwMode="auto">
          <a:xfrm>
            <a:off x="3119171" y="4193061"/>
            <a:ext cx="240752" cy="44223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6162" name="AutoShape 25"/>
          <p:cNvCxnSpPr>
            <a:cxnSpLocks noChangeShapeType="1"/>
            <a:stCxn id="6152" idx="3"/>
            <a:endCxn id="6157" idx="0"/>
          </p:cNvCxnSpPr>
          <p:nvPr/>
        </p:nvCxnSpPr>
        <p:spPr bwMode="auto">
          <a:xfrm flipH="1">
            <a:off x="2644955" y="2779978"/>
            <a:ext cx="1179803" cy="185531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6158" name="AutoShape 19"/>
          <p:cNvCxnSpPr>
            <a:cxnSpLocks noChangeShapeType="1"/>
          </p:cNvCxnSpPr>
          <p:nvPr/>
        </p:nvCxnSpPr>
        <p:spPr bwMode="auto">
          <a:xfrm flipH="1">
            <a:off x="1511945" y="2136982"/>
            <a:ext cx="1548643" cy="19894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6160" name="AutoShape 22"/>
          <p:cNvCxnSpPr>
            <a:cxnSpLocks noChangeShapeType="1"/>
          </p:cNvCxnSpPr>
          <p:nvPr/>
        </p:nvCxnSpPr>
        <p:spPr bwMode="auto">
          <a:xfrm>
            <a:off x="3345501" y="2103072"/>
            <a:ext cx="2787022" cy="2501884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F0EC1-0278-4188-AFDE-7CA3BDB2F8C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30213"/>
            <a:ext cx="8077200" cy="692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#2 Removal from this AVL Tree</a:t>
            </a:r>
          </a:p>
        </p:txBody>
      </p:sp>
      <p:sp>
        <p:nvSpPr>
          <p:cNvPr id="6149" name="Oval 4"/>
          <p:cNvSpPr>
            <a:spLocks noChangeArrowheads="1"/>
          </p:cNvSpPr>
          <p:nvPr/>
        </p:nvSpPr>
        <p:spPr bwMode="auto">
          <a:xfrm>
            <a:off x="2971800" y="1828800"/>
            <a:ext cx="512763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6150" name="Oval 5"/>
          <p:cNvSpPr>
            <a:spLocks noChangeArrowheads="1"/>
          </p:cNvSpPr>
          <p:nvPr/>
        </p:nvSpPr>
        <p:spPr bwMode="auto">
          <a:xfrm>
            <a:off x="2315061" y="2472983"/>
            <a:ext cx="5111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32</a:t>
            </a:r>
          </a:p>
        </p:txBody>
      </p:sp>
      <p:sp>
        <p:nvSpPr>
          <p:cNvPr id="6151" name="Oval 6"/>
          <p:cNvSpPr>
            <a:spLocks noChangeArrowheads="1"/>
          </p:cNvSpPr>
          <p:nvPr/>
        </p:nvSpPr>
        <p:spPr bwMode="auto">
          <a:xfrm>
            <a:off x="4748420" y="3220244"/>
            <a:ext cx="5111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88</a:t>
            </a: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3749898" y="2411414"/>
            <a:ext cx="5111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78</a:t>
            </a:r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5354822" y="3855076"/>
            <a:ext cx="5111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92</a:t>
            </a:r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3200400" y="3160186"/>
            <a:ext cx="5111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2730165" y="3886200"/>
            <a:ext cx="51117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3283723" y="4635293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7" name="Rectangle 15"/>
          <p:cNvSpPr>
            <a:spLocks noChangeArrowheads="1"/>
          </p:cNvSpPr>
          <p:nvPr/>
        </p:nvSpPr>
        <p:spPr bwMode="auto">
          <a:xfrm>
            <a:off x="2568755" y="4635293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7" name="Oval 7"/>
          <p:cNvSpPr>
            <a:spLocks noChangeArrowheads="1"/>
          </p:cNvSpPr>
          <p:nvPr/>
        </p:nvSpPr>
        <p:spPr bwMode="auto">
          <a:xfrm>
            <a:off x="1600513" y="32618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 dirty="0">
                <a:solidFill>
                  <a:srgbClr val="FFFF00"/>
                </a:solidFill>
                <a:latin typeface="Times New Roman" pitchFamily="18" charset="0"/>
              </a:rPr>
              <a:t>22</a:t>
            </a:r>
          </a:p>
        </p:txBody>
      </p:sp>
      <p:sp>
        <p:nvSpPr>
          <p:cNvPr id="6168" name="Rectangle 13"/>
          <p:cNvSpPr>
            <a:spLocks noChangeArrowheads="1"/>
          </p:cNvSpPr>
          <p:nvPr/>
        </p:nvSpPr>
        <p:spPr bwMode="auto">
          <a:xfrm>
            <a:off x="1459611" y="4076532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9" name="Rectangle 14"/>
          <p:cNvSpPr>
            <a:spLocks noChangeArrowheads="1"/>
          </p:cNvSpPr>
          <p:nvPr/>
        </p:nvSpPr>
        <p:spPr bwMode="auto">
          <a:xfrm>
            <a:off x="2021263" y="4050462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6171" name="AutoShape 27"/>
          <p:cNvCxnSpPr>
            <a:cxnSpLocks noChangeShapeType="1"/>
          </p:cNvCxnSpPr>
          <p:nvPr/>
        </p:nvCxnSpPr>
        <p:spPr bwMode="auto">
          <a:xfrm rot="16200000" flipH="1">
            <a:off x="1787001" y="3793491"/>
            <a:ext cx="393700" cy="1968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6172" name="Rectangle 12"/>
          <p:cNvSpPr>
            <a:spLocks noChangeArrowheads="1"/>
          </p:cNvSpPr>
          <p:nvPr/>
        </p:nvSpPr>
        <p:spPr bwMode="auto">
          <a:xfrm>
            <a:off x="4538977" y="4635293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3" name="Rectangle 15"/>
          <p:cNvSpPr>
            <a:spLocks noChangeArrowheads="1"/>
          </p:cNvSpPr>
          <p:nvPr/>
        </p:nvSpPr>
        <p:spPr bwMode="auto">
          <a:xfrm>
            <a:off x="3962400" y="4635293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6174" name="AutoShape 28"/>
          <p:cNvCxnSpPr>
            <a:cxnSpLocks noChangeShapeType="1"/>
            <a:endCxn id="6173" idx="0"/>
          </p:cNvCxnSpPr>
          <p:nvPr/>
        </p:nvCxnSpPr>
        <p:spPr bwMode="auto">
          <a:xfrm flipH="1">
            <a:off x="4038600" y="4267200"/>
            <a:ext cx="147638" cy="36809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6176" name="Rectangle 12"/>
          <p:cNvSpPr>
            <a:spLocks noChangeArrowheads="1"/>
          </p:cNvSpPr>
          <p:nvPr/>
        </p:nvSpPr>
        <p:spPr bwMode="auto">
          <a:xfrm>
            <a:off x="5998303" y="458943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7" name="Rectangle 15"/>
          <p:cNvSpPr>
            <a:spLocks noChangeArrowheads="1"/>
          </p:cNvSpPr>
          <p:nvPr/>
        </p:nvSpPr>
        <p:spPr bwMode="auto">
          <a:xfrm>
            <a:off x="5119852" y="4635293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80" name="Oval 11"/>
          <p:cNvSpPr>
            <a:spLocks noChangeArrowheads="1"/>
          </p:cNvSpPr>
          <p:nvPr/>
        </p:nvSpPr>
        <p:spPr bwMode="auto">
          <a:xfrm>
            <a:off x="3930650" y="3886200"/>
            <a:ext cx="51117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64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2779605" y="3217729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4654623" y="4012566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Rectangle 81"/>
          <p:cNvSpPr>
            <a:spLocks noChangeArrowheads="1"/>
          </p:cNvSpPr>
          <p:nvPr/>
        </p:nvSpPr>
        <p:spPr bwMode="auto">
          <a:xfrm>
            <a:off x="457200" y="1219200"/>
            <a:ext cx="3048000" cy="43704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800" dirty="0">
                <a:solidFill>
                  <a:srgbClr val="FFFF00"/>
                </a:solidFill>
              </a:rPr>
              <a:t>Remove 32</a:t>
            </a:r>
          </a:p>
        </p:txBody>
      </p:sp>
    </p:spTree>
    <p:extLst>
      <p:ext uri="{BB962C8B-B14F-4D97-AF65-F5344CB8AC3E}">
        <p14:creationId xmlns:p14="http://schemas.microsoft.com/office/powerpoint/2010/main" val="77916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15" name="AutoShape 289"/>
          <p:cNvCxnSpPr>
            <a:cxnSpLocks noChangeAspect="1" noChangeShapeType="1"/>
            <a:endCxn id="7214" idx="0"/>
          </p:cNvCxnSpPr>
          <p:nvPr/>
        </p:nvCxnSpPr>
        <p:spPr bwMode="auto">
          <a:xfrm>
            <a:off x="3664345" y="3602038"/>
            <a:ext cx="207568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99" name="AutoShape 71"/>
          <p:cNvCxnSpPr>
            <a:cxnSpLocks noChangeAspect="1" noChangeShapeType="1"/>
            <a:endCxn id="7195" idx="0"/>
          </p:cNvCxnSpPr>
          <p:nvPr/>
        </p:nvCxnSpPr>
        <p:spPr bwMode="auto">
          <a:xfrm flipH="1">
            <a:off x="5527675" y="3412116"/>
            <a:ext cx="405452" cy="40899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76" name="AutoShape 13"/>
          <p:cNvCxnSpPr>
            <a:cxnSpLocks noChangeAspect="1" noChangeShapeType="1"/>
            <a:stCxn id="7172" idx="5"/>
          </p:cNvCxnSpPr>
          <p:nvPr/>
        </p:nvCxnSpPr>
        <p:spPr bwMode="auto">
          <a:xfrm>
            <a:off x="4419068" y="1728176"/>
            <a:ext cx="3132088" cy="323544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4E9F2-38DF-4A02-B4B4-ABD1C9E2E54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943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#3 Splaying</a:t>
            </a:r>
          </a:p>
        </p:txBody>
      </p:sp>
      <p:sp>
        <p:nvSpPr>
          <p:cNvPr id="7172" name="Oval 5"/>
          <p:cNvSpPr>
            <a:spLocks noChangeAspect="1" noChangeArrowheads="1"/>
          </p:cNvSpPr>
          <p:nvPr/>
        </p:nvSpPr>
        <p:spPr bwMode="auto">
          <a:xfrm>
            <a:off x="4184650" y="1474788"/>
            <a:ext cx="274638" cy="296862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8</a:t>
            </a:r>
          </a:p>
        </p:txBody>
      </p:sp>
      <p:sp>
        <p:nvSpPr>
          <p:cNvPr id="7173" name="Oval 6"/>
          <p:cNvSpPr>
            <a:spLocks noChangeAspect="1" noChangeArrowheads="1"/>
          </p:cNvSpPr>
          <p:nvPr/>
        </p:nvSpPr>
        <p:spPr bwMode="auto">
          <a:xfrm>
            <a:off x="5389563" y="2654300"/>
            <a:ext cx="355600" cy="2968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7174" name="Oval 10"/>
          <p:cNvSpPr>
            <a:spLocks noChangeAspect="1" noChangeArrowheads="1"/>
          </p:cNvSpPr>
          <p:nvPr/>
        </p:nvSpPr>
        <p:spPr bwMode="auto">
          <a:xfrm>
            <a:off x="4627562" y="2056942"/>
            <a:ext cx="354013" cy="2968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7175" name="AutoShape 12"/>
          <p:cNvCxnSpPr>
            <a:cxnSpLocks noChangeAspect="1" noChangeShapeType="1"/>
            <a:stCxn id="7172" idx="3"/>
            <a:endCxn id="7191" idx="0"/>
          </p:cNvCxnSpPr>
          <p:nvPr/>
        </p:nvCxnSpPr>
        <p:spPr bwMode="auto">
          <a:xfrm flipH="1">
            <a:off x="2990850" y="1728176"/>
            <a:ext cx="1234020" cy="80864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78" name="AutoShape 15"/>
          <p:cNvCxnSpPr>
            <a:cxnSpLocks noChangeAspect="1" noChangeShapeType="1"/>
            <a:stCxn id="7212" idx="4"/>
            <a:endCxn id="7190" idx="0"/>
          </p:cNvCxnSpPr>
          <p:nvPr/>
        </p:nvCxnSpPr>
        <p:spPr bwMode="auto">
          <a:xfrm>
            <a:off x="3505200" y="2353805"/>
            <a:ext cx="1381125" cy="146730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79" name="AutoShape 16"/>
          <p:cNvCxnSpPr>
            <a:cxnSpLocks noChangeAspect="1" noChangeShapeType="1"/>
            <a:stCxn id="7174" idx="4"/>
            <a:endCxn id="7193" idx="1"/>
          </p:cNvCxnSpPr>
          <p:nvPr/>
        </p:nvCxnSpPr>
        <p:spPr bwMode="auto">
          <a:xfrm flipH="1">
            <a:off x="4445474" y="2353805"/>
            <a:ext cx="359095" cy="24326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81" name="AutoShape 20"/>
          <p:cNvCxnSpPr>
            <a:cxnSpLocks noChangeAspect="1" noChangeShapeType="1"/>
            <a:stCxn id="7185" idx="2"/>
            <a:endCxn id="7194" idx="3"/>
          </p:cNvCxnSpPr>
          <p:nvPr/>
        </p:nvCxnSpPr>
        <p:spPr bwMode="auto">
          <a:xfrm flipH="1">
            <a:off x="5318125" y="3918320"/>
            <a:ext cx="1090531" cy="7894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82" name="AutoShape 22"/>
          <p:cNvCxnSpPr>
            <a:cxnSpLocks noChangeAspect="1" noChangeShapeType="1"/>
            <a:endCxn id="7213" idx="0"/>
          </p:cNvCxnSpPr>
          <p:nvPr/>
        </p:nvCxnSpPr>
        <p:spPr bwMode="auto">
          <a:xfrm flipH="1">
            <a:off x="3396457" y="3262313"/>
            <a:ext cx="704056" cy="558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84" name="AutoShape 34"/>
          <p:cNvCxnSpPr>
            <a:cxnSpLocks noChangeAspect="1" noChangeShapeType="1"/>
            <a:endCxn id="7205" idx="1"/>
          </p:cNvCxnSpPr>
          <p:nvPr/>
        </p:nvCxnSpPr>
        <p:spPr bwMode="auto">
          <a:xfrm>
            <a:off x="5695950" y="4370388"/>
            <a:ext cx="152089" cy="322874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185" name="Oval 37"/>
          <p:cNvSpPr>
            <a:spLocks noChangeAspect="1" noChangeArrowheads="1"/>
          </p:cNvSpPr>
          <p:nvPr/>
        </p:nvSpPr>
        <p:spPr bwMode="auto">
          <a:xfrm>
            <a:off x="6408656" y="3769889"/>
            <a:ext cx="355600" cy="296862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 dirty="0">
                <a:latin typeface="Times New Roman" pitchFamily="18" charset="0"/>
              </a:rPr>
              <a:t>15</a:t>
            </a:r>
          </a:p>
        </p:txBody>
      </p:sp>
      <p:cxnSp>
        <p:nvCxnSpPr>
          <p:cNvPr id="7186" name="AutoShape 39"/>
          <p:cNvCxnSpPr>
            <a:cxnSpLocks noChangeAspect="1" noChangeShapeType="1"/>
            <a:stCxn id="7173" idx="3"/>
            <a:endCxn id="7204" idx="1"/>
          </p:cNvCxnSpPr>
          <p:nvPr/>
        </p:nvCxnSpPr>
        <p:spPr bwMode="auto">
          <a:xfrm flipH="1">
            <a:off x="5026025" y="2927350"/>
            <a:ext cx="374650" cy="2381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187" name="Oval 40"/>
          <p:cNvSpPr>
            <a:spLocks noChangeAspect="1" noChangeArrowheads="1"/>
          </p:cNvSpPr>
          <p:nvPr/>
        </p:nvSpPr>
        <p:spPr bwMode="auto">
          <a:xfrm>
            <a:off x="5843588" y="3224213"/>
            <a:ext cx="355600" cy="2968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12</a:t>
            </a:r>
          </a:p>
        </p:txBody>
      </p:sp>
      <p:sp>
        <p:nvSpPr>
          <p:cNvPr id="7189" name="Rectangle 43"/>
          <p:cNvSpPr>
            <a:spLocks noChangeAspect="1" noChangeArrowheads="1"/>
          </p:cNvSpPr>
          <p:nvPr/>
        </p:nvSpPr>
        <p:spPr bwMode="auto">
          <a:xfrm>
            <a:off x="4316413" y="3821113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0" name="Rectangle 44"/>
          <p:cNvSpPr>
            <a:spLocks noChangeAspect="1" noChangeArrowheads="1"/>
          </p:cNvSpPr>
          <p:nvPr/>
        </p:nvSpPr>
        <p:spPr bwMode="auto">
          <a:xfrm>
            <a:off x="4791075" y="3821113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1" name="Rectangle 47"/>
          <p:cNvSpPr>
            <a:spLocks noChangeAspect="1" noChangeArrowheads="1"/>
          </p:cNvSpPr>
          <p:nvPr/>
        </p:nvSpPr>
        <p:spPr bwMode="auto">
          <a:xfrm>
            <a:off x="2895600" y="2536825"/>
            <a:ext cx="190500" cy="169863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2" name="Rectangle 48"/>
          <p:cNvSpPr>
            <a:spLocks noChangeAspect="1" noChangeArrowheads="1"/>
          </p:cNvSpPr>
          <p:nvPr/>
        </p:nvSpPr>
        <p:spPr bwMode="auto">
          <a:xfrm>
            <a:off x="3302000" y="2898775"/>
            <a:ext cx="188913" cy="171450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3" name="Rectangle 56"/>
          <p:cNvSpPr>
            <a:spLocks noChangeAspect="1" noChangeArrowheads="1"/>
          </p:cNvSpPr>
          <p:nvPr/>
        </p:nvSpPr>
        <p:spPr bwMode="auto">
          <a:xfrm>
            <a:off x="4445474" y="2512140"/>
            <a:ext cx="190500" cy="169863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4" name="Rectangle 57"/>
          <p:cNvSpPr>
            <a:spLocks noChangeAspect="1" noChangeArrowheads="1"/>
          </p:cNvSpPr>
          <p:nvPr/>
        </p:nvSpPr>
        <p:spPr bwMode="auto">
          <a:xfrm>
            <a:off x="5127625" y="4622800"/>
            <a:ext cx="190500" cy="169863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5" name="Rectangle 60"/>
          <p:cNvSpPr>
            <a:spLocks noChangeAspect="1" noChangeArrowheads="1"/>
          </p:cNvSpPr>
          <p:nvPr/>
        </p:nvSpPr>
        <p:spPr bwMode="auto">
          <a:xfrm>
            <a:off x="5432425" y="3821113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7201" name="AutoShape 73"/>
          <p:cNvCxnSpPr>
            <a:cxnSpLocks noChangeAspect="1" noChangeShapeType="1"/>
          </p:cNvCxnSpPr>
          <p:nvPr/>
        </p:nvCxnSpPr>
        <p:spPr bwMode="auto">
          <a:xfrm>
            <a:off x="4725988" y="4732338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203" name="AutoShape 76"/>
          <p:cNvCxnSpPr>
            <a:cxnSpLocks noChangeAspect="1" noChangeShapeType="1"/>
            <a:endCxn id="7189" idx="0"/>
          </p:cNvCxnSpPr>
          <p:nvPr/>
        </p:nvCxnSpPr>
        <p:spPr bwMode="auto">
          <a:xfrm flipH="1">
            <a:off x="4411663" y="3665114"/>
            <a:ext cx="191928" cy="15599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204" name="Rectangle 275"/>
          <p:cNvSpPr>
            <a:spLocks noChangeAspect="1" noChangeArrowheads="1"/>
          </p:cNvSpPr>
          <p:nvPr/>
        </p:nvSpPr>
        <p:spPr bwMode="auto">
          <a:xfrm>
            <a:off x="5026025" y="3081338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05" name="Oval 279"/>
          <p:cNvSpPr>
            <a:spLocks noChangeAspect="1" noChangeArrowheads="1"/>
          </p:cNvSpPr>
          <p:nvPr/>
        </p:nvSpPr>
        <p:spPr bwMode="auto">
          <a:xfrm>
            <a:off x="5795963" y="4649788"/>
            <a:ext cx="355600" cy="296862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14</a:t>
            </a:r>
          </a:p>
        </p:txBody>
      </p:sp>
      <p:sp>
        <p:nvSpPr>
          <p:cNvPr id="7206" name="Oval 280"/>
          <p:cNvSpPr>
            <a:spLocks noChangeAspect="1" noChangeArrowheads="1"/>
          </p:cNvSpPr>
          <p:nvPr/>
        </p:nvSpPr>
        <p:spPr bwMode="auto">
          <a:xfrm>
            <a:off x="5491163" y="4197350"/>
            <a:ext cx="355600" cy="295275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13</a:t>
            </a:r>
          </a:p>
        </p:txBody>
      </p:sp>
      <p:sp>
        <p:nvSpPr>
          <p:cNvPr id="7207" name="Oval 281"/>
          <p:cNvSpPr>
            <a:spLocks noChangeAspect="1" noChangeArrowheads="1"/>
          </p:cNvSpPr>
          <p:nvPr/>
        </p:nvSpPr>
        <p:spPr bwMode="auto">
          <a:xfrm>
            <a:off x="7079608" y="4454947"/>
            <a:ext cx="421972" cy="324594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 dirty="0">
                <a:latin typeface="Times New Roman" pitchFamily="18" charset="0"/>
              </a:rPr>
              <a:t>18</a:t>
            </a:r>
          </a:p>
        </p:txBody>
      </p:sp>
      <p:sp>
        <p:nvSpPr>
          <p:cNvPr id="7208" name="Oval 282"/>
          <p:cNvSpPr>
            <a:spLocks noChangeAspect="1" noChangeArrowheads="1"/>
          </p:cNvSpPr>
          <p:nvPr/>
        </p:nvSpPr>
        <p:spPr bwMode="auto">
          <a:xfrm>
            <a:off x="4462463" y="3432175"/>
            <a:ext cx="274637" cy="295275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7209" name="Oval 283"/>
          <p:cNvSpPr>
            <a:spLocks noChangeAspect="1" noChangeArrowheads="1"/>
          </p:cNvSpPr>
          <p:nvPr/>
        </p:nvSpPr>
        <p:spPr bwMode="auto">
          <a:xfrm>
            <a:off x="3548063" y="3432175"/>
            <a:ext cx="276225" cy="295275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7210" name="Oval 284"/>
          <p:cNvSpPr>
            <a:spLocks noChangeAspect="1" noChangeArrowheads="1"/>
          </p:cNvSpPr>
          <p:nvPr/>
        </p:nvSpPr>
        <p:spPr bwMode="auto">
          <a:xfrm>
            <a:off x="4056063" y="3017838"/>
            <a:ext cx="274637" cy="295275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7211" name="Oval 285"/>
          <p:cNvSpPr>
            <a:spLocks noChangeAspect="1" noChangeArrowheads="1"/>
          </p:cNvSpPr>
          <p:nvPr/>
        </p:nvSpPr>
        <p:spPr bwMode="auto">
          <a:xfrm>
            <a:off x="3649663" y="2565400"/>
            <a:ext cx="274637" cy="293688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7212" name="Oval 286"/>
          <p:cNvSpPr>
            <a:spLocks noChangeAspect="1" noChangeArrowheads="1"/>
          </p:cNvSpPr>
          <p:nvPr/>
        </p:nvSpPr>
        <p:spPr bwMode="auto">
          <a:xfrm>
            <a:off x="3367881" y="2056942"/>
            <a:ext cx="274637" cy="2968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7213" name="Rectangle 287"/>
          <p:cNvSpPr>
            <a:spLocks noChangeAspect="1" noChangeArrowheads="1"/>
          </p:cNvSpPr>
          <p:nvPr/>
        </p:nvSpPr>
        <p:spPr bwMode="auto">
          <a:xfrm>
            <a:off x="3302000" y="3821113"/>
            <a:ext cx="188913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14" name="Rectangle 288"/>
          <p:cNvSpPr>
            <a:spLocks noChangeAspect="1" noChangeArrowheads="1"/>
          </p:cNvSpPr>
          <p:nvPr/>
        </p:nvSpPr>
        <p:spPr bwMode="auto">
          <a:xfrm>
            <a:off x="3776663" y="3821113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7217" name="AutoShape 291"/>
          <p:cNvCxnSpPr>
            <a:cxnSpLocks noChangeAspect="1" noChangeShapeType="1"/>
          </p:cNvCxnSpPr>
          <p:nvPr/>
        </p:nvCxnSpPr>
        <p:spPr bwMode="auto">
          <a:xfrm flipH="1">
            <a:off x="3505200" y="2819400"/>
            <a:ext cx="168275" cy="14763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218" name="Rectangle 295"/>
          <p:cNvSpPr>
            <a:spLocks noChangeAspect="1" noChangeArrowheads="1"/>
          </p:cNvSpPr>
          <p:nvPr/>
        </p:nvSpPr>
        <p:spPr bwMode="auto">
          <a:xfrm>
            <a:off x="5680075" y="5087938"/>
            <a:ext cx="188913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19" name="Rectangle 296"/>
          <p:cNvSpPr>
            <a:spLocks noChangeAspect="1" noChangeArrowheads="1"/>
          </p:cNvSpPr>
          <p:nvPr/>
        </p:nvSpPr>
        <p:spPr bwMode="auto">
          <a:xfrm>
            <a:off x="6154738" y="5087938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7220" name="AutoShape 297"/>
          <p:cNvCxnSpPr>
            <a:cxnSpLocks noChangeAspect="1" noChangeShapeType="1"/>
          </p:cNvCxnSpPr>
          <p:nvPr/>
        </p:nvCxnSpPr>
        <p:spPr bwMode="auto">
          <a:xfrm>
            <a:off x="5952663" y="4954099"/>
            <a:ext cx="2698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221" name="AutoShape 298"/>
          <p:cNvCxnSpPr>
            <a:cxnSpLocks noChangeAspect="1" noChangeShapeType="1"/>
            <a:stCxn id="7205" idx="4"/>
          </p:cNvCxnSpPr>
          <p:nvPr/>
        </p:nvCxnSpPr>
        <p:spPr bwMode="auto">
          <a:xfrm flipH="1">
            <a:off x="5774437" y="4946650"/>
            <a:ext cx="199326" cy="14128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222" name="Rectangle 299"/>
          <p:cNvSpPr>
            <a:spLocks noChangeAspect="1" noChangeArrowheads="1"/>
          </p:cNvSpPr>
          <p:nvPr/>
        </p:nvSpPr>
        <p:spPr bwMode="auto">
          <a:xfrm>
            <a:off x="6993475" y="4910138"/>
            <a:ext cx="188912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23" name="Rectangle 300"/>
          <p:cNvSpPr>
            <a:spLocks noChangeAspect="1" noChangeArrowheads="1"/>
          </p:cNvSpPr>
          <p:nvPr/>
        </p:nvSpPr>
        <p:spPr bwMode="auto">
          <a:xfrm>
            <a:off x="7429500" y="4910138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7225" name="AutoShape 302"/>
          <p:cNvCxnSpPr>
            <a:cxnSpLocks noChangeAspect="1" noChangeShapeType="1"/>
          </p:cNvCxnSpPr>
          <p:nvPr/>
        </p:nvCxnSpPr>
        <p:spPr bwMode="auto">
          <a:xfrm flipH="1">
            <a:off x="7025786" y="4789308"/>
            <a:ext cx="2063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226" name="Rectangle 71"/>
          <p:cNvSpPr>
            <a:spLocks noChangeArrowheads="1"/>
          </p:cNvSpPr>
          <p:nvPr/>
        </p:nvSpPr>
        <p:spPr bwMode="auto">
          <a:xfrm>
            <a:off x="914400" y="1447800"/>
            <a:ext cx="1584088" cy="43704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800" dirty="0">
                <a:solidFill>
                  <a:srgbClr val="FFFF00"/>
                </a:solidFill>
              </a:rPr>
              <a:t>Splay 18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0896600" y="762000"/>
            <a:ext cx="914400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292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15" name="AutoShape 289"/>
          <p:cNvCxnSpPr>
            <a:cxnSpLocks noChangeAspect="1" noChangeShapeType="1"/>
            <a:endCxn id="7214" idx="0"/>
          </p:cNvCxnSpPr>
          <p:nvPr/>
        </p:nvCxnSpPr>
        <p:spPr bwMode="auto">
          <a:xfrm>
            <a:off x="3664345" y="3602038"/>
            <a:ext cx="207568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99" name="AutoShape 71"/>
          <p:cNvCxnSpPr>
            <a:cxnSpLocks noChangeAspect="1" noChangeShapeType="1"/>
            <a:endCxn id="7195" idx="0"/>
          </p:cNvCxnSpPr>
          <p:nvPr/>
        </p:nvCxnSpPr>
        <p:spPr bwMode="auto">
          <a:xfrm flipH="1">
            <a:off x="5527675" y="3412116"/>
            <a:ext cx="405452" cy="40899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76" name="AutoShape 13"/>
          <p:cNvCxnSpPr>
            <a:cxnSpLocks noChangeAspect="1" noChangeShapeType="1"/>
            <a:stCxn id="7172" idx="5"/>
          </p:cNvCxnSpPr>
          <p:nvPr/>
        </p:nvCxnSpPr>
        <p:spPr bwMode="auto">
          <a:xfrm>
            <a:off x="4419068" y="1728176"/>
            <a:ext cx="3132088" cy="323544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4E9F2-38DF-4A02-B4B4-ABD1C9E2E54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943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#4 Splaying</a:t>
            </a:r>
          </a:p>
        </p:txBody>
      </p:sp>
      <p:sp>
        <p:nvSpPr>
          <p:cNvPr id="7172" name="Oval 5"/>
          <p:cNvSpPr>
            <a:spLocks noChangeAspect="1" noChangeArrowheads="1"/>
          </p:cNvSpPr>
          <p:nvPr/>
        </p:nvSpPr>
        <p:spPr bwMode="auto">
          <a:xfrm>
            <a:off x="4184650" y="1474788"/>
            <a:ext cx="274638" cy="296862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8</a:t>
            </a:r>
          </a:p>
        </p:txBody>
      </p:sp>
      <p:sp>
        <p:nvSpPr>
          <p:cNvPr id="7173" name="Oval 6"/>
          <p:cNvSpPr>
            <a:spLocks noChangeAspect="1" noChangeArrowheads="1"/>
          </p:cNvSpPr>
          <p:nvPr/>
        </p:nvSpPr>
        <p:spPr bwMode="auto">
          <a:xfrm>
            <a:off x="5389563" y="2654300"/>
            <a:ext cx="355600" cy="2968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7174" name="Oval 10"/>
          <p:cNvSpPr>
            <a:spLocks noChangeAspect="1" noChangeArrowheads="1"/>
          </p:cNvSpPr>
          <p:nvPr/>
        </p:nvSpPr>
        <p:spPr bwMode="auto">
          <a:xfrm>
            <a:off x="4627562" y="2056942"/>
            <a:ext cx="354013" cy="2968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7175" name="AutoShape 12"/>
          <p:cNvCxnSpPr>
            <a:cxnSpLocks noChangeAspect="1" noChangeShapeType="1"/>
            <a:stCxn id="7172" idx="3"/>
            <a:endCxn id="7191" idx="0"/>
          </p:cNvCxnSpPr>
          <p:nvPr/>
        </p:nvCxnSpPr>
        <p:spPr bwMode="auto">
          <a:xfrm flipH="1">
            <a:off x="2990850" y="1728176"/>
            <a:ext cx="1234020" cy="80864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78" name="AutoShape 15"/>
          <p:cNvCxnSpPr>
            <a:cxnSpLocks noChangeAspect="1" noChangeShapeType="1"/>
            <a:stCxn id="7212" idx="4"/>
            <a:endCxn id="7190" idx="0"/>
          </p:cNvCxnSpPr>
          <p:nvPr/>
        </p:nvCxnSpPr>
        <p:spPr bwMode="auto">
          <a:xfrm>
            <a:off x="3505200" y="2353805"/>
            <a:ext cx="1381125" cy="146730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79" name="AutoShape 16"/>
          <p:cNvCxnSpPr>
            <a:cxnSpLocks noChangeAspect="1" noChangeShapeType="1"/>
            <a:stCxn id="7174" idx="4"/>
            <a:endCxn id="7193" idx="1"/>
          </p:cNvCxnSpPr>
          <p:nvPr/>
        </p:nvCxnSpPr>
        <p:spPr bwMode="auto">
          <a:xfrm flipH="1">
            <a:off x="4445474" y="2353805"/>
            <a:ext cx="359095" cy="24326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81" name="AutoShape 20"/>
          <p:cNvCxnSpPr>
            <a:cxnSpLocks noChangeAspect="1" noChangeShapeType="1"/>
            <a:stCxn id="7185" idx="2"/>
            <a:endCxn id="7194" idx="3"/>
          </p:cNvCxnSpPr>
          <p:nvPr/>
        </p:nvCxnSpPr>
        <p:spPr bwMode="auto">
          <a:xfrm flipH="1">
            <a:off x="5318125" y="3918320"/>
            <a:ext cx="1090531" cy="7894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82" name="AutoShape 22"/>
          <p:cNvCxnSpPr>
            <a:cxnSpLocks noChangeAspect="1" noChangeShapeType="1"/>
            <a:endCxn id="7213" idx="0"/>
          </p:cNvCxnSpPr>
          <p:nvPr/>
        </p:nvCxnSpPr>
        <p:spPr bwMode="auto">
          <a:xfrm flipH="1">
            <a:off x="3396457" y="3262313"/>
            <a:ext cx="704056" cy="558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84" name="AutoShape 34"/>
          <p:cNvCxnSpPr>
            <a:cxnSpLocks noChangeAspect="1" noChangeShapeType="1"/>
          </p:cNvCxnSpPr>
          <p:nvPr/>
        </p:nvCxnSpPr>
        <p:spPr bwMode="auto">
          <a:xfrm>
            <a:off x="5695950" y="4370388"/>
            <a:ext cx="284163" cy="22710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185" name="Oval 37"/>
          <p:cNvSpPr>
            <a:spLocks noChangeAspect="1" noChangeArrowheads="1"/>
          </p:cNvSpPr>
          <p:nvPr/>
        </p:nvSpPr>
        <p:spPr bwMode="auto">
          <a:xfrm>
            <a:off x="6408656" y="3769889"/>
            <a:ext cx="355600" cy="296862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15</a:t>
            </a:r>
          </a:p>
        </p:txBody>
      </p:sp>
      <p:cxnSp>
        <p:nvCxnSpPr>
          <p:cNvPr id="7186" name="AutoShape 39"/>
          <p:cNvCxnSpPr>
            <a:cxnSpLocks noChangeAspect="1" noChangeShapeType="1"/>
            <a:stCxn id="7173" idx="3"/>
            <a:endCxn id="7204" idx="1"/>
          </p:cNvCxnSpPr>
          <p:nvPr/>
        </p:nvCxnSpPr>
        <p:spPr bwMode="auto">
          <a:xfrm flipH="1">
            <a:off x="5026025" y="2927350"/>
            <a:ext cx="374650" cy="2381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187" name="Oval 40"/>
          <p:cNvSpPr>
            <a:spLocks noChangeAspect="1" noChangeArrowheads="1"/>
          </p:cNvSpPr>
          <p:nvPr/>
        </p:nvSpPr>
        <p:spPr bwMode="auto">
          <a:xfrm>
            <a:off x="5843588" y="3224213"/>
            <a:ext cx="355600" cy="2968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12</a:t>
            </a:r>
          </a:p>
        </p:txBody>
      </p:sp>
      <p:sp>
        <p:nvSpPr>
          <p:cNvPr id="7189" name="Rectangle 43"/>
          <p:cNvSpPr>
            <a:spLocks noChangeAspect="1" noChangeArrowheads="1"/>
          </p:cNvSpPr>
          <p:nvPr/>
        </p:nvSpPr>
        <p:spPr bwMode="auto">
          <a:xfrm>
            <a:off x="4316413" y="3821113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0" name="Rectangle 44"/>
          <p:cNvSpPr>
            <a:spLocks noChangeAspect="1" noChangeArrowheads="1"/>
          </p:cNvSpPr>
          <p:nvPr/>
        </p:nvSpPr>
        <p:spPr bwMode="auto">
          <a:xfrm>
            <a:off x="4791075" y="3821113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1" name="Rectangle 47"/>
          <p:cNvSpPr>
            <a:spLocks noChangeAspect="1" noChangeArrowheads="1"/>
          </p:cNvSpPr>
          <p:nvPr/>
        </p:nvSpPr>
        <p:spPr bwMode="auto">
          <a:xfrm>
            <a:off x="2895600" y="2536825"/>
            <a:ext cx="190500" cy="169863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2" name="Rectangle 48"/>
          <p:cNvSpPr>
            <a:spLocks noChangeAspect="1" noChangeArrowheads="1"/>
          </p:cNvSpPr>
          <p:nvPr/>
        </p:nvSpPr>
        <p:spPr bwMode="auto">
          <a:xfrm>
            <a:off x="3302000" y="2898775"/>
            <a:ext cx="188913" cy="171450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3" name="Rectangle 56"/>
          <p:cNvSpPr>
            <a:spLocks noChangeAspect="1" noChangeArrowheads="1"/>
          </p:cNvSpPr>
          <p:nvPr/>
        </p:nvSpPr>
        <p:spPr bwMode="auto">
          <a:xfrm>
            <a:off x="4445474" y="2512140"/>
            <a:ext cx="190500" cy="169863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4" name="Rectangle 57"/>
          <p:cNvSpPr>
            <a:spLocks noChangeAspect="1" noChangeArrowheads="1"/>
          </p:cNvSpPr>
          <p:nvPr/>
        </p:nvSpPr>
        <p:spPr bwMode="auto">
          <a:xfrm>
            <a:off x="5127625" y="4622800"/>
            <a:ext cx="190500" cy="169863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5" name="Rectangle 60"/>
          <p:cNvSpPr>
            <a:spLocks noChangeAspect="1" noChangeArrowheads="1"/>
          </p:cNvSpPr>
          <p:nvPr/>
        </p:nvSpPr>
        <p:spPr bwMode="auto">
          <a:xfrm>
            <a:off x="5432425" y="3821113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7201" name="AutoShape 73"/>
          <p:cNvCxnSpPr>
            <a:cxnSpLocks noChangeAspect="1" noChangeShapeType="1"/>
          </p:cNvCxnSpPr>
          <p:nvPr/>
        </p:nvCxnSpPr>
        <p:spPr bwMode="auto">
          <a:xfrm>
            <a:off x="4725988" y="4732338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203" name="AutoShape 76"/>
          <p:cNvCxnSpPr>
            <a:cxnSpLocks noChangeAspect="1" noChangeShapeType="1"/>
            <a:endCxn id="7189" idx="0"/>
          </p:cNvCxnSpPr>
          <p:nvPr/>
        </p:nvCxnSpPr>
        <p:spPr bwMode="auto">
          <a:xfrm flipH="1">
            <a:off x="4411663" y="3665114"/>
            <a:ext cx="191928" cy="15599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204" name="Rectangle 275"/>
          <p:cNvSpPr>
            <a:spLocks noChangeAspect="1" noChangeArrowheads="1"/>
          </p:cNvSpPr>
          <p:nvPr/>
        </p:nvSpPr>
        <p:spPr bwMode="auto">
          <a:xfrm>
            <a:off x="5026025" y="3081338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05" name="Oval 279"/>
          <p:cNvSpPr>
            <a:spLocks noChangeAspect="1" noChangeArrowheads="1"/>
          </p:cNvSpPr>
          <p:nvPr/>
        </p:nvSpPr>
        <p:spPr bwMode="auto">
          <a:xfrm>
            <a:off x="5795963" y="4649788"/>
            <a:ext cx="355600" cy="296862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14</a:t>
            </a:r>
          </a:p>
        </p:txBody>
      </p:sp>
      <p:sp>
        <p:nvSpPr>
          <p:cNvPr id="7206" name="Oval 280"/>
          <p:cNvSpPr>
            <a:spLocks noChangeAspect="1" noChangeArrowheads="1"/>
          </p:cNvSpPr>
          <p:nvPr/>
        </p:nvSpPr>
        <p:spPr bwMode="auto">
          <a:xfrm>
            <a:off x="5491163" y="4197350"/>
            <a:ext cx="355600" cy="295275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13</a:t>
            </a:r>
          </a:p>
        </p:txBody>
      </p:sp>
      <p:sp>
        <p:nvSpPr>
          <p:cNvPr id="7207" name="Oval 281"/>
          <p:cNvSpPr>
            <a:spLocks noChangeAspect="1" noChangeArrowheads="1"/>
          </p:cNvSpPr>
          <p:nvPr/>
        </p:nvSpPr>
        <p:spPr bwMode="auto">
          <a:xfrm>
            <a:off x="7079608" y="4454947"/>
            <a:ext cx="421972" cy="324594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 dirty="0">
                <a:latin typeface="Times New Roman" pitchFamily="18" charset="0"/>
              </a:rPr>
              <a:t>16</a:t>
            </a:r>
          </a:p>
        </p:txBody>
      </p:sp>
      <p:sp>
        <p:nvSpPr>
          <p:cNvPr id="7208" name="Oval 282"/>
          <p:cNvSpPr>
            <a:spLocks noChangeAspect="1" noChangeArrowheads="1"/>
          </p:cNvSpPr>
          <p:nvPr/>
        </p:nvSpPr>
        <p:spPr bwMode="auto">
          <a:xfrm>
            <a:off x="4462463" y="3432175"/>
            <a:ext cx="274637" cy="295275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7209" name="Oval 283"/>
          <p:cNvSpPr>
            <a:spLocks noChangeAspect="1" noChangeArrowheads="1"/>
          </p:cNvSpPr>
          <p:nvPr/>
        </p:nvSpPr>
        <p:spPr bwMode="auto">
          <a:xfrm>
            <a:off x="3548063" y="3432175"/>
            <a:ext cx="276225" cy="295275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7210" name="Oval 284"/>
          <p:cNvSpPr>
            <a:spLocks noChangeAspect="1" noChangeArrowheads="1"/>
          </p:cNvSpPr>
          <p:nvPr/>
        </p:nvSpPr>
        <p:spPr bwMode="auto">
          <a:xfrm>
            <a:off x="4056063" y="3017838"/>
            <a:ext cx="274637" cy="295275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7211" name="Oval 285"/>
          <p:cNvSpPr>
            <a:spLocks noChangeAspect="1" noChangeArrowheads="1"/>
          </p:cNvSpPr>
          <p:nvPr/>
        </p:nvSpPr>
        <p:spPr bwMode="auto">
          <a:xfrm>
            <a:off x="3649663" y="2565400"/>
            <a:ext cx="274637" cy="293688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7212" name="Oval 286"/>
          <p:cNvSpPr>
            <a:spLocks noChangeAspect="1" noChangeArrowheads="1"/>
          </p:cNvSpPr>
          <p:nvPr/>
        </p:nvSpPr>
        <p:spPr bwMode="auto">
          <a:xfrm>
            <a:off x="3367881" y="2056942"/>
            <a:ext cx="274637" cy="2968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7213" name="Rectangle 287"/>
          <p:cNvSpPr>
            <a:spLocks noChangeAspect="1" noChangeArrowheads="1"/>
          </p:cNvSpPr>
          <p:nvPr/>
        </p:nvSpPr>
        <p:spPr bwMode="auto">
          <a:xfrm>
            <a:off x="3302000" y="3821113"/>
            <a:ext cx="188913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14" name="Rectangle 288"/>
          <p:cNvSpPr>
            <a:spLocks noChangeAspect="1" noChangeArrowheads="1"/>
          </p:cNvSpPr>
          <p:nvPr/>
        </p:nvSpPr>
        <p:spPr bwMode="auto">
          <a:xfrm>
            <a:off x="3776663" y="3821113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7217" name="AutoShape 291"/>
          <p:cNvCxnSpPr>
            <a:cxnSpLocks noChangeAspect="1" noChangeShapeType="1"/>
          </p:cNvCxnSpPr>
          <p:nvPr/>
        </p:nvCxnSpPr>
        <p:spPr bwMode="auto">
          <a:xfrm flipH="1">
            <a:off x="3505200" y="2819400"/>
            <a:ext cx="168275" cy="14763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218" name="Rectangle 295"/>
          <p:cNvSpPr>
            <a:spLocks noChangeAspect="1" noChangeArrowheads="1"/>
          </p:cNvSpPr>
          <p:nvPr/>
        </p:nvSpPr>
        <p:spPr bwMode="auto">
          <a:xfrm>
            <a:off x="5680075" y="5059363"/>
            <a:ext cx="188913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19" name="Rectangle 296"/>
          <p:cNvSpPr>
            <a:spLocks noChangeAspect="1" noChangeArrowheads="1"/>
          </p:cNvSpPr>
          <p:nvPr/>
        </p:nvSpPr>
        <p:spPr bwMode="auto">
          <a:xfrm>
            <a:off x="6154738" y="5059363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7220" name="AutoShape 297"/>
          <p:cNvCxnSpPr>
            <a:cxnSpLocks noChangeAspect="1" noChangeShapeType="1"/>
            <a:endCxn id="7219" idx="0"/>
          </p:cNvCxnSpPr>
          <p:nvPr/>
        </p:nvCxnSpPr>
        <p:spPr bwMode="auto">
          <a:xfrm>
            <a:off x="5980113" y="4953000"/>
            <a:ext cx="2698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221" name="AutoShape 298"/>
          <p:cNvCxnSpPr>
            <a:cxnSpLocks noChangeAspect="1" noChangeShapeType="1"/>
            <a:endCxn id="7218" idx="0"/>
          </p:cNvCxnSpPr>
          <p:nvPr/>
        </p:nvCxnSpPr>
        <p:spPr bwMode="auto">
          <a:xfrm flipH="1">
            <a:off x="5775325" y="4953000"/>
            <a:ext cx="204788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222" name="Rectangle 299"/>
          <p:cNvSpPr>
            <a:spLocks noChangeAspect="1" noChangeArrowheads="1"/>
          </p:cNvSpPr>
          <p:nvPr/>
        </p:nvSpPr>
        <p:spPr bwMode="auto">
          <a:xfrm>
            <a:off x="6954838" y="4910138"/>
            <a:ext cx="188912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23" name="Rectangle 300"/>
          <p:cNvSpPr>
            <a:spLocks noChangeAspect="1" noChangeArrowheads="1"/>
          </p:cNvSpPr>
          <p:nvPr/>
        </p:nvSpPr>
        <p:spPr bwMode="auto">
          <a:xfrm>
            <a:off x="7429500" y="4910138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7225" name="AutoShape 302"/>
          <p:cNvCxnSpPr>
            <a:cxnSpLocks noChangeAspect="1" noChangeShapeType="1"/>
            <a:endCxn id="7222" idx="0"/>
          </p:cNvCxnSpPr>
          <p:nvPr/>
        </p:nvCxnSpPr>
        <p:spPr bwMode="auto">
          <a:xfrm flipH="1">
            <a:off x="7050088" y="4803775"/>
            <a:ext cx="2063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226" name="Rectangle 71"/>
          <p:cNvSpPr>
            <a:spLocks noChangeArrowheads="1"/>
          </p:cNvSpPr>
          <p:nvPr/>
        </p:nvSpPr>
        <p:spPr bwMode="auto">
          <a:xfrm>
            <a:off x="914400" y="1447800"/>
            <a:ext cx="1584088" cy="43704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800" dirty="0">
                <a:solidFill>
                  <a:srgbClr val="FFFF00"/>
                </a:solidFill>
              </a:rPr>
              <a:t>Delete 5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0896600" y="762000"/>
            <a:ext cx="914400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3610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#5 Insertion into a Splay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905000"/>
            <a:ext cx="7315200" cy="781752"/>
          </a:xfr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800" kern="1200" dirty="0">
                <a:solidFill>
                  <a:srgbClr val="FFFF00"/>
                </a:solidFill>
                <a:latin typeface="Arial" charset="0"/>
                <a:cs typeface="Arial" charset="0"/>
              </a:rPr>
              <a:t>Insert 15, 35, 25, 55, 45, 85, 75, 65, 95  into a Splay tree </a:t>
            </a:r>
          </a:p>
        </p:txBody>
      </p:sp>
    </p:spTree>
    <p:extLst>
      <p:ext uri="{BB962C8B-B14F-4D97-AF65-F5344CB8AC3E}">
        <p14:creationId xmlns:p14="http://schemas.microsoft.com/office/powerpoint/2010/main" val="3310093151"/>
      </p:ext>
    </p:extLst>
  </p:cSld>
  <p:clrMapOvr>
    <a:masterClrMapping/>
  </p:clrMapOvr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8332</TotalTime>
  <Words>133</Words>
  <Application>Microsoft Office PowerPoint</Application>
  <PresentationFormat>On-screen Show (4:3)</PresentationFormat>
  <Paragraphs>68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Tahoma</vt:lpstr>
      <vt:lpstr>Times New Roman</vt:lpstr>
      <vt:lpstr>Mountain Top</vt:lpstr>
      <vt:lpstr>Assignment #8</vt:lpstr>
      <vt:lpstr>#1 Insertion in this AVL Tree</vt:lpstr>
      <vt:lpstr>#2 Removal from this AVL Tree</vt:lpstr>
      <vt:lpstr>#3 Splaying</vt:lpstr>
      <vt:lpstr>#4 Splaying</vt:lpstr>
      <vt:lpstr>#5 Insertion into a Splay Tree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Jerry Lebowitz</cp:lastModifiedBy>
  <cp:revision>709</cp:revision>
  <dcterms:created xsi:type="dcterms:W3CDTF">2002-01-21T02:22:10Z</dcterms:created>
  <dcterms:modified xsi:type="dcterms:W3CDTF">2017-10-24T03:29:24Z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