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449" r:id="rId2"/>
    <p:sldId id="467" r:id="rId3"/>
    <p:sldId id="460" r:id="rId4"/>
    <p:sldId id="461" r:id="rId5"/>
    <p:sldId id="464" r:id="rId6"/>
    <p:sldId id="465" r:id="rId7"/>
    <p:sldId id="466" r:id="rId8"/>
    <p:sldId id="462" r:id="rId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666699"/>
    <a:srgbClr val="EF0129"/>
    <a:srgbClr val="F76C1F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9817" autoAdjust="0"/>
  </p:normalViewPr>
  <p:slideViewPr>
    <p:cSldViewPr>
      <p:cViewPr varScale="1">
        <p:scale>
          <a:sx n="74" d="100"/>
          <a:sy n="74" d="100"/>
        </p:scale>
        <p:origin x="6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F93B6A02-4E10-448A-9AE5-977B6C23A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8A9411E-4A74-4AAD-A22F-01B9B6FD7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6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EAB58E-F046-46F1-B473-1DD5ECE62ED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8B711-1C4E-44C1-AA84-53C7C1F975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EAB58E-F046-46F1-B473-1DD5ECE62E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7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C75C73-DABA-48D3-92A6-D69F5DD8240C}" type="slidenum">
              <a:rPr lang="en-US" altLang="en-US">
                <a:latin typeface="Tahoma" panose="020B0604030504040204" pitchFamily="34" charset="0"/>
              </a:rPr>
              <a:pPr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03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27ABC-B03E-441D-B460-DEC934F03C6F}" type="datetime1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838C3-C295-4A6E-9C45-0C311A0D8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C4671-7321-49F1-96F3-1357E27BC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37537-66A8-4E40-88E9-4E7A7C354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F30CF-0103-4F74-A532-8D7346C3F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2F84-284C-43E9-A09B-109B6A7CA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81592-B021-42F8-A7D1-B09B478DC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D5E05-1B36-4E11-A884-6874354E8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6ADEC-8455-4605-A7B0-1D51C1EA5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EB48-0F3C-4871-9AAE-26369B18D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78C84-42E5-426B-B49C-59D3BFEEB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247D6-63B1-408D-874F-65706BF89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877B-29B6-4C45-8FEF-A2B10D15E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A84A3-3647-481D-8710-69BC3EFB6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3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DB6873B1-C165-45B7-BE14-7EA1EDDF7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6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Assignment #9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286000"/>
            <a:ext cx="8534400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Balance Trees – Due </a:t>
            </a:r>
            <a:r>
              <a:rPr lang="en-US" sz="2400" dirty="0" smtClean="0">
                <a:solidFill>
                  <a:srgbClr val="FFFF00"/>
                </a:solidFill>
              </a:rPr>
              <a:t>November 1st</a:t>
            </a:r>
            <a:endParaRPr lang="en-US" sz="2400" dirty="0">
              <a:solidFill>
                <a:srgbClr val="FFFF00"/>
              </a:solidFill>
            </a:endParaRP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Label steps and use a tool (not handwritten)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No late assignments</a:t>
            </a:r>
          </a:p>
        </p:txBody>
      </p:sp>
    </p:spTree>
    <p:extLst>
      <p:ext uri="{BB962C8B-B14F-4D97-AF65-F5344CB8AC3E}">
        <p14:creationId xmlns:p14="http://schemas.microsoft.com/office/powerpoint/2010/main" val="281936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#1 </a:t>
            </a:r>
            <a:r>
              <a:rPr lang="en-US" dirty="0">
                <a:solidFill>
                  <a:schemeClr val="tx1"/>
                </a:solidFill>
              </a:rPr>
              <a:t>Insertion into a </a:t>
            </a:r>
            <a:r>
              <a:rPr lang="en-US" dirty="0" smtClean="0">
                <a:solidFill>
                  <a:schemeClr val="tx1"/>
                </a:solidFill>
              </a:rPr>
              <a:t>2-4 </a:t>
            </a: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1200"/>
            <a:ext cx="7162800" cy="147117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None/>
            </a:pPr>
            <a:r>
              <a:rPr lang="en-US" sz="2800" kern="1200" dirty="0">
                <a:solidFill>
                  <a:srgbClr val="FFFF00"/>
                </a:solidFill>
                <a:latin typeface="Arial" charset="0"/>
                <a:cs typeface="Arial" charset="0"/>
              </a:rPr>
              <a:t>Insert 15, 35</a:t>
            </a:r>
            <a:r>
              <a:rPr lang="en-US" sz="2800" dirty="0">
                <a:solidFill>
                  <a:srgbClr val="FFFF00"/>
                </a:solidFill>
                <a:latin typeface="Arial" charset="0"/>
                <a:cs typeface="Arial" charset="0"/>
              </a:rPr>
              <a:t>, 25, 55, 45, 85, 95, 65, 75  into a </a:t>
            </a:r>
            <a:r>
              <a:rPr lang="en-US" sz="2800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2-4 tree </a:t>
            </a:r>
            <a:endParaRPr lang="en-US" sz="2800" dirty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algn="ctr" eaLnBrk="1" hangingPunct="1">
              <a:buNone/>
            </a:pPr>
            <a:endParaRPr lang="en-US" sz="2800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#2 </a:t>
            </a:r>
            <a:r>
              <a:rPr lang="en-US" dirty="0">
                <a:solidFill>
                  <a:schemeClr val="tx1"/>
                </a:solidFill>
              </a:rPr>
              <a:t>Delete from a 2-4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7800" y="4191000"/>
            <a:ext cx="5943600" cy="685800"/>
          </a:xfrm>
          <a:solidFill>
            <a:srgbClr val="000000"/>
          </a:solidFill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solidFill>
                  <a:srgbClr val="FFFF00"/>
                </a:solidFill>
              </a:rPr>
              <a:t>  Remove </a:t>
            </a:r>
            <a:r>
              <a:rPr lang="en-US" sz="2800">
                <a:solidFill>
                  <a:srgbClr val="FFFF00"/>
                </a:solidFill>
              </a:rPr>
              <a:t>node 35 </a:t>
            </a:r>
            <a:r>
              <a:rPr lang="en-US" sz="2800" dirty="0">
                <a:solidFill>
                  <a:srgbClr val="FFFF00"/>
                </a:solidFill>
              </a:rPr>
              <a:t>from this 2-4 tree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51040"/>
            <a:ext cx="5257800" cy="17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#3 </a:t>
            </a:r>
            <a:r>
              <a:rPr lang="en-US" dirty="0">
                <a:solidFill>
                  <a:schemeClr val="tx1"/>
                </a:solidFill>
              </a:rPr>
              <a:t>Insertion into a Red-Black Tree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1200"/>
            <a:ext cx="7162800" cy="147117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None/>
            </a:pPr>
            <a:r>
              <a:rPr lang="en-US" sz="2800" kern="1200" dirty="0">
                <a:solidFill>
                  <a:srgbClr val="FFFF00"/>
                </a:solidFill>
                <a:latin typeface="Arial" charset="0"/>
                <a:cs typeface="Arial" charset="0"/>
              </a:rPr>
              <a:t>Insert 15, 35</a:t>
            </a:r>
            <a:r>
              <a:rPr lang="en-US" sz="2800" dirty="0">
                <a:solidFill>
                  <a:srgbClr val="FFFF00"/>
                </a:solidFill>
                <a:latin typeface="Arial" charset="0"/>
                <a:cs typeface="Arial" charset="0"/>
              </a:rPr>
              <a:t>, 25, 55, 45, 85, 95, 65, 75  into a red black tree </a:t>
            </a:r>
          </a:p>
          <a:p>
            <a:pPr algn="ctr" eaLnBrk="1" hangingPunct="1">
              <a:buNone/>
            </a:pPr>
            <a:endParaRPr lang="en-US" sz="2800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8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sz="4000" dirty="0" smtClean="0">
                <a:solidFill>
                  <a:schemeClr val="tx1"/>
                </a:solidFill>
              </a:rPr>
              <a:t>4 </a:t>
            </a:r>
            <a:r>
              <a:rPr lang="en-US" sz="4000" dirty="0">
                <a:solidFill>
                  <a:schemeClr val="tx1"/>
                </a:solidFill>
              </a:rPr>
              <a:t>Remove from a Red-Black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4648200"/>
            <a:ext cx="5581977" cy="95410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Delete 55 and then 22 from this red black tree (show all steps) 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362200"/>
            <a:ext cx="5638800" cy="19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443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sz="4000" dirty="0" smtClean="0">
                <a:solidFill>
                  <a:schemeClr val="tx1"/>
                </a:solidFill>
              </a:rPr>
              <a:t>5 </a:t>
            </a:r>
            <a:r>
              <a:rPr lang="en-US" sz="4000" dirty="0">
                <a:solidFill>
                  <a:schemeClr val="tx1"/>
                </a:solidFill>
              </a:rPr>
              <a:t>Remove from a Red-Black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4648200"/>
            <a:ext cx="5581977" cy="95410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Remove 50 and then 55 from this red black tree  (show all steps)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362200"/>
            <a:ext cx="5638800" cy="19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19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sz="4000" dirty="0" smtClean="0">
                <a:solidFill>
                  <a:schemeClr val="tx1"/>
                </a:solidFill>
              </a:rPr>
              <a:t>6 </a:t>
            </a:r>
            <a:r>
              <a:rPr lang="en-US" sz="4000" dirty="0">
                <a:solidFill>
                  <a:schemeClr val="tx1"/>
                </a:solidFill>
              </a:rPr>
              <a:t>Remove from a Red-Black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1011" y="5009346"/>
            <a:ext cx="5581977" cy="52322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Remove 22  (show all steps)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000250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691435" y="5049557"/>
            <a:ext cx="6081525" cy="95410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Convert this red-black tree to a 2-4 tree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184150" y="9525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>
                <a:solidFill>
                  <a:schemeClr val="tx1"/>
                </a:solidFill>
              </a:rPr>
              <a:t>#7 </a:t>
            </a:r>
            <a:r>
              <a:rPr lang="en-US" kern="0" dirty="0">
                <a:solidFill>
                  <a:schemeClr val="tx1"/>
                </a:solidFill>
              </a:rPr>
              <a:t>Conversion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62200" y="1752600"/>
            <a:ext cx="4114800" cy="2363788"/>
            <a:chOff x="1447800" y="2362200"/>
            <a:chExt cx="4114800" cy="2363788"/>
          </a:xfrm>
        </p:grpSpPr>
        <p:cxnSp>
          <p:nvCxnSpPr>
            <p:cNvPr id="3074" name="AutoShape 31"/>
            <p:cNvCxnSpPr>
              <a:cxnSpLocks noChangeShapeType="1"/>
            </p:cNvCxnSpPr>
            <p:nvPr/>
          </p:nvCxnSpPr>
          <p:spPr bwMode="auto">
            <a:xfrm flipH="1" flipV="1">
              <a:off x="4724400" y="3505200"/>
              <a:ext cx="239713" cy="2746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" name="AutoShape 32"/>
            <p:cNvCxnSpPr>
              <a:cxnSpLocks noChangeShapeType="1"/>
              <a:stCxn id="3110" idx="1"/>
            </p:cNvCxnSpPr>
            <p:nvPr/>
          </p:nvCxnSpPr>
          <p:spPr bwMode="auto">
            <a:xfrm flipV="1">
              <a:off x="4461447" y="3429001"/>
              <a:ext cx="256603" cy="34664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" name="AutoShape 32"/>
            <p:cNvCxnSpPr>
              <a:cxnSpLocks noChangeShapeType="1"/>
              <a:stCxn id="3087" idx="7"/>
              <a:endCxn id="3081" idx="3"/>
            </p:cNvCxnSpPr>
            <p:nvPr/>
          </p:nvCxnSpPr>
          <p:spPr bwMode="auto">
            <a:xfrm rot="5400000" flipH="1" flipV="1">
              <a:off x="1996281" y="3045619"/>
              <a:ext cx="217488" cy="2921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8" name="AutoShape 31"/>
            <p:cNvCxnSpPr>
              <a:cxnSpLocks noChangeShapeType="1"/>
              <a:stCxn id="3080" idx="1"/>
              <a:endCxn id="3077" idx="5"/>
            </p:cNvCxnSpPr>
            <p:nvPr/>
          </p:nvCxnSpPr>
          <p:spPr bwMode="auto">
            <a:xfrm flipH="1" flipV="1">
              <a:off x="3330003" y="2606103"/>
              <a:ext cx="682182" cy="27419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9" name="AutoShape 32"/>
            <p:cNvCxnSpPr>
              <a:cxnSpLocks noChangeShapeType="1"/>
              <a:stCxn id="3081" idx="0"/>
              <a:endCxn id="3077" idx="2"/>
            </p:cNvCxnSpPr>
            <p:nvPr/>
          </p:nvCxnSpPr>
          <p:spPr bwMode="auto">
            <a:xfrm rot="5400000" flipH="1" flipV="1">
              <a:off x="2552700" y="2305050"/>
              <a:ext cx="333375" cy="7334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0" name="Oval 31"/>
            <p:cNvSpPr>
              <a:spLocks noChangeArrowheads="1"/>
            </p:cNvSpPr>
            <p:nvPr/>
          </p:nvSpPr>
          <p:spPr bwMode="auto">
            <a:xfrm>
              <a:off x="3970338" y="283845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3081" name="Oval 31"/>
            <p:cNvSpPr>
              <a:spLocks noChangeArrowheads="1"/>
            </p:cNvSpPr>
            <p:nvPr/>
          </p:nvSpPr>
          <p:spPr bwMode="auto">
            <a:xfrm>
              <a:off x="2209800" y="283845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082" name="AutoShape 32"/>
            <p:cNvCxnSpPr>
              <a:cxnSpLocks noChangeShapeType="1"/>
            </p:cNvCxnSpPr>
            <p:nvPr/>
          </p:nvCxnSpPr>
          <p:spPr bwMode="auto">
            <a:xfrm rot="5400000" flipH="1" flipV="1">
              <a:off x="3855244" y="3144044"/>
              <a:ext cx="219075" cy="17938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3" name="AutoShape 31"/>
            <p:cNvCxnSpPr>
              <a:cxnSpLocks noChangeShapeType="1"/>
            </p:cNvCxnSpPr>
            <p:nvPr/>
          </p:nvCxnSpPr>
          <p:spPr bwMode="auto">
            <a:xfrm rot="16200000" flipV="1">
              <a:off x="4280693" y="3034507"/>
              <a:ext cx="233363" cy="26035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4" name="Oval 31"/>
            <p:cNvSpPr>
              <a:spLocks noChangeArrowheads="1"/>
            </p:cNvSpPr>
            <p:nvPr/>
          </p:nvSpPr>
          <p:spPr bwMode="auto">
            <a:xfrm>
              <a:off x="4495800" y="32766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3085" name="Rectangle 30"/>
            <p:cNvSpPr>
              <a:spLocks noChangeAspect="1" noChangeArrowheads="1"/>
            </p:cNvSpPr>
            <p:nvPr/>
          </p:nvSpPr>
          <p:spPr bwMode="auto">
            <a:xfrm>
              <a:off x="4114800" y="4495800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086" name="AutoShape 31"/>
            <p:cNvCxnSpPr>
              <a:cxnSpLocks noChangeShapeType="1"/>
              <a:endCxn id="3110" idx="4"/>
            </p:cNvCxnSpPr>
            <p:nvPr/>
          </p:nvCxnSpPr>
          <p:spPr bwMode="auto">
            <a:xfrm rot="16200000" flipV="1">
              <a:off x="4348956" y="4233069"/>
              <a:ext cx="523875" cy="9683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7" name="Oval 31"/>
            <p:cNvSpPr>
              <a:spLocks noChangeArrowheads="1"/>
            </p:cNvSpPr>
            <p:nvPr/>
          </p:nvSpPr>
          <p:spPr bwMode="auto">
            <a:xfrm>
              <a:off x="1714500" y="3259138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088" name="AutoShape 32"/>
            <p:cNvCxnSpPr>
              <a:cxnSpLocks noChangeShapeType="1"/>
              <a:stCxn id="3089" idx="0"/>
            </p:cNvCxnSpPr>
            <p:nvPr/>
          </p:nvCxnSpPr>
          <p:spPr bwMode="auto">
            <a:xfrm rot="5400000" flipH="1" flipV="1">
              <a:off x="1535113" y="3573463"/>
              <a:ext cx="273050" cy="2159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9" name="Rectangle 29"/>
            <p:cNvSpPr>
              <a:spLocks noChangeAspect="1" noChangeArrowheads="1"/>
            </p:cNvSpPr>
            <p:nvPr/>
          </p:nvSpPr>
          <p:spPr bwMode="auto">
            <a:xfrm>
              <a:off x="1447800" y="3817938"/>
              <a:ext cx="230188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090" name="Rectangle 30"/>
            <p:cNvSpPr>
              <a:spLocks noChangeAspect="1" noChangeArrowheads="1"/>
            </p:cNvSpPr>
            <p:nvPr/>
          </p:nvSpPr>
          <p:spPr bwMode="auto">
            <a:xfrm>
              <a:off x="2093913" y="3817938"/>
              <a:ext cx="230187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091" name="AutoShape 31"/>
            <p:cNvCxnSpPr>
              <a:cxnSpLocks noChangeShapeType="1"/>
            </p:cNvCxnSpPr>
            <p:nvPr/>
          </p:nvCxnSpPr>
          <p:spPr bwMode="auto">
            <a:xfrm flipH="1" flipV="1">
              <a:off x="1943100" y="3544888"/>
              <a:ext cx="239713" cy="27463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2" name="AutoShape 31"/>
            <p:cNvCxnSpPr>
              <a:cxnSpLocks noChangeShapeType="1"/>
            </p:cNvCxnSpPr>
            <p:nvPr/>
          </p:nvCxnSpPr>
          <p:spPr bwMode="auto">
            <a:xfrm flipH="1" flipV="1">
              <a:off x="2438400" y="3087688"/>
              <a:ext cx="239713" cy="27463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3" name="Oval 31"/>
            <p:cNvSpPr>
              <a:spLocks noChangeArrowheads="1"/>
            </p:cNvSpPr>
            <p:nvPr/>
          </p:nvSpPr>
          <p:spPr bwMode="auto">
            <a:xfrm>
              <a:off x="2617788" y="329565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094" name="Rectangle 29"/>
            <p:cNvSpPr>
              <a:spLocks noChangeAspect="1" noChangeArrowheads="1"/>
            </p:cNvSpPr>
            <p:nvPr/>
          </p:nvSpPr>
          <p:spPr bwMode="auto">
            <a:xfrm>
              <a:off x="2514600" y="3817938"/>
              <a:ext cx="230188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095" name="Rectangle 30"/>
            <p:cNvSpPr>
              <a:spLocks noChangeAspect="1" noChangeArrowheads="1"/>
            </p:cNvSpPr>
            <p:nvPr/>
          </p:nvSpPr>
          <p:spPr bwMode="auto">
            <a:xfrm>
              <a:off x="3429000" y="4267200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096" name="AutoShape 31"/>
            <p:cNvCxnSpPr>
              <a:cxnSpLocks noChangeShapeType="1"/>
            </p:cNvCxnSpPr>
            <p:nvPr/>
          </p:nvCxnSpPr>
          <p:spPr bwMode="auto">
            <a:xfrm flipH="1" flipV="1">
              <a:off x="3200400" y="4038600"/>
              <a:ext cx="239713" cy="27463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7" name="AutoShape 32"/>
            <p:cNvCxnSpPr>
              <a:cxnSpLocks noChangeShapeType="1"/>
              <a:endCxn id="3093" idx="3"/>
            </p:cNvCxnSpPr>
            <p:nvPr/>
          </p:nvCxnSpPr>
          <p:spPr bwMode="auto">
            <a:xfrm rot="5400000" flipH="1" flipV="1">
              <a:off x="2424113" y="3630612"/>
              <a:ext cx="325438" cy="14446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8" name="Oval 31"/>
            <p:cNvSpPr>
              <a:spLocks noChangeArrowheads="1"/>
            </p:cNvSpPr>
            <p:nvPr/>
          </p:nvSpPr>
          <p:spPr bwMode="auto">
            <a:xfrm>
              <a:off x="3798888" y="32766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cxnSp>
          <p:nvCxnSpPr>
            <p:cNvPr id="3099" name="AutoShape 32"/>
            <p:cNvCxnSpPr>
              <a:cxnSpLocks noChangeShapeType="1"/>
            </p:cNvCxnSpPr>
            <p:nvPr/>
          </p:nvCxnSpPr>
          <p:spPr bwMode="auto">
            <a:xfrm rot="5400000" flipH="1" flipV="1">
              <a:off x="3544093" y="3542507"/>
              <a:ext cx="296863" cy="22225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0" name="Rectangle 29"/>
            <p:cNvSpPr>
              <a:spLocks noChangeAspect="1" noChangeArrowheads="1"/>
            </p:cNvSpPr>
            <p:nvPr/>
          </p:nvSpPr>
          <p:spPr bwMode="auto">
            <a:xfrm>
              <a:off x="3503613" y="3741738"/>
              <a:ext cx="230187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101" name="Rectangle 30"/>
            <p:cNvSpPr>
              <a:spLocks noChangeAspect="1" noChangeArrowheads="1"/>
            </p:cNvSpPr>
            <p:nvPr/>
          </p:nvSpPr>
          <p:spPr bwMode="auto">
            <a:xfrm>
              <a:off x="4830297" y="4216913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102" name="AutoShape 31"/>
            <p:cNvCxnSpPr>
              <a:cxnSpLocks noChangeShapeType="1"/>
            </p:cNvCxnSpPr>
            <p:nvPr/>
          </p:nvCxnSpPr>
          <p:spPr bwMode="auto">
            <a:xfrm rot="16200000" flipV="1">
              <a:off x="3895725" y="3629025"/>
              <a:ext cx="323850" cy="1905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3" name="Rectangle 30"/>
            <p:cNvSpPr>
              <a:spLocks noChangeAspect="1" noChangeArrowheads="1"/>
            </p:cNvSpPr>
            <p:nvPr/>
          </p:nvSpPr>
          <p:spPr bwMode="auto">
            <a:xfrm>
              <a:off x="4037013" y="3817938"/>
              <a:ext cx="230187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104" name="AutoShape 32"/>
            <p:cNvCxnSpPr>
              <a:cxnSpLocks noChangeShapeType="1"/>
              <a:endCxn id="3110" idx="4"/>
            </p:cNvCxnSpPr>
            <p:nvPr/>
          </p:nvCxnSpPr>
          <p:spPr bwMode="auto">
            <a:xfrm rot="5400000" flipH="1" flipV="1">
              <a:off x="4129088" y="4157662"/>
              <a:ext cx="571500" cy="29527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5" name="Oval 31"/>
            <p:cNvSpPr>
              <a:spLocks noChangeArrowheads="1"/>
            </p:cNvSpPr>
            <p:nvPr/>
          </p:nvSpPr>
          <p:spPr bwMode="auto">
            <a:xfrm>
              <a:off x="2971800" y="373380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cxnSp>
          <p:nvCxnSpPr>
            <p:cNvPr id="3106" name="AutoShape 31"/>
            <p:cNvCxnSpPr>
              <a:cxnSpLocks noChangeShapeType="1"/>
            </p:cNvCxnSpPr>
            <p:nvPr/>
          </p:nvCxnSpPr>
          <p:spPr bwMode="auto">
            <a:xfrm flipH="1" flipV="1">
              <a:off x="2819400" y="3505200"/>
              <a:ext cx="239713" cy="2746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7" name="AutoShape 32"/>
            <p:cNvCxnSpPr>
              <a:cxnSpLocks noChangeShapeType="1"/>
              <a:stCxn id="3108" idx="0"/>
            </p:cNvCxnSpPr>
            <p:nvPr/>
          </p:nvCxnSpPr>
          <p:spPr bwMode="auto">
            <a:xfrm rot="5400000" flipH="1" flipV="1">
              <a:off x="2754313" y="3990975"/>
              <a:ext cx="273050" cy="2159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8" name="Rectangle 29"/>
            <p:cNvSpPr>
              <a:spLocks noChangeAspect="1" noChangeArrowheads="1"/>
            </p:cNvSpPr>
            <p:nvPr/>
          </p:nvSpPr>
          <p:spPr bwMode="auto">
            <a:xfrm>
              <a:off x="2667000" y="4235450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109" name="Oval 31"/>
            <p:cNvSpPr>
              <a:spLocks noChangeArrowheads="1"/>
            </p:cNvSpPr>
            <p:nvPr/>
          </p:nvSpPr>
          <p:spPr bwMode="auto">
            <a:xfrm>
              <a:off x="4972050" y="373380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3110" name="Oval 31"/>
            <p:cNvSpPr>
              <a:spLocks noChangeArrowheads="1"/>
            </p:cNvSpPr>
            <p:nvPr/>
          </p:nvSpPr>
          <p:spPr bwMode="auto">
            <a:xfrm>
              <a:off x="4419600" y="373380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16</a:t>
              </a:r>
            </a:p>
          </p:txBody>
        </p:sp>
        <p:sp>
          <p:nvSpPr>
            <p:cNvPr id="3111" name="Rectangle 30"/>
            <p:cNvSpPr>
              <a:spLocks noChangeAspect="1" noChangeArrowheads="1"/>
            </p:cNvSpPr>
            <p:nvPr/>
          </p:nvSpPr>
          <p:spPr bwMode="auto">
            <a:xfrm>
              <a:off x="4572000" y="4495800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112" name="AutoShape 31"/>
            <p:cNvCxnSpPr>
              <a:cxnSpLocks noChangeShapeType="1"/>
            </p:cNvCxnSpPr>
            <p:nvPr/>
          </p:nvCxnSpPr>
          <p:spPr bwMode="auto">
            <a:xfrm flipH="1" flipV="1">
              <a:off x="5181600" y="4008438"/>
              <a:ext cx="239713" cy="27622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3" name="Rectangle 30"/>
            <p:cNvSpPr>
              <a:spLocks noChangeAspect="1" noChangeArrowheads="1"/>
            </p:cNvSpPr>
            <p:nvPr/>
          </p:nvSpPr>
          <p:spPr bwMode="auto">
            <a:xfrm>
              <a:off x="5332413" y="4265613"/>
              <a:ext cx="230187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114" name="AutoShape 32"/>
            <p:cNvCxnSpPr>
              <a:cxnSpLocks noChangeShapeType="1"/>
            </p:cNvCxnSpPr>
            <p:nvPr/>
          </p:nvCxnSpPr>
          <p:spPr bwMode="auto">
            <a:xfrm rot="5400000" flipH="1" flipV="1">
              <a:off x="4823619" y="4101306"/>
              <a:ext cx="323850" cy="141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7" name="Oval 25"/>
            <p:cNvSpPr>
              <a:spLocks noChangeArrowheads="1"/>
            </p:cNvSpPr>
            <p:nvPr/>
          </p:nvSpPr>
          <p:spPr bwMode="auto">
            <a:xfrm>
              <a:off x="3086100" y="23622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ahoma" panose="020B060403050404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497933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8333</TotalTime>
  <Words>183</Words>
  <Application>Microsoft Office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Times New Roman</vt:lpstr>
      <vt:lpstr>Mountain Top</vt:lpstr>
      <vt:lpstr>Assignment #9</vt:lpstr>
      <vt:lpstr>#1 Insertion into a 2-4 Tree</vt:lpstr>
      <vt:lpstr>#2 Delete from a 2-4 Tree</vt:lpstr>
      <vt:lpstr>#3 Insertion into a Red-Black Tree</vt:lpstr>
      <vt:lpstr>#4 Remove from a Red-Black Tree</vt:lpstr>
      <vt:lpstr>#5 Remove from a Red-Black Tree</vt:lpstr>
      <vt:lpstr>#6 Remove from a Red-Black Tree</vt:lpstr>
      <vt:lpstr>PowerPoint Presentation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712</cp:revision>
  <dcterms:created xsi:type="dcterms:W3CDTF">2002-01-21T02:22:10Z</dcterms:created>
  <dcterms:modified xsi:type="dcterms:W3CDTF">2017-10-31T00:20:50Z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