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68" r:id="rId4"/>
    <p:sldId id="258" r:id="rId5"/>
    <p:sldId id="260" r:id="rId6"/>
    <p:sldId id="262" r:id="rId7"/>
    <p:sldId id="269" r:id="rId8"/>
    <p:sldId id="270" r:id="rId9"/>
    <p:sldId id="265" r:id="rId10"/>
    <p:sldId id="266" r:id="rId11"/>
    <p:sldId id="272" r:id="rId12"/>
    <p:sldId id="273" r:id="rId13"/>
    <p:sldId id="259"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96E63-7558-2347-B1BA-3BFE9E7404AA}" type="datetimeFigureOut">
              <a:rPr lang="en-US" smtClean="0"/>
              <a:t>8/9/22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E1CB0-79EE-9D42-96AB-3B060BFA18C9}" type="slidenum">
              <a:rPr lang="en-US" smtClean="0"/>
              <a:t>‹#›</a:t>
            </a:fld>
            <a:endParaRPr lang="en-US"/>
          </a:p>
        </p:txBody>
      </p:sp>
    </p:spTree>
    <p:extLst>
      <p:ext uri="{BB962C8B-B14F-4D97-AF65-F5344CB8AC3E}">
        <p14:creationId xmlns:p14="http://schemas.microsoft.com/office/powerpoint/2010/main" val="399093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A28D98-AF63-D141-A537-808A4C921B69}"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10228897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28D98-AF63-D141-A537-808A4C921B69}"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155481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28D98-AF63-D141-A537-808A4C921B69}"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226552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A28D98-AF63-D141-A537-808A4C921B69}"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283593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A28D98-AF63-D141-A537-808A4C921B69}"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41292377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A28D98-AF63-D141-A537-808A4C921B69}" type="datetimeFigureOut">
              <a:rPr lang="en-US" smtClean="0"/>
              <a:t>8/9/22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407281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A28D98-AF63-D141-A537-808A4C921B69}"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1A656-CBE1-B44B-9F31-19A5C3A741D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475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A28D98-AF63-D141-A537-808A4C921B69}" type="datetimeFigureOut">
              <a:rPr lang="en-US" smtClean="0"/>
              <a:t>8/9/22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41191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28D98-AF63-D141-A537-808A4C921B69}" type="datetimeFigureOut">
              <a:rPr lang="en-US" smtClean="0"/>
              <a:t>8/9/22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302847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A28D98-AF63-D141-A537-808A4C921B69}" type="datetimeFigureOut">
              <a:rPr lang="en-US" smtClean="0"/>
              <a:t>8/9/22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177922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A28D98-AF63-D141-A537-808A4C921B69}" type="datetimeFigureOut">
              <a:rPr lang="en-US" smtClean="0"/>
              <a:t>8/9/22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BC1A656-CBE1-B44B-9F31-19A5C3A741D0}" type="slidenum">
              <a:rPr lang="en-US" smtClean="0"/>
              <a:t>‹#›</a:t>
            </a:fld>
            <a:endParaRPr lang="en-US"/>
          </a:p>
        </p:txBody>
      </p:sp>
    </p:spTree>
    <p:extLst>
      <p:ext uri="{BB962C8B-B14F-4D97-AF65-F5344CB8AC3E}">
        <p14:creationId xmlns:p14="http://schemas.microsoft.com/office/powerpoint/2010/main" val="342482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BA28D98-AF63-D141-A537-808A4C921B69}" type="datetimeFigureOut">
              <a:rPr lang="en-US" smtClean="0"/>
              <a:t>8/9/22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C1A656-CBE1-B44B-9F31-19A5C3A741D0}" type="slidenum">
              <a:rPr lang="en-US" smtClean="0"/>
              <a:t>‹#›</a:t>
            </a:fld>
            <a:endParaRPr lang="en-US"/>
          </a:p>
        </p:txBody>
      </p:sp>
    </p:spTree>
    <p:extLst>
      <p:ext uri="{BB962C8B-B14F-4D97-AF65-F5344CB8AC3E}">
        <p14:creationId xmlns:p14="http://schemas.microsoft.com/office/powerpoint/2010/main" val="4173752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BB59-FFA9-FC40-99F7-2065D02F7B3A}"/>
              </a:ext>
            </a:extLst>
          </p:cNvPr>
          <p:cNvSpPr>
            <a:spLocks noGrp="1"/>
          </p:cNvSpPr>
          <p:nvPr>
            <p:ph type="ctrTitle"/>
          </p:nvPr>
        </p:nvSpPr>
        <p:spPr/>
        <p:txBody>
          <a:bodyPr/>
          <a:lstStyle/>
          <a:p>
            <a:r>
              <a:rPr lang="en-US" dirty="0"/>
              <a:t>Digital Fraud detection</a:t>
            </a:r>
            <a:br>
              <a:rPr lang="en-US" dirty="0"/>
            </a:br>
            <a:r>
              <a:rPr lang="en-US" sz="2400" dirty="0"/>
              <a:t>Comparing ensemble and deep learning classification models</a:t>
            </a:r>
            <a:endParaRPr lang="en-US" dirty="0"/>
          </a:p>
        </p:txBody>
      </p:sp>
      <p:sp>
        <p:nvSpPr>
          <p:cNvPr id="3" name="Subtitle 2">
            <a:extLst>
              <a:ext uri="{FF2B5EF4-FFF2-40B4-BE49-F238E27FC236}">
                <a16:creationId xmlns:a16="http://schemas.microsoft.com/office/drawing/2014/main" id="{AF460EC0-7491-044B-B1E1-F349BAAC2DFD}"/>
              </a:ext>
            </a:extLst>
          </p:cNvPr>
          <p:cNvSpPr>
            <a:spLocks noGrp="1"/>
          </p:cNvSpPr>
          <p:nvPr>
            <p:ph type="subTitle" idx="1"/>
          </p:nvPr>
        </p:nvSpPr>
        <p:spPr/>
        <p:txBody>
          <a:bodyPr/>
          <a:lstStyle/>
          <a:p>
            <a:r>
              <a:rPr lang="en-US" dirty="0"/>
              <a:t>DATA606 – Data Science Capstone Project</a:t>
            </a:r>
          </a:p>
          <a:p>
            <a:r>
              <a:rPr lang="en-US" dirty="0"/>
              <a:t>Brian Morrison</a:t>
            </a:r>
          </a:p>
        </p:txBody>
      </p:sp>
    </p:spTree>
    <p:extLst>
      <p:ext uri="{BB962C8B-B14F-4D97-AF65-F5344CB8AC3E}">
        <p14:creationId xmlns:p14="http://schemas.microsoft.com/office/powerpoint/2010/main" val="66829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228-F670-6E45-8BAB-658EDD35D4DC}"/>
              </a:ext>
            </a:extLst>
          </p:cNvPr>
          <p:cNvSpPr>
            <a:spLocks noGrp="1"/>
          </p:cNvSpPr>
          <p:nvPr>
            <p:ph type="title"/>
          </p:nvPr>
        </p:nvSpPr>
        <p:spPr/>
        <p:txBody>
          <a:bodyPr/>
          <a:lstStyle/>
          <a:p>
            <a:r>
              <a:rPr lang="en-US" dirty="0"/>
              <a:t>Stacking Classifier evaluation</a:t>
            </a:r>
          </a:p>
        </p:txBody>
      </p:sp>
      <p:sp>
        <p:nvSpPr>
          <p:cNvPr id="8" name="TextBox 7">
            <a:extLst>
              <a:ext uri="{FF2B5EF4-FFF2-40B4-BE49-F238E27FC236}">
                <a16:creationId xmlns:a16="http://schemas.microsoft.com/office/drawing/2014/main" id="{5446B158-7521-E04A-8BEB-102B5E7CD6A3}"/>
              </a:ext>
            </a:extLst>
          </p:cNvPr>
          <p:cNvSpPr txBox="1"/>
          <p:nvPr/>
        </p:nvSpPr>
        <p:spPr>
          <a:xfrm>
            <a:off x="1828646" y="2692449"/>
            <a:ext cx="3028950" cy="369332"/>
          </a:xfrm>
          <a:prstGeom prst="rect">
            <a:avLst/>
          </a:prstGeom>
          <a:noFill/>
        </p:spPr>
        <p:txBody>
          <a:bodyPr wrap="square" rtlCol="0">
            <a:spAutoFit/>
          </a:bodyPr>
          <a:lstStyle/>
          <a:p>
            <a:pPr algn="ctr"/>
            <a:r>
              <a:rPr lang="en-US" dirty="0"/>
              <a:t>SMOTE Performance</a:t>
            </a:r>
          </a:p>
        </p:txBody>
      </p:sp>
      <p:sp>
        <p:nvSpPr>
          <p:cNvPr id="9" name="TextBox 8">
            <a:extLst>
              <a:ext uri="{FF2B5EF4-FFF2-40B4-BE49-F238E27FC236}">
                <a16:creationId xmlns:a16="http://schemas.microsoft.com/office/drawing/2014/main" id="{70057F19-F5F2-9B46-9E63-A7485377EB3B}"/>
              </a:ext>
            </a:extLst>
          </p:cNvPr>
          <p:cNvSpPr txBox="1"/>
          <p:nvPr/>
        </p:nvSpPr>
        <p:spPr>
          <a:xfrm>
            <a:off x="6505729" y="2692449"/>
            <a:ext cx="3857625" cy="369332"/>
          </a:xfrm>
          <a:prstGeom prst="rect">
            <a:avLst/>
          </a:prstGeom>
          <a:noFill/>
        </p:spPr>
        <p:txBody>
          <a:bodyPr wrap="square" rtlCol="0">
            <a:spAutoFit/>
          </a:bodyPr>
          <a:lstStyle/>
          <a:p>
            <a:pPr algn="ctr"/>
            <a:r>
              <a:rPr lang="en-US" dirty="0"/>
              <a:t>ROS Performance</a:t>
            </a:r>
          </a:p>
        </p:txBody>
      </p:sp>
      <p:pic>
        <p:nvPicPr>
          <p:cNvPr id="8194" name="Picture 2" descr="image">
            <a:extLst>
              <a:ext uri="{FF2B5EF4-FFF2-40B4-BE49-F238E27FC236}">
                <a16:creationId xmlns:a16="http://schemas.microsoft.com/office/drawing/2014/main" id="{2DEE03E5-BF51-8AEB-6A7A-A40DCC5AC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597" y="3061781"/>
            <a:ext cx="4828100" cy="32856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a:extLst>
              <a:ext uri="{FF2B5EF4-FFF2-40B4-BE49-F238E27FC236}">
                <a16:creationId xmlns:a16="http://schemas.microsoft.com/office/drawing/2014/main" id="{D507D47E-65E2-E265-99F6-C13C32BB4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305" y="3061781"/>
            <a:ext cx="4828100" cy="328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02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261532-30C4-F74D-8E8A-A2315D7FCC50}"/>
              </a:ext>
            </a:extLst>
          </p:cNvPr>
          <p:cNvSpPr>
            <a:spLocks noGrp="1"/>
          </p:cNvSpPr>
          <p:nvPr>
            <p:ph type="body" idx="1"/>
          </p:nvPr>
        </p:nvSpPr>
        <p:spPr/>
        <p:txBody>
          <a:bodyPr/>
          <a:lstStyle/>
          <a:p>
            <a:r>
              <a:rPr lang="en-US" dirty="0"/>
              <a:t>layer</a:t>
            </a:r>
          </a:p>
        </p:txBody>
      </p:sp>
      <p:sp>
        <p:nvSpPr>
          <p:cNvPr id="3" name="Content Placeholder 2">
            <a:extLst>
              <a:ext uri="{FF2B5EF4-FFF2-40B4-BE49-F238E27FC236}">
                <a16:creationId xmlns:a16="http://schemas.microsoft.com/office/drawing/2014/main" id="{488F8536-2559-D849-9C38-4E205206AE82}"/>
              </a:ext>
            </a:extLst>
          </p:cNvPr>
          <p:cNvSpPr>
            <a:spLocks noGrp="1"/>
          </p:cNvSpPr>
          <p:nvPr>
            <p:ph sz="half" idx="2"/>
          </p:nvPr>
        </p:nvSpPr>
        <p:spPr/>
        <p:txBody>
          <a:bodyPr/>
          <a:lstStyle/>
          <a:p>
            <a:r>
              <a:rPr lang="en-US" dirty="0"/>
              <a:t>Input</a:t>
            </a:r>
          </a:p>
          <a:p>
            <a:r>
              <a:rPr lang="en-US" dirty="0"/>
              <a:t>First Dense</a:t>
            </a:r>
          </a:p>
          <a:p>
            <a:r>
              <a:rPr lang="en-US" dirty="0"/>
              <a:t>Second Dense</a:t>
            </a:r>
          </a:p>
          <a:p>
            <a:r>
              <a:rPr lang="en-US" dirty="0"/>
              <a:t>Output</a:t>
            </a:r>
          </a:p>
        </p:txBody>
      </p:sp>
      <p:sp>
        <p:nvSpPr>
          <p:cNvPr id="4" name="Content Placeholder 3">
            <a:extLst>
              <a:ext uri="{FF2B5EF4-FFF2-40B4-BE49-F238E27FC236}">
                <a16:creationId xmlns:a16="http://schemas.microsoft.com/office/drawing/2014/main" id="{1C59B37D-3AB5-5D4D-8187-98847B57E475}"/>
              </a:ext>
            </a:extLst>
          </p:cNvPr>
          <p:cNvSpPr>
            <a:spLocks noGrp="1"/>
          </p:cNvSpPr>
          <p:nvPr>
            <p:ph sz="quarter" idx="4"/>
          </p:nvPr>
        </p:nvSpPr>
        <p:spPr/>
        <p:txBody>
          <a:bodyPr/>
          <a:lstStyle/>
          <a:p>
            <a:r>
              <a:rPr lang="en-US" dirty="0"/>
              <a:t>Expects array of 21 features</a:t>
            </a:r>
          </a:p>
          <a:p>
            <a:r>
              <a:rPr lang="en-US" dirty="0"/>
              <a:t>64 neurons, </a:t>
            </a:r>
            <a:r>
              <a:rPr lang="en-US" dirty="0" err="1"/>
              <a:t>relu</a:t>
            </a:r>
            <a:r>
              <a:rPr lang="en-US" dirty="0"/>
              <a:t> activation function</a:t>
            </a:r>
          </a:p>
          <a:p>
            <a:r>
              <a:rPr lang="en-US" dirty="0"/>
              <a:t>64 neurons, </a:t>
            </a:r>
            <a:r>
              <a:rPr lang="en-US" dirty="0" err="1"/>
              <a:t>relu</a:t>
            </a:r>
            <a:r>
              <a:rPr lang="en-US" dirty="0"/>
              <a:t> activation function</a:t>
            </a:r>
          </a:p>
          <a:p>
            <a:r>
              <a:rPr lang="en-US" dirty="0"/>
              <a:t>Sigmoid activation function</a:t>
            </a:r>
          </a:p>
        </p:txBody>
      </p:sp>
      <p:sp>
        <p:nvSpPr>
          <p:cNvPr id="5" name="Text Placeholder 4">
            <a:extLst>
              <a:ext uri="{FF2B5EF4-FFF2-40B4-BE49-F238E27FC236}">
                <a16:creationId xmlns:a16="http://schemas.microsoft.com/office/drawing/2014/main" id="{8B65CB3E-99F7-3241-A68E-ED0D3A42700A}"/>
              </a:ext>
            </a:extLst>
          </p:cNvPr>
          <p:cNvSpPr>
            <a:spLocks noGrp="1"/>
          </p:cNvSpPr>
          <p:nvPr>
            <p:ph type="body" sz="quarter" idx="13"/>
          </p:nvPr>
        </p:nvSpPr>
        <p:spPr/>
        <p:txBody>
          <a:bodyPr/>
          <a:lstStyle/>
          <a:p>
            <a:r>
              <a:rPr lang="en-US" dirty="0"/>
              <a:t>information</a:t>
            </a:r>
          </a:p>
        </p:txBody>
      </p:sp>
      <p:sp>
        <p:nvSpPr>
          <p:cNvPr id="6" name="Title 5">
            <a:extLst>
              <a:ext uri="{FF2B5EF4-FFF2-40B4-BE49-F238E27FC236}">
                <a16:creationId xmlns:a16="http://schemas.microsoft.com/office/drawing/2014/main" id="{E023B026-9BA4-A44F-AE93-E33417996959}"/>
              </a:ext>
            </a:extLst>
          </p:cNvPr>
          <p:cNvSpPr>
            <a:spLocks noGrp="1"/>
          </p:cNvSpPr>
          <p:nvPr>
            <p:ph type="title"/>
          </p:nvPr>
        </p:nvSpPr>
        <p:spPr/>
        <p:txBody>
          <a:bodyPr/>
          <a:lstStyle/>
          <a:p>
            <a:r>
              <a:rPr lang="en-US" dirty="0"/>
              <a:t>Deep learning model</a:t>
            </a:r>
          </a:p>
        </p:txBody>
      </p:sp>
      <p:sp>
        <p:nvSpPr>
          <p:cNvPr id="9" name="TextBox 8">
            <a:extLst>
              <a:ext uri="{FF2B5EF4-FFF2-40B4-BE49-F238E27FC236}">
                <a16:creationId xmlns:a16="http://schemas.microsoft.com/office/drawing/2014/main" id="{F23CD254-1B1E-384F-B082-014910E16825}"/>
              </a:ext>
            </a:extLst>
          </p:cNvPr>
          <p:cNvSpPr txBox="1"/>
          <p:nvPr/>
        </p:nvSpPr>
        <p:spPr>
          <a:xfrm>
            <a:off x="3095949" y="5047528"/>
            <a:ext cx="5515470" cy="1384995"/>
          </a:xfrm>
          <a:prstGeom prst="rect">
            <a:avLst/>
          </a:prstGeom>
          <a:noFill/>
        </p:spPr>
        <p:txBody>
          <a:bodyPr wrap="square" rtlCol="0">
            <a:spAutoFit/>
          </a:bodyPr>
          <a:lstStyle/>
          <a:p>
            <a:pPr marL="285750" indent="-285750">
              <a:buFont typeface="Arial" panose="020B0604020202020204" pitchFamily="34" charset="0"/>
              <a:buChar char="•"/>
            </a:pPr>
            <a:r>
              <a:rPr lang="en-US" dirty="0"/>
              <a:t>Relatively simple model, compiled with</a:t>
            </a:r>
          </a:p>
          <a:p>
            <a:pPr marL="742950" lvl="1" indent="-285750">
              <a:buFont typeface="Arial" panose="020B0604020202020204" pitchFamily="34" charset="0"/>
              <a:buChar char="•"/>
            </a:pPr>
            <a:r>
              <a:rPr lang="en-US" sz="1600" dirty="0"/>
              <a:t>Adam optimizer</a:t>
            </a:r>
          </a:p>
          <a:p>
            <a:pPr marL="742950" lvl="1" indent="-285750">
              <a:buFont typeface="Arial" panose="020B0604020202020204" pitchFamily="34" charset="0"/>
              <a:buChar char="•"/>
            </a:pPr>
            <a:r>
              <a:rPr lang="en-US" sz="1600" dirty="0"/>
              <a:t>Binary </a:t>
            </a:r>
            <a:r>
              <a:rPr lang="en-US" sz="1600" dirty="0" err="1"/>
              <a:t>crossentropy</a:t>
            </a:r>
            <a:r>
              <a:rPr lang="en-US" sz="1600" dirty="0"/>
              <a:t> loss function</a:t>
            </a:r>
          </a:p>
          <a:p>
            <a:pPr marL="742950" lvl="1" indent="-285750">
              <a:buFont typeface="Arial" panose="020B0604020202020204" pitchFamily="34" charset="0"/>
              <a:buChar char="•"/>
            </a:pPr>
            <a:r>
              <a:rPr lang="en-US" sz="1600" dirty="0"/>
              <a:t>Binary accuracy metric</a:t>
            </a:r>
          </a:p>
          <a:p>
            <a:pPr marL="285750" indent="-285750">
              <a:buFont typeface="Arial" panose="020B0604020202020204" pitchFamily="34" charset="0"/>
              <a:buChar char="•"/>
            </a:pPr>
            <a:r>
              <a:rPr lang="en-US" dirty="0"/>
              <a:t>Again, no hyperparameter tuning performed</a:t>
            </a:r>
          </a:p>
        </p:txBody>
      </p:sp>
    </p:spTree>
    <p:extLst>
      <p:ext uri="{BB962C8B-B14F-4D97-AF65-F5344CB8AC3E}">
        <p14:creationId xmlns:p14="http://schemas.microsoft.com/office/powerpoint/2010/main" val="211096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C228-F670-6E45-8BAB-658EDD35D4DC}"/>
              </a:ext>
            </a:extLst>
          </p:cNvPr>
          <p:cNvSpPr>
            <a:spLocks noGrp="1"/>
          </p:cNvSpPr>
          <p:nvPr>
            <p:ph type="title"/>
          </p:nvPr>
        </p:nvSpPr>
        <p:spPr/>
        <p:txBody>
          <a:bodyPr/>
          <a:lstStyle/>
          <a:p>
            <a:r>
              <a:rPr lang="en-US" dirty="0"/>
              <a:t>Deep learning model evaluation</a:t>
            </a:r>
          </a:p>
        </p:txBody>
      </p:sp>
      <p:sp>
        <p:nvSpPr>
          <p:cNvPr id="8" name="TextBox 7">
            <a:extLst>
              <a:ext uri="{FF2B5EF4-FFF2-40B4-BE49-F238E27FC236}">
                <a16:creationId xmlns:a16="http://schemas.microsoft.com/office/drawing/2014/main" id="{5446B158-7521-E04A-8BEB-102B5E7CD6A3}"/>
              </a:ext>
            </a:extLst>
          </p:cNvPr>
          <p:cNvSpPr txBox="1"/>
          <p:nvPr/>
        </p:nvSpPr>
        <p:spPr>
          <a:xfrm>
            <a:off x="1828646" y="2692449"/>
            <a:ext cx="3028950" cy="369332"/>
          </a:xfrm>
          <a:prstGeom prst="rect">
            <a:avLst/>
          </a:prstGeom>
          <a:noFill/>
        </p:spPr>
        <p:txBody>
          <a:bodyPr wrap="square" rtlCol="0">
            <a:spAutoFit/>
          </a:bodyPr>
          <a:lstStyle/>
          <a:p>
            <a:pPr algn="ctr"/>
            <a:r>
              <a:rPr lang="en-US" dirty="0"/>
              <a:t>SMOTE Performance</a:t>
            </a:r>
          </a:p>
        </p:txBody>
      </p:sp>
      <p:sp>
        <p:nvSpPr>
          <p:cNvPr id="9" name="TextBox 8">
            <a:extLst>
              <a:ext uri="{FF2B5EF4-FFF2-40B4-BE49-F238E27FC236}">
                <a16:creationId xmlns:a16="http://schemas.microsoft.com/office/drawing/2014/main" id="{70057F19-F5F2-9B46-9E63-A7485377EB3B}"/>
              </a:ext>
            </a:extLst>
          </p:cNvPr>
          <p:cNvSpPr txBox="1"/>
          <p:nvPr/>
        </p:nvSpPr>
        <p:spPr>
          <a:xfrm>
            <a:off x="6505729" y="2692449"/>
            <a:ext cx="3857625" cy="369332"/>
          </a:xfrm>
          <a:prstGeom prst="rect">
            <a:avLst/>
          </a:prstGeom>
          <a:noFill/>
        </p:spPr>
        <p:txBody>
          <a:bodyPr wrap="square" rtlCol="0">
            <a:spAutoFit/>
          </a:bodyPr>
          <a:lstStyle/>
          <a:p>
            <a:pPr algn="ctr"/>
            <a:r>
              <a:rPr lang="en-US" dirty="0"/>
              <a:t>ROS Performance</a:t>
            </a:r>
          </a:p>
        </p:txBody>
      </p:sp>
      <p:pic>
        <p:nvPicPr>
          <p:cNvPr id="10242" name="Picture 2" descr="image">
            <a:extLst>
              <a:ext uri="{FF2B5EF4-FFF2-40B4-BE49-F238E27FC236}">
                <a16:creationId xmlns:a16="http://schemas.microsoft.com/office/drawing/2014/main" id="{6B849B67-A323-5E96-23B5-E721D6F67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595" y="3061781"/>
            <a:ext cx="4828100" cy="328561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a:extLst>
              <a:ext uri="{FF2B5EF4-FFF2-40B4-BE49-F238E27FC236}">
                <a16:creationId xmlns:a16="http://schemas.microsoft.com/office/drawing/2014/main" id="{63FBEDBD-22EB-882F-29D8-F96A024FB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305" y="3061781"/>
            <a:ext cx="4828100" cy="328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58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E02E-E849-BA4D-8E51-A7EB2450843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8693A8F-1BF4-EF48-9079-036180D279BD}"/>
              </a:ext>
            </a:extLst>
          </p:cNvPr>
          <p:cNvSpPr>
            <a:spLocks noGrp="1"/>
          </p:cNvSpPr>
          <p:nvPr>
            <p:ph idx="1"/>
          </p:nvPr>
        </p:nvSpPr>
        <p:spPr/>
        <p:txBody>
          <a:bodyPr>
            <a:normAutofit/>
          </a:bodyPr>
          <a:lstStyle/>
          <a:p>
            <a:r>
              <a:rPr lang="en-US" dirty="0"/>
              <a:t>In any machine learning use case, it’s important to reference our business context and stakeholder interests when evaluating the effectiveness of a model</a:t>
            </a:r>
          </a:p>
          <a:p>
            <a:pPr lvl="1"/>
            <a:r>
              <a:rPr lang="en-US" dirty="0"/>
              <a:t>Might want a precise model that minimizes resource allocation to false-flag investigations – like the SMOTE Stacking Classifier</a:t>
            </a:r>
          </a:p>
          <a:p>
            <a:pPr lvl="1"/>
            <a:r>
              <a:rPr lang="en-US" dirty="0"/>
              <a:t>Might want a “wider net” model that prompts users to dismiss alerts on any suspicious activity – like the ROS Deep Learning Model</a:t>
            </a:r>
          </a:p>
          <a:p>
            <a:r>
              <a:rPr lang="en-US" dirty="0"/>
              <a:t>The Kaggle competition’s leading submissions had combined F1 scores of nearly 0.95, portraying significant room to improve models</a:t>
            </a:r>
          </a:p>
        </p:txBody>
      </p:sp>
    </p:spTree>
    <p:extLst>
      <p:ext uri="{BB962C8B-B14F-4D97-AF65-F5344CB8AC3E}">
        <p14:creationId xmlns:p14="http://schemas.microsoft.com/office/powerpoint/2010/main" val="249096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E02E-E849-BA4D-8E51-A7EB2450843C}"/>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F8693A8F-1BF4-EF48-9079-036180D279BD}"/>
              </a:ext>
            </a:extLst>
          </p:cNvPr>
          <p:cNvSpPr>
            <a:spLocks noGrp="1"/>
          </p:cNvSpPr>
          <p:nvPr>
            <p:ph idx="1"/>
          </p:nvPr>
        </p:nvSpPr>
        <p:spPr/>
        <p:txBody>
          <a:bodyPr>
            <a:normAutofit fontScale="92500" lnSpcReduction="20000"/>
          </a:bodyPr>
          <a:lstStyle/>
          <a:p>
            <a:r>
              <a:rPr lang="en-US" sz="1900" i="1" dirty="0"/>
              <a:t>Feature Engineering</a:t>
            </a:r>
            <a:r>
              <a:rPr lang="en-US" sz="1900" dirty="0"/>
              <a:t> - More sophisticated methods to handle the presence of null values, such as replacing them with numeric constants (i.e. 0's) or merging them with populated fields from other columns, could assist in creating a more informative dataset</a:t>
            </a:r>
          </a:p>
          <a:p>
            <a:r>
              <a:rPr lang="en-US" sz="1900" i="1" dirty="0"/>
              <a:t>Hyperparameter Tuning</a:t>
            </a:r>
            <a:r>
              <a:rPr lang="en-US" sz="1900" dirty="0"/>
              <a:t> - Using cross-fold validation to tune the hyperparameters of the models comprising the Stacking Classifier to ensure they are performing optimally. Identifying the ideal hyperparameters for simple classifiers by iteratively training and testing on partitions of the full dataset is a standard practice when building classification models</a:t>
            </a:r>
          </a:p>
          <a:p>
            <a:r>
              <a:rPr lang="en-US" sz="1900" i="1" dirty="0"/>
              <a:t>Transfer Learning</a:t>
            </a:r>
            <a:r>
              <a:rPr lang="en-US" sz="1900" dirty="0"/>
              <a:t> - Exploring relevant pre-trained models that may elicit higher predictive validity in this use case could certainly be a way to improve the current project</a:t>
            </a:r>
          </a:p>
          <a:p>
            <a:endParaRPr lang="en-US" dirty="0"/>
          </a:p>
        </p:txBody>
      </p:sp>
    </p:spTree>
    <p:extLst>
      <p:ext uri="{BB962C8B-B14F-4D97-AF65-F5344CB8AC3E}">
        <p14:creationId xmlns:p14="http://schemas.microsoft.com/office/powerpoint/2010/main" val="259508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E02E-E849-BA4D-8E51-A7EB2450843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8693A8F-1BF4-EF48-9079-036180D279BD}"/>
              </a:ext>
            </a:extLst>
          </p:cNvPr>
          <p:cNvSpPr>
            <a:spLocks noGrp="1"/>
          </p:cNvSpPr>
          <p:nvPr>
            <p:ph idx="1"/>
          </p:nvPr>
        </p:nvSpPr>
        <p:spPr/>
        <p:txBody>
          <a:bodyPr>
            <a:normAutofit lnSpcReduction="10000"/>
          </a:bodyPr>
          <a:lstStyle/>
          <a:p>
            <a:pPr marL="342900" indent="-342900">
              <a:buFont typeface="+mj-lt"/>
              <a:buAutoNum type="arabicPeriod"/>
            </a:pPr>
            <a:r>
              <a:rPr lang="en-US" dirty="0">
                <a:solidFill>
                  <a:schemeClr val="tx1"/>
                </a:solidFill>
              </a:rPr>
              <a:t>https://www.mckinsey.com/industries/financial-services/our-insights/banking-matters/us-digital-payments-achieving-the-next-phase-of-consumer-engagement#:~:text=Although%20penetration%20of%20digital%20payments,to%20reach%20the%20remaining%20group.</a:t>
            </a:r>
          </a:p>
          <a:p>
            <a:pPr marL="342900" indent="-342900">
              <a:buFont typeface="+mj-lt"/>
              <a:buAutoNum type="arabicPeriod"/>
            </a:pPr>
            <a:r>
              <a:rPr lang="en-US" dirty="0">
                <a:solidFill>
                  <a:schemeClr val="tx1"/>
                </a:solidFill>
              </a:rPr>
              <a:t>https://www.frbsf.org/cash/publications/fed-notes/2019/june/2019-findings-from-the-diary-of-consumer-payment-choice/#:~:text=Consumers%20used%20cash%20in%2026,percentage%20point%20increase%20from%202017</a:t>
            </a:r>
          </a:p>
          <a:p>
            <a:pPr marL="342900" indent="-342900">
              <a:buFont typeface="+mj-lt"/>
              <a:buAutoNum type="arabicPeriod"/>
            </a:pPr>
            <a:r>
              <a:rPr lang="en-US" dirty="0">
                <a:solidFill>
                  <a:schemeClr val="tx1"/>
                </a:solidFill>
              </a:rPr>
              <a:t>https://resources.sift.com/ebook/digital-trust-safety-index-fraud-economy/</a:t>
            </a:r>
          </a:p>
          <a:p>
            <a:pPr marL="342900" indent="-342900">
              <a:buFont typeface="+mj-lt"/>
              <a:buAutoNum type="arabicPeriod"/>
            </a:pPr>
            <a:r>
              <a:rPr lang="en-US" dirty="0">
                <a:solidFill>
                  <a:schemeClr val="tx1"/>
                </a:solidFill>
              </a:rPr>
              <a:t>https://shiftprocessing.com/credit-card-fraud-statistics/</a:t>
            </a:r>
          </a:p>
        </p:txBody>
      </p:sp>
    </p:spTree>
    <p:extLst>
      <p:ext uri="{BB962C8B-B14F-4D97-AF65-F5344CB8AC3E}">
        <p14:creationId xmlns:p14="http://schemas.microsoft.com/office/powerpoint/2010/main" val="393132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42B7-FCFA-7E41-94E6-AEC868186C2E}"/>
              </a:ext>
            </a:extLst>
          </p:cNvPr>
          <p:cNvSpPr>
            <a:spLocks noGrp="1"/>
          </p:cNvSpPr>
          <p:nvPr>
            <p:ph type="title"/>
          </p:nvPr>
        </p:nvSpPr>
        <p:spPr/>
        <p:txBody>
          <a:bodyPr/>
          <a:lstStyle/>
          <a:p>
            <a:r>
              <a:rPr lang="en-US" dirty="0"/>
              <a:t>Introduction &amp; background</a:t>
            </a:r>
          </a:p>
        </p:txBody>
      </p:sp>
      <p:sp>
        <p:nvSpPr>
          <p:cNvPr id="3" name="Content Placeholder 2">
            <a:extLst>
              <a:ext uri="{FF2B5EF4-FFF2-40B4-BE49-F238E27FC236}">
                <a16:creationId xmlns:a16="http://schemas.microsoft.com/office/drawing/2014/main" id="{F1EF195A-9CAD-3549-BD31-2CAD8429D017}"/>
              </a:ext>
            </a:extLst>
          </p:cNvPr>
          <p:cNvSpPr>
            <a:spLocks noGrp="1"/>
          </p:cNvSpPr>
          <p:nvPr>
            <p:ph idx="1"/>
          </p:nvPr>
        </p:nvSpPr>
        <p:spPr/>
        <p:txBody>
          <a:bodyPr>
            <a:normAutofit/>
          </a:bodyPr>
          <a:lstStyle/>
          <a:p>
            <a:r>
              <a:rPr lang="en-US" dirty="0"/>
              <a:t>As many as 80% of consumers used some form of digital payment in 2020, with nearly 60% of those consumers reporting using two or more forms of digital payment</a:t>
            </a:r>
            <a:r>
              <a:rPr lang="en-US" baseline="30000" dirty="0"/>
              <a:t>1</a:t>
            </a:r>
          </a:p>
          <a:p>
            <a:r>
              <a:rPr lang="en-US" dirty="0"/>
              <a:t>Credit and debit cards accounted for over 50% of payment usage in 2019</a:t>
            </a:r>
            <a:r>
              <a:rPr lang="en-US" baseline="30000" dirty="0"/>
              <a:t>2</a:t>
            </a:r>
            <a:r>
              <a:rPr lang="en-US" dirty="0"/>
              <a:t> </a:t>
            </a:r>
          </a:p>
          <a:p>
            <a:r>
              <a:rPr lang="en-US" dirty="0"/>
              <a:t>Paralleling the growth of digital payment methods, instances of attempted digital payment fraud have also increased dramatically in the past few years, both in quantity and magnitude</a:t>
            </a:r>
            <a:r>
              <a:rPr lang="en-US" baseline="30000" dirty="0"/>
              <a:t>3,4</a:t>
            </a:r>
            <a:endParaRPr lang="en-US" dirty="0"/>
          </a:p>
        </p:txBody>
      </p:sp>
    </p:spTree>
    <p:extLst>
      <p:ext uri="{BB962C8B-B14F-4D97-AF65-F5344CB8AC3E}">
        <p14:creationId xmlns:p14="http://schemas.microsoft.com/office/powerpoint/2010/main" val="297401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42B7-FCFA-7E41-94E6-AEC868186C2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1EF195A-9CAD-3549-BD31-2CAD8429D017}"/>
              </a:ext>
            </a:extLst>
          </p:cNvPr>
          <p:cNvSpPr>
            <a:spLocks noGrp="1"/>
          </p:cNvSpPr>
          <p:nvPr>
            <p:ph idx="1"/>
          </p:nvPr>
        </p:nvSpPr>
        <p:spPr/>
        <p:txBody>
          <a:bodyPr>
            <a:normAutofit/>
          </a:bodyPr>
          <a:lstStyle/>
          <a:p>
            <a:r>
              <a:rPr lang="en-US" b="1" dirty="0"/>
              <a:t>Problem Statement: </a:t>
            </a:r>
            <a:r>
              <a:rPr lang="en-US" dirty="0"/>
              <a:t>There are more ways to commit payment fraud today than there ever have been, and this statement will again be true in 10 years. Building and deploying a plethora of machine-learning based fraud detection systems, each with different approaches to classifying potential instances of fraud, is likely the best way to combat the wide range of ways individuals can commit fraud. </a:t>
            </a:r>
          </a:p>
          <a:p>
            <a:r>
              <a:rPr lang="en-US" dirty="0"/>
              <a:t>In this project, I propose methods for constructing robust fraud detection models, with a specific emphasis on comparing the performance of Ensemble and Deep Learning based classification models.</a:t>
            </a:r>
          </a:p>
        </p:txBody>
      </p:sp>
    </p:spTree>
    <p:extLst>
      <p:ext uri="{BB962C8B-B14F-4D97-AF65-F5344CB8AC3E}">
        <p14:creationId xmlns:p14="http://schemas.microsoft.com/office/powerpoint/2010/main" val="398168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68FF-1A96-6F48-ADF6-FB3A94F1D2E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6846A71-9DC7-2C45-8C65-E64AAC638E45}"/>
              </a:ext>
            </a:extLst>
          </p:cNvPr>
          <p:cNvSpPr>
            <a:spLocks noGrp="1"/>
          </p:cNvSpPr>
          <p:nvPr>
            <p:ph idx="1"/>
          </p:nvPr>
        </p:nvSpPr>
        <p:spPr/>
        <p:txBody>
          <a:bodyPr/>
          <a:lstStyle/>
          <a:p>
            <a:r>
              <a:rPr lang="en-US" dirty="0"/>
              <a:t>Large log of e-commerce transactions with a range of associated details</a:t>
            </a:r>
          </a:p>
          <a:p>
            <a:r>
              <a:rPr lang="en-US" dirty="0"/>
              <a:t>Made available through a Kaggle competition held by the IEEE Computational Intelligence Society (IEEE-CIS)</a:t>
            </a:r>
          </a:p>
          <a:p>
            <a:pPr lvl="1"/>
            <a:r>
              <a:rPr lang="en-US" dirty="0"/>
              <a:t>Contains over 590,000 real-world ecommerce transactions provided by Vesta</a:t>
            </a:r>
          </a:p>
          <a:p>
            <a:pPr lvl="1"/>
            <a:r>
              <a:rPr lang="en-US" dirty="0"/>
              <a:t>Split between transactional records with 392 unique numerical and categorical features, and identity records with 40 unique numerical and categorical features</a:t>
            </a:r>
          </a:p>
          <a:p>
            <a:pPr lvl="1"/>
            <a:r>
              <a:rPr lang="en-US" dirty="0"/>
              <a:t>Proportion of fraudulent to legitimate transactions standing at nearly 1 to 30; roughly 3.5% of the dataset.</a:t>
            </a:r>
          </a:p>
        </p:txBody>
      </p:sp>
    </p:spTree>
    <p:extLst>
      <p:ext uri="{BB962C8B-B14F-4D97-AF65-F5344CB8AC3E}">
        <p14:creationId xmlns:p14="http://schemas.microsoft.com/office/powerpoint/2010/main" val="31648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9EC4-254D-0F4B-9107-C0F08175EFF1}"/>
              </a:ext>
            </a:extLst>
          </p:cNvPr>
          <p:cNvSpPr>
            <a:spLocks noGrp="1"/>
          </p:cNvSpPr>
          <p:nvPr>
            <p:ph type="title"/>
          </p:nvPr>
        </p:nvSpPr>
        <p:spPr/>
        <p:txBody>
          <a:bodyPr/>
          <a:lstStyle/>
          <a:p>
            <a:r>
              <a:rPr lang="en-US" dirty="0"/>
              <a:t>Null handling </a:t>
            </a:r>
          </a:p>
        </p:txBody>
      </p:sp>
      <p:sp>
        <p:nvSpPr>
          <p:cNvPr id="8" name="Content Placeholder 2">
            <a:extLst>
              <a:ext uri="{FF2B5EF4-FFF2-40B4-BE49-F238E27FC236}">
                <a16:creationId xmlns:a16="http://schemas.microsoft.com/office/drawing/2014/main" id="{43E2E9DD-50E5-1744-9B1F-56171553CBB0}"/>
              </a:ext>
            </a:extLst>
          </p:cNvPr>
          <p:cNvSpPr txBox="1">
            <a:spLocks/>
          </p:cNvSpPr>
          <p:nvPr/>
        </p:nvSpPr>
        <p:spPr>
          <a:xfrm>
            <a:off x="6096000" y="2990335"/>
            <a:ext cx="5708650" cy="3396178"/>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Given the size of the dataset, all columns containing null values were removed</a:t>
            </a:r>
          </a:p>
          <a:p>
            <a:pPr lvl="1"/>
            <a:r>
              <a:rPr lang="en-US" dirty="0"/>
              <a:t>Likely a substantial amount of information loss, discussed in Future Directions section</a:t>
            </a:r>
          </a:p>
          <a:p>
            <a:r>
              <a:rPr lang="en-US" dirty="0"/>
              <a:t>After this, 17 features remained for the models to be trained on, along with the class labels column</a:t>
            </a:r>
          </a:p>
          <a:p>
            <a:r>
              <a:rPr lang="en-US" dirty="0"/>
              <a:t>Remaining categorical column was then One Hot Encoded </a:t>
            </a:r>
          </a:p>
        </p:txBody>
      </p:sp>
      <p:pic>
        <p:nvPicPr>
          <p:cNvPr id="1026" name="Picture 2" descr="image">
            <a:extLst>
              <a:ext uri="{FF2B5EF4-FFF2-40B4-BE49-F238E27FC236}">
                <a16:creationId xmlns:a16="http://schemas.microsoft.com/office/drawing/2014/main" id="{4BF408D6-3357-5647-5F3E-DA2CCC88F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2680207"/>
            <a:ext cx="5654679" cy="370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7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BEB4-D77C-3744-8A3E-E6EA8932B75A}"/>
              </a:ext>
            </a:extLst>
          </p:cNvPr>
          <p:cNvSpPr>
            <a:spLocks noGrp="1"/>
          </p:cNvSpPr>
          <p:nvPr>
            <p:ph type="title"/>
          </p:nvPr>
        </p:nvSpPr>
        <p:spPr/>
        <p:txBody>
          <a:bodyPr/>
          <a:lstStyle/>
          <a:p>
            <a:r>
              <a:rPr lang="en-US" dirty="0"/>
              <a:t>Feature scaling</a:t>
            </a:r>
          </a:p>
        </p:txBody>
      </p:sp>
      <p:sp>
        <p:nvSpPr>
          <p:cNvPr id="4" name="Content Placeholder 2">
            <a:extLst>
              <a:ext uri="{FF2B5EF4-FFF2-40B4-BE49-F238E27FC236}">
                <a16:creationId xmlns:a16="http://schemas.microsoft.com/office/drawing/2014/main" id="{932B969A-15E9-9C40-ADD2-B31712A0EEF6}"/>
              </a:ext>
            </a:extLst>
          </p:cNvPr>
          <p:cNvSpPr txBox="1">
            <a:spLocks/>
          </p:cNvSpPr>
          <p:nvPr/>
        </p:nvSpPr>
        <p:spPr>
          <a:xfrm>
            <a:off x="2231136" y="2349480"/>
            <a:ext cx="7729728" cy="287742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Feature scaling, a prerequisite for some distance or gradient based models as well as Principal Component Analysis, was then performed</a:t>
            </a:r>
          </a:p>
          <a:p>
            <a:r>
              <a:rPr lang="en-US" dirty="0"/>
              <a:t>Two approaches to feature scaling that were explored:</a:t>
            </a:r>
          </a:p>
          <a:p>
            <a:pPr lvl="1"/>
            <a:r>
              <a:rPr lang="en-US" i="1" dirty="0" err="1"/>
              <a:t>MinMax</a:t>
            </a:r>
            <a:r>
              <a:rPr lang="en-US" i="1" dirty="0"/>
              <a:t> Scaler</a:t>
            </a:r>
            <a:r>
              <a:rPr lang="en-US" dirty="0"/>
              <a:t> - Designed for features confined to a definite range with roughly uniform distribution. Minimum to 0, Maximum to 1.</a:t>
            </a:r>
          </a:p>
          <a:p>
            <a:pPr lvl="1"/>
            <a:r>
              <a:rPr lang="en-US" i="1" dirty="0"/>
              <a:t>Robust Scaler</a:t>
            </a:r>
            <a:r>
              <a:rPr lang="en-US" dirty="0"/>
              <a:t> - Designed to provide more tolerance for extreme outliers in leptokurtic data. Data is scaled according to the Interquartile Range (IQR).</a:t>
            </a:r>
          </a:p>
          <a:p>
            <a:pPr lvl="1"/>
            <a:endParaRPr lang="en-US" dirty="0"/>
          </a:p>
        </p:txBody>
      </p:sp>
      <p:sp>
        <p:nvSpPr>
          <p:cNvPr id="9" name="Right Arrow 8">
            <a:extLst>
              <a:ext uri="{FF2B5EF4-FFF2-40B4-BE49-F238E27FC236}">
                <a16:creationId xmlns:a16="http://schemas.microsoft.com/office/drawing/2014/main" id="{97ECC8BE-4647-8047-B25F-DB0C1092CF8B}"/>
              </a:ext>
            </a:extLst>
          </p:cNvPr>
          <p:cNvSpPr/>
          <p:nvPr/>
        </p:nvSpPr>
        <p:spPr>
          <a:xfrm>
            <a:off x="5666813" y="5502616"/>
            <a:ext cx="843431" cy="39004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a:extLst>
              <a:ext uri="{FF2B5EF4-FFF2-40B4-BE49-F238E27FC236}">
                <a16:creationId xmlns:a16="http://schemas.microsoft.com/office/drawing/2014/main" id="{378E3BD0-84BE-2517-FE8B-6E9C6F272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068" y="4584526"/>
            <a:ext cx="3407030" cy="21833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817BDA56-348F-12D9-9C7C-6439B3903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959" y="4584527"/>
            <a:ext cx="3273905" cy="218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62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9EC4-254D-0F4B-9107-C0F08175EFF1}"/>
              </a:ext>
            </a:extLst>
          </p:cNvPr>
          <p:cNvSpPr>
            <a:spLocks noGrp="1"/>
          </p:cNvSpPr>
          <p:nvPr>
            <p:ph type="title"/>
          </p:nvPr>
        </p:nvSpPr>
        <p:spPr/>
        <p:txBody>
          <a:bodyPr/>
          <a:lstStyle/>
          <a:p>
            <a:r>
              <a:rPr lang="en-US" dirty="0"/>
              <a:t>Class balancing 1</a:t>
            </a:r>
          </a:p>
        </p:txBody>
      </p:sp>
      <p:sp>
        <p:nvSpPr>
          <p:cNvPr id="8" name="Content Placeholder 2">
            <a:extLst>
              <a:ext uri="{FF2B5EF4-FFF2-40B4-BE49-F238E27FC236}">
                <a16:creationId xmlns:a16="http://schemas.microsoft.com/office/drawing/2014/main" id="{43E2E9DD-50E5-1744-9B1F-56171553CBB0}"/>
              </a:ext>
            </a:extLst>
          </p:cNvPr>
          <p:cNvSpPr txBox="1">
            <a:spLocks/>
          </p:cNvSpPr>
          <p:nvPr/>
        </p:nvSpPr>
        <p:spPr>
          <a:xfrm>
            <a:off x="6096000" y="2851403"/>
            <a:ext cx="5708650" cy="3535110"/>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Many techniques to augmenting minority classes, including:</a:t>
            </a:r>
          </a:p>
          <a:p>
            <a:pPr lvl="1"/>
            <a:r>
              <a:rPr lang="en-US" i="1" dirty="0"/>
              <a:t>SMOTE</a:t>
            </a:r>
            <a:r>
              <a:rPr lang="en-US" dirty="0"/>
              <a:t> - Creates synthetic data points similar to existing data points through a nearest neighbors approach by which neighbors close in feature space to existing minority class observations are imitated. </a:t>
            </a:r>
          </a:p>
          <a:p>
            <a:pPr lvl="1"/>
            <a:r>
              <a:rPr lang="en-US" i="1" dirty="0"/>
              <a:t>Random Oversampling</a:t>
            </a:r>
            <a:r>
              <a:rPr lang="en-US" dirty="0"/>
              <a:t> - A simpler approach to minority class augmentation that involves randomly sampling minority class observations to duplicate in the dataset, artificially balancing class weights across the dataset. </a:t>
            </a:r>
          </a:p>
          <a:p>
            <a:r>
              <a:rPr lang="en-US" dirty="0"/>
              <a:t>PCA can be used to evaluate closeness in feature space</a:t>
            </a:r>
          </a:p>
        </p:txBody>
      </p:sp>
      <p:pic>
        <p:nvPicPr>
          <p:cNvPr id="5128" name="Picture 8" descr="image">
            <a:extLst>
              <a:ext uri="{FF2B5EF4-FFF2-40B4-BE49-F238E27FC236}">
                <a16:creationId xmlns:a16="http://schemas.microsoft.com/office/drawing/2014/main" id="{8F8F5AE6-8FD0-F44D-10C5-22FECA422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2" y="2851403"/>
            <a:ext cx="5430838" cy="3341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21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BEB4-D77C-3744-8A3E-E6EA8932B75A}"/>
              </a:ext>
            </a:extLst>
          </p:cNvPr>
          <p:cNvSpPr>
            <a:spLocks noGrp="1"/>
          </p:cNvSpPr>
          <p:nvPr>
            <p:ph type="title"/>
          </p:nvPr>
        </p:nvSpPr>
        <p:spPr/>
        <p:txBody>
          <a:bodyPr/>
          <a:lstStyle/>
          <a:p>
            <a:r>
              <a:rPr lang="en-US" dirty="0"/>
              <a:t>Class balancing 2</a:t>
            </a:r>
          </a:p>
        </p:txBody>
      </p:sp>
      <p:sp>
        <p:nvSpPr>
          <p:cNvPr id="4" name="Content Placeholder 2">
            <a:extLst>
              <a:ext uri="{FF2B5EF4-FFF2-40B4-BE49-F238E27FC236}">
                <a16:creationId xmlns:a16="http://schemas.microsoft.com/office/drawing/2014/main" id="{932B969A-15E9-9C40-ADD2-B31712A0EEF6}"/>
              </a:ext>
            </a:extLst>
          </p:cNvPr>
          <p:cNvSpPr txBox="1">
            <a:spLocks/>
          </p:cNvSpPr>
          <p:nvPr/>
        </p:nvSpPr>
        <p:spPr>
          <a:xfrm>
            <a:off x="2231136" y="2349480"/>
            <a:ext cx="7729728" cy="287742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sz="1800" dirty="0"/>
              <a:t>Both approaches to class balancing were used, with the expectation that later disparities in model performance could identify a winner</a:t>
            </a:r>
          </a:p>
          <a:p>
            <a:pPr lvl="1"/>
            <a:r>
              <a:rPr lang="en-US" sz="1800" dirty="0"/>
              <a:t>Boosting total quantity of transactions may have a number of outcomes</a:t>
            </a:r>
          </a:p>
          <a:p>
            <a:pPr lvl="2"/>
            <a:r>
              <a:rPr lang="en-US" dirty="0"/>
              <a:t>More data to refine models</a:t>
            </a:r>
          </a:p>
          <a:p>
            <a:pPr lvl="2"/>
            <a:r>
              <a:rPr lang="en-US" dirty="0"/>
              <a:t>Synthetic data may affect model’s ability to pick up real fraud </a:t>
            </a:r>
          </a:p>
          <a:p>
            <a:pPr lvl="1"/>
            <a:endParaRPr lang="en-US" sz="1800" dirty="0"/>
          </a:p>
        </p:txBody>
      </p:sp>
      <p:sp>
        <p:nvSpPr>
          <p:cNvPr id="9" name="Right Arrow 8">
            <a:extLst>
              <a:ext uri="{FF2B5EF4-FFF2-40B4-BE49-F238E27FC236}">
                <a16:creationId xmlns:a16="http://schemas.microsoft.com/office/drawing/2014/main" id="{97ECC8BE-4647-8047-B25F-DB0C1092CF8B}"/>
              </a:ext>
            </a:extLst>
          </p:cNvPr>
          <p:cNvSpPr/>
          <p:nvPr/>
        </p:nvSpPr>
        <p:spPr>
          <a:xfrm>
            <a:off x="5666813" y="5502616"/>
            <a:ext cx="843431" cy="39004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a:extLst>
              <a:ext uri="{FF2B5EF4-FFF2-40B4-BE49-F238E27FC236}">
                <a16:creationId xmlns:a16="http://schemas.microsoft.com/office/drawing/2014/main" id="{90652139-75B6-A9E6-BCD9-B98B4727D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45" y="4584527"/>
            <a:ext cx="3294253" cy="23051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a:extLst>
              <a:ext uri="{FF2B5EF4-FFF2-40B4-BE49-F238E27FC236}">
                <a16:creationId xmlns:a16="http://schemas.microsoft.com/office/drawing/2014/main" id="{07E1CDCC-8911-6561-7EF5-2DA92727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904" y="4584526"/>
            <a:ext cx="3294255" cy="230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96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261532-30C4-F74D-8E8A-A2315D7FCC50}"/>
              </a:ext>
            </a:extLst>
          </p:cNvPr>
          <p:cNvSpPr>
            <a:spLocks noGrp="1"/>
          </p:cNvSpPr>
          <p:nvPr>
            <p:ph type="body" idx="1"/>
          </p:nvPr>
        </p:nvSpPr>
        <p:spPr/>
        <p:txBody>
          <a:bodyPr/>
          <a:lstStyle/>
          <a:p>
            <a:r>
              <a:rPr lang="en-US" dirty="0"/>
              <a:t>Component models</a:t>
            </a:r>
          </a:p>
        </p:txBody>
      </p:sp>
      <p:sp>
        <p:nvSpPr>
          <p:cNvPr id="3" name="Content Placeholder 2">
            <a:extLst>
              <a:ext uri="{FF2B5EF4-FFF2-40B4-BE49-F238E27FC236}">
                <a16:creationId xmlns:a16="http://schemas.microsoft.com/office/drawing/2014/main" id="{488F8536-2559-D849-9C38-4E205206AE82}"/>
              </a:ext>
            </a:extLst>
          </p:cNvPr>
          <p:cNvSpPr>
            <a:spLocks noGrp="1"/>
          </p:cNvSpPr>
          <p:nvPr>
            <p:ph sz="half" idx="2"/>
          </p:nvPr>
        </p:nvSpPr>
        <p:spPr/>
        <p:txBody>
          <a:bodyPr/>
          <a:lstStyle/>
          <a:p>
            <a:r>
              <a:rPr lang="en-US" dirty="0"/>
              <a:t>AdaBoost Classifier</a:t>
            </a:r>
          </a:p>
          <a:p>
            <a:r>
              <a:rPr lang="en-US" dirty="0"/>
              <a:t>Linear Discriminant Analysis (LDA)</a:t>
            </a:r>
          </a:p>
          <a:p>
            <a:r>
              <a:rPr lang="en-US" dirty="0" err="1"/>
              <a:t>XGBoost</a:t>
            </a:r>
            <a:endParaRPr lang="en-US" dirty="0"/>
          </a:p>
          <a:p>
            <a:r>
              <a:rPr lang="en-US" dirty="0"/>
              <a:t>Logistic Regression</a:t>
            </a:r>
          </a:p>
        </p:txBody>
      </p:sp>
      <p:sp>
        <p:nvSpPr>
          <p:cNvPr id="4" name="Content Placeholder 3">
            <a:extLst>
              <a:ext uri="{FF2B5EF4-FFF2-40B4-BE49-F238E27FC236}">
                <a16:creationId xmlns:a16="http://schemas.microsoft.com/office/drawing/2014/main" id="{1C59B37D-3AB5-5D4D-8187-98847B57E475}"/>
              </a:ext>
            </a:extLst>
          </p:cNvPr>
          <p:cNvSpPr>
            <a:spLocks noGrp="1"/>
          </p:cNvSpPr>
          <p:nvPr>
            <p:ph sz="quarter" idx="4"/>
          </p:nvPr>
        </p:nvSpPr>
        <p:spPr/>
        <p:txBody>
          <a:bodyPr/>
          <a:lstStyle/>
          <a:p>
            <a:r>
              <a:rPr lang="en-US" dirty="0"/>
              <a:t>Ensemble, shallow tree-based</a:t>
            </a:r>
          </a:p>
          <a:p>
            <a:r>
              <a:rPr lang="en-US" dirty="0"/>
              <a:t>Linear, also popular for dim. reduction</a:t>
            </a:r>
          </a:p>
          <a:p>
            <a:r>
              <a:rPr lang="en-US" dirty="0"/>
              <a:t>Ensemble, tree-based</a:t>
            </a:r>
          </a:p>
          <a:p>
            <a:r>
              <a:rPr lang="en-US" dirty="0"/>
              <a:t>Final estimator</a:t>
            </a:r>
          </a:p>
        </p:txBody>
      </p:sp>
      <p:sp>
        <p:nvSpPr>
          <p:cNvPr id="5" name="Text Placeholder 4">
            <a:extLst>
              <a:ext uri="{FF2B5EF4-FFF2-40B4-BE49-F238E27FC236}">
                <a16:creationId xmlns:a16="http://schemas.microsoft.com/office/drawing/2014/main" id="{8B65CB3E-99F7-3241-A68E-ED0D3A42700A}"/>
              </a:ext>
            </a:extLst>
          </p:cNvPr>
          <p:cNvSpPr>
            <a:spLocks noGrp="1"/>
          </p:cNvSpPr>
          <p:nvPr>
            <p:ph type="body" sz="quarter" idx="13"/>
          </p:nvPr>
        </p:nvSpPr>
        <p:spPr/>
        <p:txBody>
          <a:bodyPr/>
          <a:lstStyle/>
          <a:p>
            <a:r>
              <a:rPr lang="en-US" dirty="0"/>
              <a:t>information</a:t>
            </a:r>
          </a:p>
        </p:txBody>
      </p:sp>
      <p:sp>
        <p:nvSpPr>
          <p:cNvPr id="6" name="Title 5">
            <a:extLst>
              <a:ext uri="{FF2B5EF4-FFF2-40B4-BE49-F238E27FC236}">
                <a16:creationId xmlns:a16="http://schemas.microsoft.com/office/drawing/2014/main" id="{E023B026-9BA4-A44F-AE93-E33417996959}"/>
              </a:ext>
            </a:extLst>
          </p:cNvPr>
          <p:cNvSpPr>
            <a:spLocks noGrp="1"/>
          </p:cNvSpPr>
          <p:nvPr>
            <p:ph type="title"/>
          </p:nvPr>
        </p:nvSpPr>
        <p:spPr/>
        <p:txBody>
          <a:bodyPr/>
          <a:lstStyle/>
          <a:p>
            <a:r>
              <a:rPr lang="en-US" dirty="0"/>
              <a:t>Ensemble (Stacking) model</a:t>
            </a:r>
          </a:p>
        </p:txBody>
      </p:sp>
      <p:sp>
        <p:nvSpPr>
          <p:cNvPr id="9" name="TextBox 8">
            <a:extLst>
              <a:ext uri="{FF2B5EF4-FFF2-40B4-BE49-F238E27FC236}">
                <a16:creationId xmlns:a16="http://schemas.microsoft.com/office/drawing/2014/main" id="{F23CD254-1B1E-384F-B082-014910E16825}"/>
              </a:ext>
            </a:extLst>
          </p:cNvPr>
          <p:cNvSpPr txBox="1"/>
          <p:nvPr/>
        </p:nvSpPr>
        <p:spPr>
          <a:xfrm>
            <a:off x="2503716" y="5170639"/>
            <a:ext cx="7184568" cy="1138773"/>
          </a:xfrm>
          <a:prstGeom prst="rect">
            <a:avLst/>
          </a:prstGeom>
          <a:noFill/>
        </p:spPr>
        <p:txBody>
          <a:bodyPr wrap="square" rtlCol="0">
            <a:spAutoFit/>
          </a:bodyPr>
          <a:lstStyle/>
          <a:p>
            <a:pPr marL="285750" indent="-285750">
              <a:buFont typeface="Arial" panose="020B0604020202020204" pitchFamily="34" charset="0"/>
              <a:buChar char="•"/>
            </a:pPr>
            <a:r>
              <a:rPr lang="en-US" dirty="0" err="1"/>
              <a:t>LazyPredict</a:t>
            </a:r>
            <a:r>
              <a:rPr lang="en-US" dirty="0"/>
              <a:t> to select first 3 component models</a:t>
            </a:r>
          </a:p>
          <a:p>
            <a:pPr marL="742950" lvl="1" indent="-285750">
              <a:buFont typeface="Arial" panose="020B0604020202020204" pitchFamily="34" charset="0"/>
              <a:buChar char="•"/>
            </a:pPr>
            <a:r>
              <a:rPr lang="en-US" sz="1600" dirty="0"/>
              <a:t>Fits a number of small classification models to a partition of data</a:t>
            </a:r>
          </a:p>
          <a:p>
            <a:pPr marL="742950" lvl="1" indent="-285750">
              <a:buFont typeface="Arial" panose="020B0604020202020204" pitchFamily="34" charset="0"/>
              <a:buChar char="•"/>
            </a:pPr>
            <a:r>
              <a:rPr lang="en-US" sz="1600" dirty="0"/>
              <a:t>Returns models with highest accuracy, F1 scores</a:t>
            </a:r>
          </a:p>
          <a:p>
            <a:pPr marL="285750" indent="-285750">
              <a:buFont typeface="Arial" panose="020B0604020202020204" pitchFamily="34" charset="0"/>
              <a:buChar char="•"/>
            </a:pPr>
            <a:r>
              <a:rPr lang="en-US" dirty="0"/>
              <a:t>No hyperparameter tuning performed – discussed in Future Directions</a:t>
            </a:r>
          </a:p>
        </p:txBody>
      </p:sp>
    </p:spTree>
    <p:extLst>
      <p:ext uri="{BB962C8B-B14F-4D97-AF65-F5344CB8AC3E}">
        <p14:creationId xmlns:p14="http://schemas.microsoft.com/office/powerpoint/2010/main" val="1232379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{09B9B179-619A-E24D-BB07-AD403C5001F4}tf10001120</Template>
  <TotalTime>41042</TotalTime>
  <Words>1006</Words>
  <Application>Microsoft Macintosh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Digital Fraud detection Comparing ensemble and deep learning classification models</vt:lpstr>
      <vt:lpstr>Introduction &amp; background</vt:lpstr>
      <vt:lpstr>Problem statement</vt:lpstr>
      <vt:lpstr>data</vt:lpstr>
      <vt:lpstr>Null handling </vt:lpstr>
      <vt:lpstr>Feature scaling</vt:lpstr>
      <vt:lpstr>Class balancing 1</vt:lpstr>
      <vt:lpstr>Class balancing 2</vt:lpstr>
      <vt:lpstr>Ensemble (Stacking) model</vt:lpstr>
      <vt:lpstr>Stacking Classifier evaluation</vt:lpstr>
      <vt:lpstr>Deep learning model</vt:lpstr>
      <vt:lpstr>Deep learning model evaluation</vt:lpstr>
      <vt:lpstr>Conclusions</vt:lpstr>
      <vt:lpstr>Future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with classification models </dc:title>
  <dc:creator>Brian Morrison</dc:creator>
  <cp:lastModifiedBy>Brian Morrison</cp:lastModifiedBy>
  <cp:revision>52</cp:revision>
  <dcterms:created xsi:type="dcterms:W3CDTF">2021-11-30T02:40:36Z</dcterms:created>
  <dcterms:modified xsi:type="dcterms:W3CDTF">2022-08-21T20:42:45Z</dcterms:modified>
</cp:coreProperties>
</file>