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ó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descr="C:\Documents and Settings\Natalia\Escritorio\fondo_azul.jpg" id="85" name="Google Shape;85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jasPremium.png                                               0008DB57GAIA                           87E742F8:" id="86" name="Google Shape;86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81000" y="3429000"/>
              <a:ext cx="2178050" cy="32258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C:\Documents and Settings\Natalia\Escritorio\utn.bmp" id="87" name="Google Shape;87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2737" y="304800"/>
            <a:ext cx="830262" cy="6778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Natalia\Escritorio\untitled.bmp" id="88" name="Google Shape;88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67200" y="1752600"/>
            <a:ext cx="4533900" cy="3398837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4427537" y="5229225"/>
            <a:ext cx="385762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Lic. Natalia Miglino</a:t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5392737" y="5913437"/>
            <a:ext cx="26511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nmiglino@yahoo.com.ar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392112" y="76200"/>
            <a:ext cx="773906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Array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22"/>
          <p:cNvGrpSpPr/>
          <p:nvPr/>
        </p:nvGrpSpPr>
        <p:grpSpPr>
          <a:xfrm>
            <a:off x="0" y="0"/>
            <a:ext cx="9144001" cy="6858000"/>
            <a:chOff x="0" y="0"/>
            <a:chExt cx="2147483647" cy="2147483647"/>
          </a:xfrm>
        </p:grpSpPr>
        <p:pic>
          <p:nvPicPr>
            <p:cNvPr descr="C:\Documents and Settings\Natalia\Escritorio\fondo_azul.jpg" id="189" name="Google Shape;189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2147483647" cy="21474836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Documents and Settings\Natalia\Escritorio\utn.bmp" id="190" name="Google Shape;190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63016675" y="92226560"/>
              <a:ext cx="194988411" cy="2122630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jasPremium.png                                               0008DB57GAIA                           87E742F8:" id="191" name="Google Shape;191;p2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9478481" y="1717986963"/>
              <a:ext cx="184176536" cy="3638791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2" name="Google Shape;192;p22"/>
          <p:cNvSpPr txBox="1"/>
          <p:nvPr>
            <p:ph idx="4294967295" type="title"/>
          </p:nvPr>
        </p:nvSpPr>
        <p:spPr>
          <a:xfrm>
            <a:off x="392112" y="76200"/>
            <a:ext cx="773906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Cantidad de posiciones del array</a:t>
            </a:r>
            <a:endParaRPr/>
          </a:p>
        </p:txBody>
      </p:sp>
      <p:sp>
        <p:nvSpPr>
          <p:cNvPr id="193" name="Google Shape;193;p22"/>
          <p:cNvSpPr txBox="1"/>
          <p:nvPr>
            <p:ph idx="4294967295" type="body"/>
          </p:nvPr>
        </p:nvSpPr>
        <p:spPr>
          <a:xfrm>
            <a:off x="914400" y="1524000"/>
            <a:ext cx="7439025" cy="287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Muchas veces nos encontraremos con la necesidad de saber cuántas celdas tiene un vector, en la mayoría de los casos, para luego poder recorrer ese vector mediante un bucle.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La función </a:t>
            </a:r>
            <a:r>
              <a:rPr b="0" i="0" lang="en-US" sz="20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count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que es la que realiza la tarea de contar los elementos de un vector.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00CC"/>
              </a:buClr>
              <a:buFont typeface="Arial"/>
              <a:buNone/>
            </a:pPr>
            <a:r>
              <a:rPr b="0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00CC"/>
              </a:buClr>
              <a:buFont typeface="Arial"/>
              <a:buNone/>
            </a:pPr>
            <a:r>
              <a:rPr b="0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&lt;?php</a:t>
            </a:r>
            <a:b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$datos 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= array(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34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89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87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45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675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36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99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b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$cuantos 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count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$datos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b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print (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$cuantos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b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?&gt;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CC"/>
              </a:buClr>
              <a:buFont typeface="Arial"/>
              <a:buNone/>
            </a:pPr>
            <a:r>
              <a:rPr b="0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Imprimirá la </a:t>
            </a:r>
            <a:r>
              <a:rPr b="0" i="0" lang="en-US" sz="20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cantidad de posiciones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celdas del vector $datos (que en este caso, son 16). La función count solamente necesita recibir como parámetro el </a:t>
            </a:r>
            <a:r>
              <a:rPr b="0" i="0" lang="en-US" sz="20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nombre del vector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 que le debe contar las celdas.</a:t>
            </a:r>
            <a:r>
              <a:rPr b="0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23"/>
          <p:cNvGrpSpPr/>
          <p:nvPr/>
        </p:nvGrpSpPr>
        <p:grpSpPr>
          <a:xfrm>
            <a:off x="0" y="0"/>
            <a:ext cx="9144001" cy="6858000"/>
            <a:chOff x="0" y="0"/>
            <a:chExt cx="2147483647" cy="2147483647"/>
          </a:xfrm>
        </p:grpSpPr>
        <p:pic>
          <p:nvPicPr>
            <p:cNvPr descr="C:\Documents and Settings\Natalia\Escritorio\fondo_azul.jpg" id="199" name="Google Shape;199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2147483647" cy="21474836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Documents and Settings\Natalia\Escritorio\utn.bmp" id="200" name="Google Shape;200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63016675" y="92226560"/>
              <a:ext cx="194988411" cy="2122630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jasPremium.png                                               0008DB57GAIA                           87E742F8:" id="201" name="Google Shape;201;p2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9478481" y="1717986963"/>
              <a:ext cx="184176536" cy="3638791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2" name="Google Shape;202;p23"/>
          <p:cNvSpPr txBox="1"/>
          <p:nvPr>
            <p:ph idx="4294967295" type="title"/>
          </p:nvPr>
        </p:nvSpPr>
        <p:spPr>
          <a:xfrm>
            <a:off x="392112" y="76200"/>
            <a:ext cx="773906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Índices no numéricos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03" name="Google Shape;203;p23"/>
          <p:cNvSpPr txBox="1"/>
          <p:nvPr>
            <p:ph idx="4294967295" type="body"/>
          </p:nvPr>
        </p:nvSpPr>
        <p:spPr>
          <a:xfrm>
            <a:off x="914400" y="1219200"/>
            <a:ext cx="6934200" cy="4027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muchos casos, en especial cuando trabajemos con bases de datos, nos será de enorme utilidad definir los índices del vector con </a:t>
            </a:r>
            <a:r>
              <a:rPr b="0" i="0" lang="en-US" sz="20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cadenas de texto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 vez de con números.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CC"/>
              </a:buClr>
              <a:buFont typeface="Arial"/>
              <a:buNone/>
            </a:pPr>
            <a:r>
              <a:rPr b="0" i="0" lang="en-US" sz="20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&lt;?php</a:t>
            </a:r>
            <a:b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$datos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1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"nom"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] = </a:t>
            </a:r>
            <a:r>
              <a:rPr b="1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"Juan Pérez"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b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$datos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1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"ed"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] = 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b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$datos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1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"est"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] = </a:t>
            </a:r>
            <a:r>
              <a:rPr b="1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"casado"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b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$datos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1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"suel"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] = 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800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b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print (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$datos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1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"nom"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]);</a:t>
            </a:r>
            <a:b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//imprime Juan Pérez</a:t>
            </a:r>
            <a:br>
              <a:rPr b="1" i="0" lang="en-US" sz="1600" u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?&gt;</a:t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24"/>
          <p:cNvGrpSpPr/>
          <p:nvPr/>
        </p:nvGrpSpPr>
        <p:grpSpPr>
          <a:xfrm>
            <a:off x="0" y="0"/>
            <a:ext cx="9144001" cy="6858000"/>
            <a:chOff x="0" y="0"/>
            <a:chExt cx="2147483647" cy="2147483647"/>
          </a:xfrm>
        </p:grpSpPr>
        <p:pic>
          <p:nvPicPr>
            <p:cNvPr descr="C:\Documents and Settings\Natalia\Escritorio\fondo_azul.jpg" id="209" name="Google Shape;209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2147483647" cy="21474836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Documents and Settings\Natalia\Escritorio\utn.bmp" id="210" name="Google Shape;210;p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63016675" y="92226560"/>
              <a:ext cx="194988411" cy="2122630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jasPremium.png                                               0008DB57GAIA                           87E742F8:" id="211" name="Google Shape;211;p2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9478481" y="1717986963"/>
              <a:ext cx="184176536" cy="3638791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2" name="Google Shape;212;p24"/>
          <p:cNvSpPr txBox="1"/>
          <p:nvPr>
            <p:ph idx="4294967295" type="title"/>
          </p:nvPr>
        </p:nvSpPr>
        <p:spPr>
          <a:xfrm>
            <a:off x="392112" y="76200"/>
            <a:ext cx="773906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Mezclar los elementos de un vector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13" name="Google Shape;213;p24"/>
          <p:cNvSpPr txBox="1"/>
          <p:nvPr>
            <p:ph idx="4294967295" type="body"/>
          </p:nvPr>
        </p:nvSpPr>
        <p:spPr>
          <a:xfrm>
            <a:off x="914400" y="1295400"/>
            <a:ext cx="6781800" cy="4027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Para aplicar en juegos, sorteos, y demás cuestiones vinculadas al azar, muchas veces será útil poder mezclar las celdas de un vector, y para eso podemos hacer uso de la </a:t>
            </a:r>
            <a:r>
              <a:rPr b="0" i="0" lang="en-US" sz="20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función shuffle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 función solo requiere que le pasemos como parámetro o argumento el nombre del vector a desordenar: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00CC"/>
              </a:buClr>
              <a:buFont typeface="Arial"/>
              <a:buNone/>
            </a:pPr>
            <a:r>
              <a:rPr b="0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00CC"/>
              </a:buClr>
              <a:buFont typeface="Arial"/>
              <a:buNone/>
            </a:pPr>
            <a:r>
              <a:rPr b="0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&lt;?php</a:t>
            </a:r>
            <a:b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$premio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 = array(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21,2,3,4,5,6,7,8,9,10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b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shuffle ($premio)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b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print (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$premio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[0]);</a:t>
            </a:r>
            <a:b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//imprimirá cada vez un valor diferente</a:t>
            </a:r>
            <a:br>
              <a:rPr b="1" i="0" lang="en-US" sz="1600" u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?&gt;</a:t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25"/>
          <p:cNvGrpSpPr/>
          <p:nvPr/>
        </p:nvGrpSpPr>
        <p:grpSpPr>
          <a:xfrm>
            <a:off x="0" y="0"/>
            <a:ext cx="9144001" cy="6858000"/>
            <a:chOff x="0" y="0"/>
            <a:chExt cx="2147483647" cy="2147483647"/>
          </a:xfrm>
        </p:grpSpPr>
        <p:pic>
          <p:nvPicPr>
            <p:cNvPr descr="C:\Documents and Settings\Natalia\Escritorio\fondo_azul.jpg" id="219" name="Google Shape;219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2147483647" cy="21474836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Documents and Settings\Natalia\Escritorio\utn.bmp" id="220" name="Google Shape;220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63016675" y="92226560"/>
              <a:ext cx="194988411" cy="2122630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jasPremium.png                                               0008DB57GAIA                           87E742F8:" id="221" name="Google Shape;221;p2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9478481" y="1717986963"/>
              <a:ext cx="184176536" cy="3638791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2" name="Google Shape;222;p25"/>
          <p:cNvSpPr txBox="1"/>
          <p:nvPr>
            <p:ph idx="4294967295" type="title"/>
          </p:nvPr>
        </p:nvSpPr>
        <p:spPr>
          <a:xfrm>
            <a:off x="392112" y="76200"/>
            <a:ext cx="773906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Ordenar los elementos de un vector</a:t>
            </a:r>
            <a:endParaRPr/>
          </a:p>
        </p:txBody>
      </p:sp>
      <p:sp>
        <p:nvSpPr>
          <p:cNvPr id="223" name="Google Shape;223;p25"/>
          <p:cNvSpPr txBox="1"/>
          <p:nvPr>
            <p:ph idx="4294967295" type="body"/>
          </p:nvPr>
        </p:nvSpPr>
        <p:spPr>
          <a:xfrm>
            <a:off x="914400" y="1219200"/>
            <a:ext cx="7077075" cy="4027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Supongamos que hemos ido almacenando en un vector cinco números que representan una apuesta, y queremos ordenar los cinco números de menor a mayor: esa tarea se realizaría con la </a:t>
            </a:r>
            <a:r>
              <a:rPr b="0" i="0" lang="en-US" sz="20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función sort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que solamente precisa recibir como argumento el nombre del vector: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CC"/>
              </a:buClr>
              <a:buFont typeface="Courier New"/>
              <a:buNone/>
            </a:pPr>
            <a:r>
              <a:rPr b="0" i="0" lang="en-US" sz="1800" u="none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00CC"/>
              </a:buClr>
              <a:buFont typeface="Arial"/>
              <a:buNone/>
            </a:pPr>
            <a:r>
              <a:rPr b="0" i="0" lang="en-US" sz="14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&lt;?php</a:t>
            </a:r>
            <a:b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$apuesta 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= array(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56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34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78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b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sort 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$apuesta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b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print (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$apuesta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].</a:t>
            </a:r>
            <a:r>
              <a:rPr b="1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"&lt;br /&gt;"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$apuesta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].</a:t>
            </a:r>
            <a:r>
              <a:rPr b="1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"&lt;br /&gt;"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b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print (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$apuesta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].</a:t>
            </a:r>
            <a:r>
              <a:rPr b="1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"&lt;br /&gt;"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$apuesta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].</a:t>
            </a:r>
            <a:r>
              <a:rPr b="1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"&lt;br /&gt;"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$apuesta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]);</a:t>
            </a:r>
            <a:b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?&gt;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Este ejemplo imprimirá: 2&lt;br /&gt;32&lt;br /&gt;34&lt;br /&gt;56&lt;br /&gt;78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6"/>
          <p:cNvGrpSpPr/>
          <p:nvPr/>
        </p:nvGrpSpPr>
        <p:grpSpPr>
          <a:xfrm>
            <a:off x="0" y="0"/>
            <a:ext cx="9144001" cy="6858000"/>
            <a:chOff x="0" y="0"/>
            <a:chExt cx="2147483647" cy="2147483647"/>
          </a:xfrm>
        </p:grpSpPr>
        <p:pic>
          <p:nvPicPr>
            <p:cNvPr descr="C:\Documents and Settings\Natalia\Escritorio\fondo_azul.jpg" id="229" name="Google Shape;229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2147483647" cy="21474836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Documents and Settings\Natalia\Escritorio\utn.bmp" id="230" name="Google Shape;230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63016675" y="92226560"/>
              <a:ext cx="194988411" cy="2122630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jasPremium.png                                               0008DB57GAIA                           87E742F8:" id="231" name="Google Shape;231;p2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9478481" y="1717986963"/>
              <a:ext cx="184176536" cy="3638791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2" name="Google Shape;232;p26"/>
          <p:cNvSpPr txBox="1"/>
          <p:nvPr>
            <p:ph idx="4294967295" type="title"/>
          </p:nvPr>
        </p:nvSpPr>
        <p:spPr>
          <a:xfrm>
            <a:off x="392112" y="76200"/>
            <a:ext cx="773906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Ordenar los elementos de un vector</a:t>
            </a:r>
            <a:endParaRPr/>
          </a:p>
        </p:txBody>
      </p:sp>
      <p:sp>
        <p:nvSpPr>
          <p:cNvPr id="233" name="Google Shape;233;p26"/>
          <p:cNvSpPr txBox="1"/>
          <p:nvPr>
            <p:ph idx="4294967295" type="body"/>
          </p:nvPr>
        </p:nvSpPr>
        <p:spPr>
          <a:xfrm>
            <a:off x="923925" y="1612900"/>
            <a:ext cx="7439025" cy="4027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En el caso de que los valores no fueran numéricos funciona ordenando primero espacios en blanco, luego signos, después letras mayúsculas, guión bajo, minúsculas, y finalmente números: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CC"/>
              </a:buClr>
              <a:buFont typeface="Courier New"/>
              <a:buNone/>
            </a:pPr>
            <a:r>
              <a:rPr b="0" i="0" lang="en-US" sz="2000" u="none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00CC"/>
              </a:buClr>
              <a:buFont typeface="Arial"/>
              <a:buNone/>
            </a:pP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	&lt;?php</a:t>
            </a:r>
            <a:b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$persona 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= array(</a:t>
            </a:r>
            <a:r>
              <a:rPr b="1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"Juan Pérez"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"casado"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800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b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sort 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$persona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b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print (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$persona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].</a:t>
            </a:r>
            <a:r>
              <a:rPr b="1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"&lt;br /&gt;"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$persona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].</a:t>
            </a:r>
            <a:r>
              <a:rPr b="1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"&lt;br /&gt;"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b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print (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$persona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].</a:t>
            </a:r>
            <a:r>
              <a:rPr b="1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"&lt;br /&gt;"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$persona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]);</a:t>
            </a:r>
            <a:b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//imprimirá Juan Pérez&lt;br /&gt;casado&lt;br /&gt;24&lt;br /&gt;800</a:t>
            </a:r>
            <a:br>
              <a:rPr b="1" i="0" lang="en-US" sz="1600" u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?&gt;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27"/>
          <p:cNvGrpSpPr/>
          <p:nvPr/>
        </p:nvGrpSpPr>
        <p:grpSpPr>
          <a:xfrm>
            <a:off x="0" y="0"/>
            <a:ext cx="9144001" cy="6858000"/>
            <a:chOff x="0" y="0"/>
            <a:chExt cx="2147483647" cy="2147483647"/>
          </a:xfrm>
        </p:grpSpPr>
        <p:pic>
          <p:nvPicPr>
            <p:cNvPr descr="C:\Documents and Settings\Natalia\Escritorio\fondo_azul.jpg" id="239" name="Google Shape;239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2147483647" cy="21474836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Documents and Settings\Natalia\Escritorio\utn.bmp" id="240" name="Google Shape;240;p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63016675" y="92226560"/>
              <a:ext cx="194988411" cy="2122630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jasPremium.png                                               0008DB57GAIA                           87E742F8:" id="241" name="Google Shape;241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9478481" y="1717986963"/>
              <a:ext cx="184176536" cy="3638791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2" name="Google Shape;242;p27"/>
          <p:cNvSpPr txBox="1"/>
          <p:nvPr>
            <p:ph idx="4294967295" type="title"/>
          </p:nvPr>
        </p:nvSpPr>
        <p:spPr>
          <a:xfrm>
            <a:off x="392112" y="76200"/>
            <a:ext cx="773906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Ordenar los elementos de un vector</a:t>
            </a:r>
            <a:endParaRPr/>
          </a:p>
        </p:txBody>
      </p:sp>
      <p:sp>
        <p:nvSpPr>
          <p:cNvPr id="243" name="Google Shape;243;p27"/>
          <p:cNvSpPr txBox="1"/>
          <p:nvPr>
            <p:ph idx="4294967295" type="body"/>
          </p:nvPr>
        </p:nvSpPr>
        <p:spPr>
          <a:xfrm>
            <a:off x="923925" y="1612900"/>
            <a:ext cx="7181850" cy="4027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¿Y qué sucede si los queremos en orden decreciente, de mayor a menor? Para ello deberíamos utilizar la </a:t>
            </a:r>
            <a:r>
              <a:rPr b="0" i="0" lang="en-US" sz="20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función rsort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El mismo ejercicio quedaría de la siguiente manera: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CC"/>
              </a:buClr>
              <a:buFont typeface="Courier New"/>
              <a:buNone/>
            </a:pPr>
            <a:r>
              <a:rPr b="1" i="0" lang="en-US" sz="2000" u="none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&lt;?php</a:t>
            </a:r>
            <a:b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$persona 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= array(</a:t>
            </a:r>
            <a:r>
              <a:rPr b="1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"Juan Pérez"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"casado"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800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b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rsort 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$persona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b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print (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$persona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].</a:t>
            </a:r>
            <a:r>
              <a:rPr b="1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"&lt;br /&gt;"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$persona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].</a:t>
            </a:r>
            <a:r>
              <a:rPr b="1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"&lt;br /&gt;"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b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print (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$persona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].</a:t>
            </a:r>
            <a:r>
              <a:rPr b="1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"&lt;br /&gt;"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$persona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]);</a:t>
            </a:r>
            <a:b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//imprimirá Juan Pérez&lt;br /&gt;casado&lt;br /&gt;800&lt;br /&gt;24</a:t>
            </a:r>
            <a:br>
              <a:rPr b="1" i="0" lang="en-US" sz="1600" u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?&gt;</a:t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14"/>
          <p:cNvGrpSpPr/>
          <p:nvPr/>
        </p:nvGrpSpPr>
        <p:grpSpPr>
          <a:xfrm>
            <a:off x="0" y="0"/>
            <a:ext cx="9144001" cy="6858000"/>
            <a:chOff x="0" y="0"/>
            <a:chExt cx="2147483647" cy="2147483647"/>
          </a:xfrm>
        </p:grpSpPr>
        <p:pic>
          <p:nvPicPr>
            <p:cNvPr descr="C:\Documents and Settings\Natalia\Escritorio\fondo_azul.jpg" id="97" name="Google Shape;97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2147483647" cy="21474836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Documents and Settings\Natalia\Escritorio\utn.bmp" id="98" name="Google Shape;98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63016675" y="95443720"/>
              <a:ext cx="194988411" cy="2122630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jasPremium.png                                               0008DB57GAIA                           87E742F8:" id="99" name="Google Shape;99;p1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9478481" y="1717986963"/>
              <a:ext cx="184176536" cy="3638791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0" name="Google Shape;100;p14"/>
          <p:cNvSpPr txBox="1"/>
          <p:nvPr>
            <p:ph idx="4294967295" type="title"/>
          </p:nvPr>
        </p:nvSpPr>
        <p:spPr>
          <a:xfrm>
            <a:off x="392112" y="76200"/>
            <a:ext cx="773906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Vectores</a:t>
            </a:r>
            <a:endParaRPr/>
          </a:p>
        </p:txBody>
      </p:sp>
      <p:sp>
        <p:nvSpPr>
          <p:cNvPr id="101" name="Google Shape;101;p14"/>
          <p:cNvSpPr txBox="1"/>
          <p:nvPr>
            <p:ph idx="4294967295" type="body"/>
          </p:nvPr>
        </p:nvSpPr>
        <p:spPr>
          <a:xfrm>
            <a:off x="1219200" y="1828800"/>
            <a:ext cx="667385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Los vectores (también llamados arrays, matrices de una sola dimensión o tablas) son elementos para almacenar datos, como las variables, pero con la posibilidad de </a:t>
            </a:r>
            <a:r>
              <a:rPr b="0" i="0" lang="en-US" sz="20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almacenar "varios" datos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Son realmente útiles e imprescindibles para trabajar con bucles y con bases de datos, ya que todos los datos que se traen de una base suelen terminar "acomodados" en un vector.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20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5"/>
          <p:cNvGrpSpPr/>
          <p:nvPr/>
        </p:nvGrpSpPr>
        <p:grpSpPr>
          <a:xfrm>
            <a:off x="0" y="0"/>
            <a:ext cx="9144001" cy="6858000"/>
            <a:chOff x="0" y="0"/>
            <a:chExt cx="2147483647" cy="2147483647"/>
          </a:xfrm>
        </p:grpSpPr>
        <p:pic>
          <p:nvPicPr>
            <p:cNvPr descr="C:\Documents and Settings\Natalia\Escritorio\fondo_azul.jpg" id="107" name="Google Shape;107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2147483647" cy="21474836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Documents and Settings\Natalia\Escritorio\utn.bmp" id="108" name="Google Shape;108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63016675" y="92226560"/>
              <a:ext cx="194988411" cy="2122630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jasPremium.png                                               0008DB57GAIA                           87E742F8:" id="109" name="Google Shape;109;p1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9478481" y="1717986963"/>
              <a:ext cx="184176536" cy="3638791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0" name="Google Shape;110;p15"/>
          <p:cNvSpPr txBox="1"/>
          <p:nvPr>
            <p:ph idx="4294967295" type="title"/>
          </p:nvPr>
        </p:nvSpPr>
        <p:spPr>
          <a:xfrm>
            <a:off x="392112" y="76200"/>
            <a:ext cx="773906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Diferencias con las variables: los índices y los valores.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11" name="Google Shape;111;p15"/>
          <p:cNvSpPr txBox="1"/>
          <p:nvPr>
            <p:ph idx="4294967295" type="body"/>
          </p:nvPr>
        </p:nvSpPr>
        <p:spPr>
          <a:xfrm>
            <a:off x="1174750" y="1600200"/>
            <a:ext cx="713105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Este código declara y adjudica valor a una </a:t>
            </a:r>
            <a:r>
              <a:rPr b="1" i="0" lang="en-US" sz="20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variable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CC"/>
              </a:buClr>
              <a:buFont typeface="Courier New"/>
              <a:buNone/>
            </a:pPr>
            <a:r>
              <a:rPr b="0" i="0" lang="en-US" sz="2000" u="none" cap="none" strike="noStrike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&lt;?php</a:t>
            </a:r>
            <a:br>
              <a:rPr b="1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$numero </a:t>
            </a:r>
            <a:r>
              <a:rPr b="1" i="0" lang="en-US" sz="16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1" i="0" lang="en-US" sz="16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514</a:t>
            </a:r>
            <a:r>
              <a:rPr b="1" i="0" lang="en-US" sz="16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br>
              <a:rPr b="1" i="0" lang="en-US" sz="16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print (</a:t>
            </a:r>
            <a:r>
              <a:rPr b="1" i="0" lang="en-US" sz="16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$numero</a:t>
            </a:r>
            <a:r>
              <a:rPr b="1" i="0" lang="en-US" sz="16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); </a:t>
            </a:r>
            <a:r>
              <a:rPr b="1" i="0" lang="en-US" sz="16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//imprime un 514.</a:t>
            </a:r>
            <a:br>
              <a:rPr b="1" i="0" lang="en-US" sz="16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?&gt;</a:t>
            </a:r>
            <a:endParaRPr b="1" i="0" sz="1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1" i="0" sz="16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3143250" y="29908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Variable" id="113" name="Google Shape;113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05400" y="2057400"/>
            <a:ext cx="285750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 txBox="1"/>
          <p:nvPr/>
        </p:nvSpPr>
        <p:spPr>
          <a:xfrm>
            <a:off x="1143000" y="3581400"/>
            <a:ext cx="7162800" cy="2225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nombre de la variable es </a:t>
            </a:r>
            <a:r>
              <a:rPr b="0" i="0" lang="en-US" sz="20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$numero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 el valor almacenado en este momento es el número </a:t>
            </a:r>
            <a:r>
              <a:rPr b="0" i="0" lang="en-US" sz="20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514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Podríamos decir que la variable es como "una cajita" con un único compartimiento, donde colocamos caracteres (letras, números), y les asignamos un "sobrenombre" para referirnos a "eso" que guarda la variable.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16"/>
          <p:cNvGrpSpPr/>
          <p:nvPr/>
        </p:nvGrpSpPr>
        <p:grpSpPr>
          <a:xfrm>
            <a:off x="0" y="0"/>
            <a:ext cx="9144001" cy="6858000"/>
            <a:chOff x="0" y="0"/>
            <a:chExt cx="2147483647" cy="2147483647"/>
          </a:xfrm>
        </p:grpSpPr>
        <p:pic>
          <p:nvPicPr>
            <p:cNvPr descr="C:\Documents and Settings\Natalia\Escritorio\fondo_azul.jpg" id="120" name="Google Shape;120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2147483647" cy="21474836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Documents and Settings\Natalia\Escritorio\utn.bmp" id="121" name="Google Shape;121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63016675" y="92226560"/>
              <a:ext cx="194988411" cy="2122630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jasPremium.png                                               0008DB57GAIA                           87E742F8:" id="122" name="Google Shape;122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9478481" y="1717986963"/>
              <a:ext cx="184176536" cy="3638791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3" name="Google Shape;123;p16"/>
          <p:cNvSpPr txBox="1"/>
          <p:nvPr>
            <p:ph idx="4294967295" type="title"/>
          </p:nvPr>
        </p:nvSpPr>
        <p:spPr>
          <a:xfrm>
            <a:off x="392112" y="76200"/>
            <a:ext cx="773906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Diferencias con las variables: los índices y los valores.</a:t>
            </a:r>
            <a:endParaRPr/>
          </a:p>
        </p:txBody>
      </p:sp>
      <p:sp>
        <p:nvSpPr>
          <p:cNvPr id="124" name="Google Shape;124;p16"/>
          <p:cNvSpPr txBox="1"/>
          <p:nvPr>
            <p:ph idx="4294967295" type="body"/>
          </p:nvPr>
        </p:nvSpPr>
        <p:spPr>
          <a:xfrm>
            <a:off x="838200" y="1295400"/>
            <a:ext cx="7086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Ahora veamos un </a:t>
            </a:r>
            <a:r>
              <a:rPr b="0" i="0" lang="en-US" sz="20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vector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En el siguiente caso, nuestro código declarará un </a:t>
            </a:r>
            <a:r>
              <a:rPr b="0" i="0" lang="en-US" sz="20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vector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3 elementos o celdas al que llamaremos </a:t>
            </a:r>
            <a:r>
              <a:rPr b="0" i="0" lang="en-US" sz="20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$numeros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1219200" y="2514600"/>
            <a:ext cx="4114800" cy="229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b="1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&lt;?php</a:t>
            </a:r>
            <a:b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$numeros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] = 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75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b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$numeros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] = 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90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b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$numeros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] = 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45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b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print (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$numeros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].</a:t>
            </a:r>
            <a:r>
              <a:rPr b="1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"&lt;br /&gt;"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$numeros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].</a:t>
            </a:r>
            <a:r>
              <a:rPr b="1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"&lt;br /&gt;"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$numeros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]);</a:t>
            </a:r>
            <a:b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//imprime 75&lt;br /&gt;90&lt;br /&gt;45</a:t>
            </a:r>
            <a:br>
              <a:rPr b="1" i="0" lang="en-US" sz="1600" u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?&gt;</a:t>
            </a:r>
            <a:endParaRPr b="1" i="0" sz="16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3143250" y="23764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Vector" id="127" name="Google Shape;127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05400" y="2514600"/>
            <a:ext cx="2857500" cy="210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6"/>
          <p:cNvSpPr txBox="1"/>
          <p:nvPr/>
        </p:nvSpPr>
        <p:spPr>
          <a:xfrm>
            <a:off x="1066800" y="4800600"/>
            <a:ext cx="7391400" cy="161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este caso, el nombre del vector es </a:t>
            </a:r>
            <a:r>
              <a:rPr b="0" i="0" lang="en-US" sz="20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$numeros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y tiene </a:t>
            </a:r>
            <a:r>
              <a:rPr b="0" i="0" lang="en-US" sz="20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"subdivisiones internas" llamadas "elementos", "celdas" o "posiciones" (cada subdivisión sería lo envuelto en rojo en el gráfico anterior): cada elemento es un par que consta de un "índice" (su nombre) y un "valor".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7"/>
          <p:cNvGrpSpPr/>
          <p:nvPr/>
        </p:nvGrpSpPr>
        <p:grpSpPr>
          <a:xfrm>
            <a:off x="0" y="0"/>
            <a:ext cx="9144001" cy="6858000"/>
            <a:chOff x="0" y="0"/>
            <a:chExt cx="2147483647" cy="2147483647"/>
          </a:xfrm>
        </p:grpSpPr>
        <p:pic>
          <p:nvPicPr>
            <p:cNvPr descr="C:\Documents and Settings\Natalia\Escritorio\fondo_azul.jpg" id="134" name="Google Shape;134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2147483647" cy="21474836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Documents and Settings\Natalia\Escritorio\utn.bmp" id="135" name="Google Shape;135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63016675" y="92226560"/>
              <a:ext cx="194988411" cy="2122630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jasPremium.png                                               0008DB57GAIA                           87E742F8:" id="136" name="Google Shape;136;p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9478481" y="1717986963"/>
              <a:ext cx="184176536" cy="3638791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7" name="Google Shape;137;p17"/>
          <p:cNvSpPr txBox="1"/>
          <p:nvPr>
            <p:ph idx="4294967295" type="title"/>
          </p:nvPr>
        </p:nvSpPr>
        <p:spPr>
          <a:xfrm>
            <a:off x="392112" y="76200"/>
            <a:ext cx="773906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Diferencias con las variables: los índices y los valores.</a:t>
            </a:r>
            <a:endParaRPr/>
          </a:p>
        </p:txBody>
      </p:sp>
      <p:sp>
        <p:nvSpPr>
          <p:cNvPr id="138" name="Google Shape;138;p17"/>
          <p:cNvSpPr txBox="1"/>
          <p:nvPr>
            <p:ph idx="4294967295" type="body"/>
          </p:nvPr>
        </p:nvSpPr>
        <p:spPr>
          <a:xfrm>
            <a:off x="1143000" y="3276600"/>
            <a:ext cx="6878637" cy="3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El primer elemento de este vector tiene como </a:t>
            </a:r>
            <a:r>
              <a:rPr b="0" i="0" lang="en-US" sz="20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índice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el número "0" y como </a:t>
            </a:r>
            <a:r>
              <a:rPr b="0" i="0" lang="en-US" sz="20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valor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"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". </a:t>
            </a: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segundo elemento, con índice "1", almacena un "90", y el tercer elemento de índice "2" guarda un número "45" en su interior.</a:t>
            </a: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diferencia de una variable, </a:t>
            </a:r>
            <a:r>
              <a:rPr b="0" i="0" lang="en-US" sz="2000" u="sng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un vector almacena varios datos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cada uno de ellos con un nombre de índice diferente. </a:t>
            </a: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índices de un vector se numeran </a:t>
            </a:r>
            <a:r>
              <a:rPr b="0" i="0" lang="en-US" sz="20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a partir de cero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La primera celda es la [0] (se lee "sub cero"). La segunda, sub 1, y la tercera sub 2 y así sucesivamente.</a:t>
            </a: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pic>
        <p:nvPicPr>
          <p:cNvPr descr="Vector" id="139" name="Google Shape;139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00400" y="1066800"/>
            <a:ext cx="2857500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8"/>
          <p:cNvGrpSpPr/>
          <p:nvPr/>
        </p:nvGrpSpPr>
        <p:grpSpPr>
          <a:xfrm>
            <a:off x="0" y="0"/>
            <a:ext cx="9144001" cy="6858000"/>
            <a:chOff x="0" y="0"/>
            <a:chExt cx="2147483647" cy="2147483647"/>
          </a:xfrm>
        </p:grpSpPr>
        <p:pic>
          <p:nvPicPr>
            <p:cNvPr descr="C:\Documents and Settings\Natalia\Escritorio\fondo_azul.jpg" id="145" name="Google Shape;145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2147483647" cy="21474836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Documents and Settings\Natalia\Escritorio\utn.bmp" id="146" name="Google Shape;146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63016675" y="92226560"/>
              <a:ext cx="194988411" cy="2122630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jasPremium.png                                               0008DB57GAIA                           87E742F8:" id="147" name="Google Shape;147;p1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9478481" y="1717986963"/>
              <a:ext cx="184176536" cy="3638791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8" name="Google Shape;148;p18"/>
          <p:cNvSpPr txBox="1"/>
          <p:nvPr>
            <p:ph idx="4294967295" type="title"/>
          </p:nvPr>
        </p:nvSpPr>
        <p:spPr>
          <a:xfrm>
            <a:off x="392112" y="76200"/>
            <a:ext cx="773906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Diferencias con las variables: los índices y los valores.</a:t>
            </a:r>
            <a:endParaRPr/>
          </a:p>
        </p:txBody>
      </p:sp>
      <p:sp>
        <p:nvSpPr>
          <p:cNvPr id="149" name="Google Shape;149;p18"/>
          <p:cNvSpPr txBox="1"/>
          <p:nvPr>
            <p:ph idx="4294967295" type="body"/>
          </p:nvPr>
        </p:nvSpPr>
        <p:spPr>
          <a:xfrm>
            <a:off x="893762" y="1600200"/>
            <a:ext cx="6650037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También pudimos haber realizado el mismo ejercicio con una </a:t>
            </a:r>
            <a:r>
              <a:rPr b="0" i="0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declaración implícita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índices, de la siguiente manera: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CC"/>
              </a:buClr>
              <a:buFont typeface="Courier New"/>
              <a:buNone/>
            </a:pPr>
            <a:r>
              <a:rPr b="0" i="0" lang="en-US" sz="2000" u="none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&lt;?php</a:t>
            </a:r>
            <a:b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$numeros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[ ] = 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75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b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$numeros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[ ] = 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90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b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$numeros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[ ] = 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45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b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print (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$numeros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].</a:t>
            </a:r>
            <a:r>
              <a:rPr b="1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"&lt;br /&gt;"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$numeros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].</a:t>
            </a:r>
            <a:r>
              <a:rPr b="1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"&lt;br /&gt;"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$numeros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]);</a:t>
            </a:r>
            <a:b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//imprime 75&lt;br /&gt;90&lt;br /&gt;45</a:t>
            </a:r>
            <a:br>
              <a:rPr b="1" i="0" lang="en-US" sz="1600" u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?&gt;</a:t>
            </a:r>
            <a:endParaRPr b="1" i="0" sz="16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1" i="0" sz="16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1295400" y="4648200"/>
            <a:ext cx="6553200" cy="1920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omitimos los números de índice al momento de ir acomodando valores en las celdas del vector, el intérprete de php los acomoda solo y les coloca </a:t>
            </a:r>
            <a:r>
              <a:rPr b="0" i="0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números correlativos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comenzando por el menor número posible (un cero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para la primera posición del vector.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19"/>
          <p:cNvGrpSpPr/>
          <p:nvPr/>
        </p:nvGrpSpPr>
        <p:grpSpPr>
          <a:xfrm>
            <a:off x="0" y="0"/>
            <a:ext cx="9144001" cy="6858000"/>
            <a:chOff x="0" y="0"/>
            <a:chExt cx="2147483647" cy="2147483647"/>
          </a:xfrm>
        </p:grpSpPr>
        <p:pic>
          <p:nvPicPr>
            <p:cNvPr descr="C:\Documents and Settings\Natalia\Escritorio\fondo_azul.jpg" id="156" name="Google Shape;156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2147483647" cy="21474836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Documents and Settings\Natalia\Escritorio\utn.bmp" id="157" name="Google Shape;157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63016675" y="92226560"/>
              <a:ext cx="194988411" cy="2122630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jasPremium.png                                               0008DB57GAIA                           87E742F8:" id="158" name="Google Shape;158;p1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9478481" y="1717986963"/>
              <a:ext cx="184176536" cy="3638791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9" name="Google Shape;159;p19"/>
          <p:cNvSpPr txBox="1"/>
          <p:nvPr>
            <p:ph idx="4294967295" type="title"/>
          </p:nvPr>
        </p:nvSpPr>
        <p:spPr>
          <a:xfrm>
            <a:off x="392112" y="76200"/>
            <a:ext cx="773906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Diferencias con las variables: los índices y los valores.</a:t>
            </a:r>
            <a:endParaRPr/>
          </a:p>
        </p:txBody>
      </p:sp>
      <p:sp>
        <p:nvSpPr>
          <p:cNvPr id="160" name="Google Shape;160;p19"/>
          <p:cNvSpPr txBox="1"/>
          <p:nvPr>
            <p:ph idx="4294967295" type="body"/>
          </p:nvPr>
        </p:nvSpPr>
        <p:spPr>
          <a:xfrm>
            <a:off x="762000" y="1295400"/>
            <a:ext cx="7439025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También podría suceder que quisiéramos especificar un índice en particular para la primera celda del vector, y luego sí dejar que el intérprete los siga colocando automáticamente pero a partir de ese valor inicial que nosotros especificamos: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00CC"/>
              </a:buClr>
              <a:buFont typeface="Arial"/>
              <a:buNone/>
            </a:pPr>
            <a:r>
              <a:rPr b="0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00CC"/>
              </a:buClr>
              <a:buFont typeface="Arial"/>
              <a:buNone/>
            </a:pPr>
            <a:r>
              <a:rPr b="0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&lt;?php</a:t>
            </a:r>
            <a:b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$dias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] = </a:t>
            </a:r>
            <a:r>
              <a:rPr b="1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"Lunes"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b="1" i="0" lang="en-US" sz="1600" u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//especificamos un índice inicial (el "1" en este caso), y luego dejamos que PHP coloque los demás automáticamente:</a:t>
            </a:r>
            <a:br>
              <a:rPr b="1" i="0" lang="en-US" sz="1600" u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$dias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[ ] = </a:t>
            </a:r>
            <a:r>
              <a:rPr b="1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"Martes"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b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$dias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[ ] = </a:t>
            </a:r>
            <a:r>
              <a:rPr b="1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"Miércoles"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b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$dias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[ ] = </a:t>
            </a:r>
            <a:r>
              <a:rPr b="1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"Jueves"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b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$dias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[ ] = </a:t>
            </a:r>
            <a:r>
              <a:rPr b="1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"Viernes"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b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print (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$dias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].</a:t>
            </a:r>
            <a:r>
              <a:rPr b="1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"&lt;br /&gt;"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$dias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].</a:t>
            </a:r>
            <a:r>
              <a:rPr b="1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"&lt;br /&gt;"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b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print (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$dias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].</a:t>
            </a:r>
            <a:r>
              <a:rPr b="1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"&lt;br /&gt;"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$dias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].</a:t>
            </a:r>
            <a:r>
              <a:rPr b="1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"&lt;br /&gt;"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$dias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]);</a:t>
            </a:r>
            <a:b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//imprime Lunes&lt;br /&gt;Martes&lt;br /&gt;Miércoles&lt;br /&gt;Jueves&lt;br /&gt;Viernes</a:t>
            </a:r>
            <a:br>
              <a:rPr b="1" i="0" lang="en-US" sz="1600" u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?&gt;</a:t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1143000" y="5410200"/>
            <a:ext cx="7315200" cy="100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 haber especificado nosotros el primero de los índices pero no los siguientes, PHP continúa la numeración desde el valor siguiente al último índice especificado.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20"/>
          <p:cNvGrpSpPr/>
          <p:nvPr/>
        </p:nvGrpSpPr>
        <p:grpSpPr>
          <a:xfrm>
            <a:off x="0" y="0"/>
            <a:ext cx="9144001" cy="6858000"/>
            <a:chOff x="0" y="0"/>
            <a:chExt cx="2147483647" cy="2147483647"/>
          </a:xfrm>
        </p:grpSpPr>
        <p:pic>
          <p:nvPicPr>
            <p:cNvPr descr="C:\Documents and Settings\Natalia\Escritorio\fondo_azul.jpg" id="167" name="Google Shape;167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2147483647" cy="21474836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Documents and Settings\Natalia\Escritorio\utn.bmp" id="168" name="Google Shape;168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63016675" y="92226560"/>
              <a:ext cx="194988411" cy="2122630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jasPremium.png                                               0008DB57GAIA                           87E742F8:" id="169" name="Google Shape;169;p2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9478481" y="1717986963"/>
              <a:ext cx="184176536" cy="3638791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0" name="Google Shape;170;p20"/>
          <p:cNvSpPr txBox="1"/>
          <p:nvPr>
            <p:ph idx="4294967295" type="title"/>
          </p:nvPr>
        </p:nvSpPr>
        <p:spPr>
          <a:xfrm>
            <a:off x="392112" y="76200"/>
            <a:ext cx="773906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Diferencias con las variables: los índices y los valores.</a:t>
            </a:r>
            <a:endParaRPr/>
          </a:p>
        </p:txBody>
      </p:sp>
      <p:sp>
        <p:nvSpPr>
          <p:cNvPr id="171" name="Google Shape;171;p20"/>
          <p:cNvSpPr txBox="1"/>
          <p:nvPr>
            <p:ph idx="4294967295" type="body"/>
          </p:nvPr>
        </p:nvSpPr>
        <p:spPr>
          <a:xfrm>
            <a:off x="1143000" y="1219200"/>
            <a:ext cx="7234237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Esta declaración "implícita" de los índices es la misma que PHP emplea cuando utilizamos una forma mucho más simple y más breve de declarar vectores, que es mediante el </a:t>
            </a:r>
            <a:r>
              <a:rPr b="0" i="0" lang="en-US" sz="20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constructor "array"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0"/>
          <p:cNvSpPr txBox="1"/>
          <p:nvPr/>
        </p:nvSpPr>
        <p:spPr>
          <a:xfrm>
            <a:off x="1524000" y="2514600"/>
            <a:ext cx="6781800" cy="3025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Font typeface="Arial"/>
              <a:buNone/>
            </a:pP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&lt;?php</a:t>
            </a:r>
            <a:b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$paises 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= array(</a:t>
            </a:r>
            <a:r>
              <a:rPr b="1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"Argentina"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"Uruguay"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"Chile"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"Perú"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b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crea un vector llamado $paises de cuatro elementos de tipo string.</a:t>
            </a:r>
            <a:br>
              <a:rPr b="1" i="0" lang="en-US" sz="1600" u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1600" u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$loteria 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= array(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36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99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b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crea un vector de cinco elementos de tipo integer.</a:t>
            </a:r>
            <a:b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1600" u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$usuario 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= array(</a:t>
            </a:r>
            <a:r>
              <a:rPr b="1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"Juan Pérez"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"casado"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800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b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crea un vector que alterna datos string con datos integer.</a:t>
            </a:r>
            <a:br>
              <a:rPr b="1" i="0" lang="en-US" sz="1600" u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?&gt;</a:t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0"/>
          <p:cNvSpPr txBox="1"/>
          <p:nvPr/>
        </p:nvSpPr>
        <p:spPr>
          <a:xfrm>
            <a:off x="1447800" y="5334000"/>
            <a:ext cx="6858000" cy="131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único vector puede almacenar datos de distinto tipo (caracteres, números enteros, decimales, etc.) y por lo tanto es necesario colocar </a:t>
            </a:r>
            <a:r>
              <a:rPr b="0" i="0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"entre comillas"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los datos de tipo string (los textos) para que PHP sepa que son textos.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21"/>
          <p:cNvGrpSpPr/>
          <p:nvPr/>
        </p:nvGrpSpPr>
        <p:grpSpPr>
          <a:xfrm>
            <a:off x="0" y="0"/>
            <a:ext cx="9144001" cy="6858000"/>
            <a:chOff x="0" y="0"/>
            <a:chExt cx="2147483647" cy="2147483647"/>
          </a:xfrm>
        </p:grpSpPr>
        <p:pic>
          <p:nvPicPr>
            <p:cNvPr descr="C:\Documents and Settings\Natalia\Escritorio\fondo_azul.jpg" id="179" name="Google Shape;179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2147483647" cy="21474836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Documents and Settings\Natalia\Escritorio\utn.bmp" id="180" name="Google Shape;180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63016675" y="92226560"/>
              <a:ext cx="194988411" cy="2122630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jasPremium.png                                               0008DB57GAIA                           87E742F8:" id="181" name="Google Shape;181;p2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9478481" y="1717986963"/>
              <a:ext cx="184176536" cy="3638791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2" name="Google Shape;182;p21"/>
          <p:cNvSpPr txBox="1"/>
          <p:nvPr>
            <p:ph idx="4294967295" type="title"/>
          </p:nvPr>
        </p:nvSpPr>
        <p:spPr>
          <a:xfrm>
            <a:off x="392112" y="76200"/>
            <a:ext cx="773906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Diferencias con las variables: los índices y los valores.</a:t>
            </a:r>
            <a:endParaRPr/>
          </a:p>
        </p:txBody>
      </p:sp>
      <p:sp>
        <p:nvSpPr>
          <p:cNvPr id="183" name="Google Shape;183;p21"/>
          <p:cNvSpPr txBox="1"/>
          <p:nvPr>
            <p:ph idx="4294967295" type="body"/>
          </p:nvPr>
        </p:nvSpPr>
        <p:spPr>
          <a:xfrm>
            <a:off x="1066800" y="1524000"/>
            <a:ext cx="6553200" cy="3449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Una alternativa es </a:t>
            </a:r>
            <a:r>
              <a:rPr b="0" i="0" lang="en-US" sz="20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"forzar" el índice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uno de los elementos del vector (no necesariamente debe ser el primero de ellos), y eso se realiza con el operador</a:t>
            </a:r>
            <a:r>
              <a:rPr b="0" i="0" lang="en-US" sz="20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 =&gt;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la siguiente manera: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00CC"/>
              </a:buClr>
              <a:buFont typeface="Arial"/>
              <a:buNone/>
            </a:pPr>
            <a:r>
              <a:rPr b="0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&lt;?php</a:t>
            </a:r>
            <a:b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$paises 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= array(</a:t>
            </a:r>
            <a:r>
              <a:rPr b="1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1 =&gt; "Argentina"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"Uruguay"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"Chile"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"Perú"</a:t>
            </a:r>
            <a: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br>
              <a:rPr b="1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crea un vector llamado $paises de cuatro elementos de tipo string, cuyo primer elemento posee un "1" como índice, el segundo un 2 y así sucesivamente.</a:t>
            </a:r>
            <a:br>
              <a:rPr b="1" i="0" lang="en-US" sz="1600" u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?&gt;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seño predeterminado">
  <a:themeElements>
    <a:clrScheme name="Diseño predeterminad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