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68" name="Shape 68"/>
        <p:cNvGrpSpPr/>
        <p:nvPr/>
      </p:nvGrpSpPr>
      <p:grpSpPr>
        <a:xfrm>
          <a:off x="0" y="0"/>
          <a:ext cx="0" cy="0"/>
          <a:chOff x="0" y="0"/>
          <a:chExt cx="0" cy="0"/>
        </a:xfrm>
      </p:grpSpPr>
      <p:sp>
        <p:nvSpPr>
          <p:cNvPr id="69" name="Google Shape;69;p1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0" name="Google Shape;70;p1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Times New Roman"/>
              <a:buNone/>
              <a:defRPr b="0" i="0" sz="20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2800"/>
              <a:buFont typeface="Times New Roman"/>
              <a:buNone/>
              <a:defRPr b="0" i="0" sz="18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dk1"/>
              </a:buClr>
              <a:buSzPts val="24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dk1"/>
              </a:buClr>
              <a:buSzPts val="2000"/>
              <a:buFont typeface="Times New Roman"/>
              <a:buNone/>
              <a:defRPr b="0" i="0" sz="1400" u="none" cap="none" strike="noStrike">
                <a:solidFill>
                  <a:schemeClr val="dk1"/>
                </a:solidFill>
                <a:latin typeface="Times New Roman"/>
                <a:ea typeface="Times New Roman"/>
                <a:cs typeface="Times New Roman"/>
                <a:sym typeface="Times New Roman"/>
              </a:defRPr>
            </a:lvl9pPr>
          </a:lstStyle>
          <a:p/>
        </p:txBody>
      </p:sp>
      <p:sp>
        <p:nvSpPr>
          <p:cNvPr id="71" name="Google Shape;71;p1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72" name="Google Shape;72;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73" name="Google Shape;73;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74" name="Shape 74"/>
        <p:cNvGrpSpPr/>
        <p:nvPr/>
      </p:nvGrpSpPr>
      <p:grpSpPr>
        <a:xfrm>
          <a:off x="0" y="0"/>
          <a:ext cx="0" cy="0"/>
          <a:chOff x="0" y="0"/>
          <a:chExt cx="0" cy="0"/>
        </a:xfrm>
      </p:grpSpPr>
      <p:sp>
        <p:nvSpPr>
          <p:cNvPr id="75" name="Google Shape;75;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6" name="Google Shape;76;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ctr">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ctr">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ctr">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77" name="Google Shape;77;p1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78" name="Google Shape;78;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79" name="Google Shape;79;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7" name="Google Shape;17;p3"/>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8" name="Google Shape;18;p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19" name="Google Shape;19;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20" name="Google Shape;20;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21" name="Shape 21"/>
        <p:cNvGrpSpPr/>
        <p:nvPr/>
      </p:nvGrpSpPr>
      <p:grpSpPr>
        <a:xfrm>
          <a:off x="0" y="0"/>
          <a:ext cx="0" cy="0"/>
          <a:chOff x="0" y="0"/>
          <a:chExt cx="0" cy="0"/>
        </a:xfrm>
      </p:grpSpPr>
      <p:sp>
        <p:nvSpPr>
          <p:cNvPr id="22" name="Google Shape;22;p4"/>
          <p:cNvSpPr txBox="1"/>
          <p:nvPr>
            <p:ph type="title"/>
          </p:nvPr>
        </p:nvSpPr>
        <p:spPr>
          <a:xfrm rot="5400000">
            <a:off x="4743450" y="2381250"/>
            <a:ext cx="5486400" cy="19431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3" name="Google Shape;23;p4"/>
          <p:cNvSpPr txBox="1"/>
          <p:nvPr>
            <p:ph idx="1" type="body"/>
          </p:nvPr>
        </p:nvSpPr>
        <p:spPr>
          <a:xfrm rot="5400000">
            <a:off x="781050" y="514350"/>
            <a:ext cx="5486400" cy="56769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4"/>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25" name="Google Shape;25;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26" name="Google Shape;26;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27" name="Shape 27"/>
        <p:cNvGrpSpPr/>
        <p:nvPr/>
      </p:nvGrpSpPr>
      <p:grpSpPr>
        <a:xfrm>
          <a:off x="0" y="0"/>
          <a:ext cx="0" cy="0"/>
          <a:chOff x="0" y="0"/>
          <a:chExt cx="0" cy="0"/>
        </a:xfrm>
      </p:grpSpPr>
      <p:sp>
        <p:nvSpPr>
          <p:cNvPr id="28" name="Google Shape;28;p5"/>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9" name="Google Shape;29;p5"/>
          <p:cNvSpPr txBox="1"/>
          <p:nvPr>
            <p:ph idx="1" type="body"/>
          </p:nvPr>
        </p:nvSpPr>
        <p:spPr>
          <a:xfrm rot="5400000">
            <a:off x="2514600" y="152400"/>
            <a:ext cx="4114800" cy="77724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0" name="Google Shape;30;p5"/>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31" name="Google Shape;31;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32" name="Google Shape;32;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33" name="Shape 33"/>
        <p:cNvGrpSpPr/>
        <p:nvPr/>
      </p:nvGrpSpPr>
      <p:grpSpPr>
        <a:xfrm>
          <a:off x="0" y="0"/>
          <a:ext cx="0" cy="0"/>
          <a:chOff x="0" y="0"/>
          <a:chExt cx="0" cy="0"/>
        </a:xfrm>
      </p:grpSpPr>
      <p:sp>
        <p:nvSpPr>
          <p:cNvPr id="34" name="Google Shape;34;p6"/>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5" name="Google Shape;35;p6"/>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Times New Roman"/>
              <a:buNone/>
              <a:defRPr b="0" i="0" sz="3200" u="none" cap="none" strike="noStrike">
                <a:solidFill>
                  <a:schemeClr val="dk1"/>
                </a:solidFill>
                <a:latin typeface="Times New Roman"/>
                <a:ea typeface="Times New Roman"/>
                <a:cs typeface="Times New Roman"/>
                <a:sym typeface="Times New Roman"/>
              </a:defRPr>
            </a:lvl1pPr>
            <a:lvl2pPr indent="0" lvl="1" marL="457200" marR="0" rtl="0" algn="l">
              <a:spcBef>
                <a:spcPts val="560"/>
              </a:spcBef>
              <a:spcAft>
                <a:spcPts val="0"/>
              </a:spcAft>
              <a:buClr>
                <a:schemeClr val="dk1"/>
              </a:buClr>
              <a:buSzPts val="1400"/>
              <a:buFont typeface="Times New Roman"/>
              <a:buNone/>
              <a:defRPr b="0" i="0" sz="2800" u="none" cap="none" strike="noStrike">
                <a:solidFill>
                  <a:schemeClr val="dk1"/>
                </a:solidFill>
                <a:latin typeface="Times New Roman"/>
                <a:ea typeface="Times New Roman"/>
                <a:cs typeface="Times New Roman"/>
                <a:sym typeface="Times New Roman"/>
              </a:defRPr>
            </a:lvl2pPr>
            <a:lvl3pPr indent="0" lvl="2" marL="914400" marR="0" rtl="0" algn="l">
              <a:spcBef>
                <a:spcPts val="480"/>
              </a:spcBef>
              <a:spcAft>
                <a:spcPts val="0"/>
              </a:spcAft>
              <a:buClr>
                <a:schemeClr val="dk1"/>
              </a:buClr>
              <a:buSzPts val="1400"/>
              <a:buFont typeface="Times New Roman"/>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4pPr>
            <a:lvl5pPr indent="0" lvl="4" marL="18288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5pPr>
            <a:lvl6pPr indent="0" lvl="5" marL="22860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6pPr>
            <a:lvl7pPr indent="0" lvl="6" marL="27432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7pPr>
            <a:lvl8pPr indent="0" lvl="7" marL="32004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8pPr>
            <a:lvl9pPr indent="0" lvl="8" marL="3657600" marR="0" rtl="0" algn="l">
              <a:spcBef>
                <a:spcPts val="400"/>
              </a:spcBef>
              <a:spcAft>
                <a:spcPts val="0"/>
              </a:spcAft>
              <a:buClr>
                <a:schemeClr val="dk1"/>
              </a:buClr>
              <a:buSzPts val="14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36" name="Google Shape;36;p6"/>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28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24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37" name="Google Shape;37;p6"/>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38" name="Google Shape;38;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39" name="Google Shape;39;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2" name="Google Shape;42;p7"/>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3" name="Google Shape;43;p7"/>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dk1"/>
              </a:buClr>
              <a:buSzPts val="28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dk1"/>
              </a:buClr>
              <a:buSzPts val="24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dk1"/>
              </a:buClr>
              <a:buSzPts val="2000"/>
              <a:buFont typeface="Times New Roman"/>
              <a:buNone/>
              <a:defRPr b="0" i="0" sz="900" u="none" cap="none" strike="noStrike">
                <a:solidFill>
                  <a:schemeClr val="dk1"/>
                </a:solidFill>
                <a:latin typeface="Times New Roman"/>
                <a:ea typeface="Times New Roman"/>
                <a:cs typeface="Times New Roman"/>
                <a:sym typeface="Times New Roman"/>
              </a:defRPr>
            </a:lvl9pPr>
          </a:lstStyle>
          <a:p/>
        </p:txBody>
      </p:sp>
      <p:sp>
        <p:nvSpPr>
          <p:cNvPr id="44" name="Google Shape;44;p7"/>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45" name="Google Shape;45;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46" name="Google Shape;46;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ólo el título" type="titleOnly">
  <p:cSld name="TITLE_ONLY">
    <p:spTree>
      <p:nvGrpSpPr>
        <p:cNvPr id="47" name="Shape 47"/>
        <p:cNvGrpSpPr/>
        <p:nvPr/>
      </p:nvGrpSpPr>
      <p:grpSpPr>
        <a:xfrm>
          <a:off x="0" y="0"/>
          <a:ext cx="0" cy="0"/>
          <a:chOff x="0" y="0"/>
          <a:chExt cx="0" cy="0"/>
        </a:xfrm>
      </p:grpSpPr>
      <p:sp>
        <p:nvSpPr>
          <p:cNvPr id="48" name="Google Shape;48;p8"/>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9" name="Google Shape;49;p8"/>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50" name="Google Shape;50;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51" name="Google Shape;51;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4" name="Google Shape;54;p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8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24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5" name="Google Shape;55;p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6" name="Google Shape;56;p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Times New Roman"/>
              <a:buNone/>
              <a:defRPr b="1"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dk1"/>
              </a:buClr>
              <a:buSzPts val="2800"/>
              <a:buFont typeface="Times New Roman"/>
              <a:buNone/>
              <a:defRPr b="1" i="0" sz="20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dk1"/>
              </a:buClr>
              <a:buSzPts val="2400"/>
              <a:buFont typeface="Times New Roman"/>
              <a:buNone/>
              <a:defRPr b="1" i="0" sz="18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dk1"/>
              </a:buClr>
              <a:buSzPts val="2000"/>
              <a:buFont typeface="Times New Roman"/>
              <a:buNone/>
              <a:defRPr b="1" i="0" sz="1600" u="none" cap="none" strike="noStrike">
                <a:solidFill>
                  <a:schemeClr val="dk1"/>
                </a:solidFill>
                <a:latin typeface="Times New Roman"/>
                <a:ea typeface="Times New Roman"/>
                <a:cs typeface="Times New Roman"/>
                <a:sym typeface="Times New Roman"/>
              </a:defRPr>
            </a:lvl9pPr>
          </a:lstStyle>
          <a:p/>
        </p:txBody>
      </p:sp>
      <p:sp>
        <p:nvSpPr>
          <p:cNvPr id="57" name="Google Shape;57;p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dk1"/>
              </a:buClr>
              <a:buSzPts val="1600"/>
              <a:buFont typeface="Times New Roman"/>
              <a:buChar char="»"/>
              <a:defRPr b="0" i="0" sz="1600" u="none" cap="none" strike="noStrike">
                <a:solidFill>
                  <a:schemeClr val="dk1"/>
                </a:solidFill>
                <a:latin typeface="Times New Roman"/>
                <a:ea typeface="Times New Roman"/>
                <a:cs typeface="Times New Roman"/>
                <a:sym typeface="Times New Roman"/>
              </a:defRPr>
            </a:lvl9pPr>
          </a:lstStyle>
          <a:p/>
        </p:txBody>
      </p:sp>
      <p:sp>
        <p:nvSpPr>
          <p:cNvPr id="58" name="Google Shape;58;p9"/>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3" name="Google Shape;63;p10"/>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4" name="Google Shape;64;p10"/>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dk1"/>
              </a:buClr>
              <a:buSzPts val="1800"/>
              <a:buFont typeface="Times New Roman"/>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5" name="Google Shape;65;p10"/>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66" name="Google Shape;66;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67" name="Google Shape;67;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grpSp>
        <p:nvGrpSpPr>
          <p:cNvPr id="84" name="Google Shape;84;p13"/>
          <p:cNvGrpSpPr/>
          <p:nvPr/>
        </p:nvGrpSpPr>
        <p:grpSpPr>
          <a:xfrm>
            <a:off x="0" y="0"/>
            <a:ext cx="9144000" cy="6858000"/>
            <a:chOff x="0" y="0"/>
            <a:chExt cx="9144000" cy="6858000"/>
          </a:xfrm>
        </p:grpSpPr>
        <p:grpSp>
          <p:nvGrpSpPr>
            <p:cNvPr id="85" name="Google Shape;85;p13"/>
            <p:cNvGrpSpPr/>
            <p:nvPr/>
          </p:nvGrpSpPr>
          <p:grpSpPr>
            <a:xfrm>
              <a:off x="0" y="0"/>
              <a:ext cx="9144000" cy="6858000"/>
              <a:chOff x="0" y="0"/>
              <a:chExt cx="9144000" cy="6858000"/>
            </a:xfrm>
          </p:grpSpPr>
          <p:grpSp>
            <p:nvGrpSpPr>
              <p:cNvPr id="86" name="Google Shape;86;p13"/>
              <p:cNvGrpSpPr/>
              <p:nvPr/>
            </p:nvGrpSpPr>
            <p:grpSpPr>
              <a:xfrm>
                <a:off x="0" y="0"/>
                <a:ext cx="9144000" cy="6858000"/>
                <a:chOff x="0" y="0"/>
                <a:chExt cx="9144000" cy="6858000"/>
              </a:xfrm>
            </p:grpSpPr>
            <p:pic>
              <p:nvPicPr>
                <p:cNvPr descr="C:\Documents and Settings\Natalia\Escritorio\fondo_azul.jpg" id="87" name="Google Shape;87;p1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HojasPremium.png                                               0008DB57GAIA                           87E742F8:" id="88" name="Google Shape;88;p13"/>
                <p:cNvPicPr preferRelativeResize="0"/>
                <p:nvPr/>
              </p:nvPicPr>
              <p:blipFill rotWithShape="1">
                <a:blip r:embed="rId4">
                  <a:alphaModFix/>
                </a:blip>
                <a:srcRect b="0" l="0" r="0" t="0"/>
                <a:stretch/>
              </p:blipFill>
              <p:spPr>
                <a:xfrm>
                  <a:off x="381000" y="3429000"/>
                  <a:ext cx="2178050" cy="3225800"/>
                </a:xfrm>
                <a:prstGeom prst="rect">
                  <a:avLst/>
                </a:prstGeom>
                <a:noFill/>
                <a:ln>
                  <a:noFill/>
                </a:ln>
              </p:spPr>
            </p:pic>
          </p:grpSp>
          <p:sp>
            <p:nvSpPr>
              <p:cNvPr id="89" name="Google Shape;89;p13"/>
              <p:cNvSpPr txBox="1"/>
              <p:nvPr/>
            </p:nvSpPr>
            <p:spPr>
              <a:xfrm>
                <a:off x="5237162" y="6262687"/>
                <a:ext cx="184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a:solidFill>
                    <a:schemeClr val="dk1"/>
                  </a:solidFill>
                  <a:latin typeface="Arial"/>
                  <a:ea typeface="Arial"/>
                  <a:cs typeface="Arial"/>
                  <a:sym typeface="Arial"/>
                </a:endParaRPr>
              </a:p>
            </p:txBody>
          </p:sp>
        </p:grpSp>
        <p:pic>
          <p:nvPicPr>
            <p:cNvPr descr="C:\Documents and Settings\Natalia\Escritorio\utn.bmp" id="90" name="Google Shape;90;p13"/>
            <p:cNvPicPr preferRelativeResize="0"/>
            <p:nvPr/>
          </p:nvPicPr>
          <p:blipFill rotWithShape="1">
            <a:blip r:embed="rId5">
              <a:alphaModFix/>
            </a:blip>
            <a:srcRect b="0" l="0" r="0" t="0"/>
            <a:stretch/>
          </p:blipFill>
          <p:spPr>
            <a:xfrm>
              <a:off x="7932737" y="304800"/>
              <a:ext cx="830262" cy="677862"/>
            </a:xfrm>
            <a:prstGeom prst="rect">
              <a:avLst/>
            </a:prstGeom>
            <a:noFill/>
            <a:ln>
              <a:noFill/>
            </a:ln>
          </p:spPr>
        </p:pic>
      </p:grpSp>
      <p:pic>
        <p:nvPicPr>
          <p:cNvPr descr="C:\Documents and Settings\Natalia\Escritorio\untitled.bmp" id="91" name="Google Shape;91;p13"/>
          <p:cNvPicPr preferRelativeResize="0"/>
          <p:nvPr/>
        </p:nvPicPr>
        <p:blipFill rotWithShape="1">
          <a:blip r:embed="rId6">
            <a:alphaModFix/>
          </a:blip>
          <a:srcRect b="0" l="0" r="0" t="0"/>
          <a:stretch/>
        </p:blipFill>
        <p:spPr>
          <a:xfrm>
            <a:off x="4267200" y="1752600"/>
            <a:ext cx="4533900" cy="3398837"/>
          </a:xfrm>
          <a:prstGeom prst="rect">
            <a:avLst/>
          </a:prstGeom>
          <a:noFill/>
          <a:ln>
            <a:noFill/>
          </a:ln>
        </p:spPr>
      </p:pic>
      <p:sp>
        <p:nvSpPr>
          <p:cNvPr id="92" name="Google Shape;92;p13"/>
          <p:cNvSpPr txBox="1"/>
          <p:nvPr/>
        </p:nvSpPr>
        <p:spPr>
          <a:xfrm>
            <a:off x="1371600" y="381000"/>
            <a:ext cx="6248400" cy="609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66"/>
              </a:buClr>
              <a:buFont typeface="Arial"/>
              <a:buNone/>
            </a:pPr>
            <a:r>
              <a:rPr b="1" i="0" lang="en-US" sz="2000" u="none">
                <a:solidFill>
                  <a:srgbClr val="000066"/>
                </a:solidFill>
                <a:latin typeface="Arial"/>
                <a:ea typeface="Arial"/>
                <a:cs typeface="Arial"/>
                <a:sym typeface="Arial"/>
              </a:rPr>
              <a:t>Introducción a PHP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pic>
        <p:nvPicPr>
          <p:cNvPr descr="C:\Documents and Settings\Natalia\Escritorio\fondo_azul.jpg" id="169" name="Google Shape;169;p22"/>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70" name="Google Shape;170;p22"/>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171" name="Google Shape;171;p22"/>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72" name="Google Shape;172;p22"/>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Formularios </a:t>
            </a:r>
            <a:endParaRPr/>
          </a:p>
        </p:txBody>
      </p:sp>
      <p:sp>
        <p:nvSpPr>
          <p:cNvPr id="173" name="Google Shape;173;p22"/>
          <p:cNvSpPr txBox="1"/>
          <p:nvPr>
            <p:ph idx="1" type="body"/>
          </p:nvPr>
        </p:nvSpPr>
        <p:spPr>
          <a:xfrm>
            <a:off x="1089025" y="1416050"/>
            <a:ext cx="7413625"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Otro método por excelencia para pasar valores entre dos páginas es el formulario. </a:t>
            </a:r>
            <a:br>
              <a:rPr b="0" i="0" lang="en-US" sz="2000" u="none" cap="none" strike="noStrike">
                <a:solidFill>
                  <a:schemeClr val="dk1"/>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Se trata de un tag del lenguaje HTML, por lo que no es preciso que la página donde está el formulario lleve extensión ".php", puede ser un archivo ".html".</a:t>
            </a:r>
            <a:br>
              <a:rPr b="0" i="0" lang="en-US" sz="2000" u="none" cap="none" strike="noStrike">
                <a:solidFill>
                  <a:schemeClr val="dk1"/>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Sus elementos principales son los siguientes:</a:t>
            </a:r>
            <a:endParaRPr/>
          </a:p>
          <a:p>
            <a:pPr indent="-215900" lvl="0" marL="342900" marR="0" rtl="0" algn="l">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Arial"/>
              <a:ea typeface="Arial"/>
              <a:cs typeface="Arial"/>
              <a:sym typeface="Arial"/>
            </a:endParaRPr>
          </a:p>
          <a:p>
            <a:pPr indent="-285750" lvl="1" marL="742950" marR="0" rtl="0" algn="l">
              <a:lnSpc>
                <a:spcPct val="100000"/>
              </a:lnSpc>
              <a:spcBef>
                <a:spcPts val="40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El atributo </a:t>
            </a:r>
            <a:r>
              <a:rPr b="1" i="0" lang="en-US" sz="2000" u="none" cap="none" strike="noStrike">
                <a:solidFill>
                  <a:schemeClr val="dk1"/>
                </a:solidFill>
                <a:latin typeface="Arial"/>
                <a:ea typeface="Arial"/>
                <a:cs typeface="Arial"/>
                <a:sym typeface="Arial"/>
              </a:rPr>
              <a:t>"action"</a:t>
            </a:r>
            <a:r>
              <a:rPr b="0" i="0" lang="en-US" sz="2000" u="none" cap="none" strike="noStrike">
                <a:solidFill>
                  <a:schemeClr val="dk1"/>
                </a:solidFill>
                <a:latin typeface="Arial"/>
                <a:ea typeface="Arial"/>
                <a:cs typeface="Arial"/>
                <a:sym typeface="Arial"/>
              </a:rPr>
              <a:t>, que indica "a qué página" le está pasando las variables, siendo la página que nos va a mostrar cuando pulsemos en el botón "Enviar", tal como si fuese un link hacia esa página.</a:t>
            </a:r>
            <a:endParaRPr/>
          </a:p>
          <a:p>
            <a:pPr indent="-215900" lvl="0" marL="3429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descr="C:\Documents and Settings\Natalia\Escritorio\fondo_azul.jpg" id="178" name="Google Shape;178;p23"/>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79" name="Google Shape;179;p23"/>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180" name="Google Shape;180;p23"/>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81" name="Google Shape;181;p23"/>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Formularios </a:t>
            </a:r>
            <a:endParaRPr/>
          </a:p>
        </p:txBody>
      </p:sp>
      <p:sp>
        <p:nvSpPr>
          <p:cNvPr id="182" name="Google Shape;182;p23"/>
          <p:cNvSpPr txBox="1"/>
          <p:nvPr>
            <p:ph idx="1" type="body"/>
          </p:nvPr>
        </p:nvSpPr>
        <p:spPr>
          <a:xfrm>
            <a:off x="925512" y="1546225"/>
            <a:ext cx="7413625"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El atributo </a:t>
            </a:r>
            <a:r>
              <a:rPr b="1" i="0" lang="en-US" sz="2000" u="none" cap="none" strike="noStrike">
                <a:solidFill>
                  <a:schemeClr val="dk1"/>
                </a:solidFill>
                <a:latin typeface="Arial"/>
                <a:ea typeface="Arial"/>
                <a:cs typeface="Arial"/>
                <a:sym typeface="Arial"/>
              </a:rPr>
              <a:t>"method"</a:t>
            </a:r>
            <a:r>
              <a:rPr b="0" i="0" lang="en-US" sz="2000" u="none" cap="none" strike="noStrike">
                <a:solidFill>
                  <a:schemeClr val="dk1"/>
                </a:solidFill>
                <a:latin typeface="Arial"/>
                <a:ea typeface="Arial"/>
                <a:cs typeface="Arial"/>
                <a:sym typeface="Arial"/>
              </a:rPr>
              <a:t>, que especifica uno de los dos posibles "métodos" o formas de pasar las variables: </a:t>
            </a:r>
            <a:r>
              <a:rPr b="1" i="0" lang="en-US" sz="2000" u="none" cap="none" strike="noStrike">
                <a:solidFill>
                  <a:schemeClr val="dk1"/>
                </a:solidFill>
                <a:latin typeface="Arial"/>
                <a:ea typeface="Arial"/>
                <a:cs typeface="Arial"/>
                <a:sym typeface="Arial"/>
              </a:rPr>
              <a:t>a la vista</a:t>
            </a:r>
            <a:r>
              <a:rPr b="0" i="0" lang="en-US" sz="2000" u="none" cap="none" strike="noStrike">
                <a:solidFill>
                  <a:schemeClr val="dk1"/>
                </a:solidFill>
                <a:latin typeface="Arial"/>
                <a:ea typeface="Arial"/>
                <a:cs typeface="Arial"/>
                <a:sym typeface="Arial"/>
              </a:rPr>
              <a:t> de todos en la URL del navegador (method="</a:t>
            </a:r>
            <a:r>
              <a:rPr b="1" i="0" lang="en-US" sz="2000" u="none" cap="none" strike="noStrike">
                <a:solidFill>
                  <a:schemeClr val="dk1"/>
                </a:solidFill>
                <a:latin typeface="Arial"/>
                <a:ea typeface="Arial"/>
                <a:cs typeface="Arial"/>
                <a:sym typeface="Arial"/>
              </a:rPr>
              <a:t>GET</a:t>
            </a:r>
            <a:r>
              <a:rPr b="0" i="0" lang="en-US" sz="2000" u="none" cap="none" strike="noStrike">
                <a:solidFill>
                  <a:schemeClr val="dk1"/>
                </a:solidFill>
                <a:latin typeface="Arial"/>
                <a:ea typeface="Arial"/>
                <a:cs typeface="Arial"/>
                <a:sym typeface="Arial"/>
              </a:rPr>
              <a:t>) o si las vamos a pasar ocultas (method="</a:t>
            </a:r>
            <a:r>
              <a:rPr b="1" i="0" lang="en-US" sz="2000" u="none" cap="none" strike="noStrike">
                <a:solidFill>
                  <a:schemeClr val="dk1"/>
                </a:solidFill>
                <a:latin typeface="Arial"/>
                <a:ea typeface="Arial"/>
                <a:cs typeface="Arial"/>
                <a:sym typeface="Arial"/>
              </a:rPr>
              <a:t>POST</a:t>
            </a:r>
            <a:r>
              <a:rPr b="0" i="0" lang="en-US" sz="2000" u="none" cap="none" strike="noStrike">
                <a:solidFill>
                  <a:schemeClr val="dk1"/>
                </a:solidFill>
                <a:latin typeface="Arial"/>
                <a:ea typeface="Arial"/>
                <a:cs typeface="Arial"/>
                <a:sym typeface="Arial"/>
              </a:rPr>
              <a:t>"). </a:t>
            </a:r>
            <a:br>
              <a:rPr b="0" i="0" lang="en-US" sz="2000" u="none" cap="none" strike="noStrike">
                <a:solidFill>
                  <a:schemeClr val="dk1"/>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Algún </a:t>
            </a:r>
            <a:r>
              <a:rPr b="1" i="0" lang="en-US" sz="2000" u="none" cap="none" strike="noStrike">
                <a:solidFill>
                  <a:schemeClr val="dk1"/>
                </a:solidFill>
                <a:latin typeface="Arial"/>
                <a:ea typeface="Arial"/>
                <a:cs typeface="Arial"/>
                <a:sym typeface="Arial"/>
              </a:rPr>
              <a:t>campo</a:t>
            </a:r>
            <a:r>
              <a:rPr b="0" i="0" lang="en-US" sz="2000" u="none" cap="none" strike="noStrike">
                <a:solidFill>
                  <a:schemeClr val="dk1"/>
                </a:solidFill>
                <a:latin typeface="Arial"/>
                <a:ea typeface="Arial"/>
                <a:cs typeface="Arial"/>
                <a:sym typeface="Arial"/>
              </a:rPr>
              <a:t> que permita al usuario el ingreso de datos (</a:t>
            </a:r>
            <a:r>
              <a:rPr b="1" i="0" lang="en-US" sz="2000" u="none" cap="none" strike="noStrike">
                <a:solidFill>
                  <a:schemeClr val="dk1"/>
                </a:solidFill>
                <a:latin typeface="Arial"/>
                <a:ea typeface="Arial"/>
                <a:cs typeface="Arial"/>
                <a:sym typeface="Arial"/>
              </a:rPr>
              <a:t>input</a:t>
            </a:r>
            <a:r>
              <a:rPr b="0" i="0" lang="en-US" sz="2000" u="none" cap="none" strike="noStrike">
                <a:solidFill>
                  <a:schemeClr val="dk1"/>
                </a:solidFill>
                <a:latin typeface="Arial"/>
                <a:ea typeface="Arial"/>
                <a:cs typeface="Arial"/>
                <a:sym typeface="Arial"/>
              </a:rPr>
              <a:t>). Lo fundamental de cada campo será su </a:t>
            </a:r>
            <a:r>
              <a:rPr b="1" i="0" lang="en-US" sz="2000" u="none" cap="none" strike="noStrike">
                <a:solidFill>
                  <a:schemeClr val="dk1"/>
                </a:solidFill>
                <a:latin typeface="Arial"/>
                <a:ea typeface="Arial"/>
                <a:cs typeface="Arial"/>
                <a:sym typeface="Arial"/>
              </a:rPr>
              <a:t>nombre</a:t>
            </a:r>
            <a:r>
              <a:rPr b="0" i="0" lang="en-US" sz="2000" u="none" cap="none" strike="noStrike">
                <a:solidFill>
                  <a:schemeClr val="dk1"/>
                </a:solidFill>
                <a:latin typeface="Arial"/>
                <a:ea typeface="Arial"/>
                <a:cs typeface="Arial"/>
                <a:sym typeface="Arial"/>
              </a:rPr>
              <a:t> (atributo "name"), ya que ése será el nombre de la variable que enviará a la página de destino.</a:t>
            </a:r>
            <a:br>
              <a:rPr b="0" i="0" lang="en-US" sz="2000" u="none" cap="none" strike="noStrike">
                <a:solidFill>
                  <a:schemeClr val="dk1"/>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Courier New"/>
              <a:buChar char="o"/>
            </a:pPr>
            <a:r>
              <a:rPr b="0" i="0" lang="en-US" sz="2000" u="none" cap="none" strike="noStrike">
                <a:solidFill>
                  <a:schemeClr val="dk1"/>
                </a:solidFill>
                <a:latin typeface="Arial"/>
                <a:ea typeface="Arial"/>
                <a:cs typeface="Arial"/>
                <a:sym typeface="Arial"/>
              </a:rPr>
              <a:t>Un </a:t>
            </a:r>
            <a:r>
              <a:rPr b="1" i="0" lang="en-US" sz="2000" u="none" cap="none" strike="noStrike">
                <a:solidFill>
                  <a:schemeClr val="dk1"/>
                </a:solidFill>
                <a:latin typeface="Arial"/>
                <a:ea typeface="Arial"/>
                <a:cs typeface="Arial"/>
                <a:sym typeface="Arial"/>
              </a:rPr>
              <a:t>botón</a:t>
            </a:r>
            <a:r>
              <a:rPr b="0" i="0" lang="en-US" sz="2000" u="none" cap="none" strike="noStrike">
                <a:solidFill>
                  <a:schemeClr val="dk1"/>
                </a:solidFill>
                <a:latin typeface="Arial"/>
                <a:ea typeface="Arial"/>
                <a:cs typeface="Arial"/>
                <a:sym typeface="Arial"/>
              </a:rPr>
              <a:t> para enviar los datos.</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Esos son todos los elementos básicos de un formulario</a:t>
            </a:r>
            <a:endParaRPr/>
          </a:p>
          <a:p>
            <a:pPr indent="-215900" lvl="0" marL="3429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descr="C:\Documents and Settings\Natalia\Escritorio\fondo_azul.jpg" id="97" name="Google Shape;97;p14"/>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98" name="Google Shape;98;p14"/>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99" name="Google Shape;99;p14"/>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00" name="Google Shape;100;p14"/>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Links con variables</a:t>
            </a:r>
            <a:endParaRPr/>
          </a:p>
        </p:txBody>
      </p:sp>
      <p:sp>
        <p:nvSpPr>
          <p:cNvPr id="101" name="Google Shape;101;p14"/>
          <p:cNvSpPr txBox="1"/>
          <p:nvPr>
            <p:ph idx="1" type="body"/>
          </p:nvPr>
        </p:nvSpPr>
        <p:spPr>
          <a:xfrm>
            <a:off x="838200" y="1524000"/>
            <a:ext cx="8007350"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Vamos a la primera de las formas de "definirle un valor" </a:t>
            </a:r>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	o "setear" una variable:</a:t>
            </a:r>
            <a:r>
              <a:rPr b="1" i="0" lang="en-US" sz="2000" u="none" cap="none" strike="noStrike">
                <a:solidFill>
                  <a:schemeClr val="accent2"/>
                </a:solidFill>
                <a:latin typeface="Arial"/>
                <a:ea typeface="Arial"/>
                <a:cs typeface="Arial"/>
                <a:sym typeface="Arial"/>
              </a:rPr>
              <a:t> los links.</a:t>
            </a:r>
            <a:br>
              <a:rPr b="1" i="0" lang="en-US" sz="2000" u="none" cap="none" strike="noStrike">
                <a:solidFill>
                  <a:schemeClr val="accent2"/>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Cuando en HTML hacemos un link, vemos lo siguiente:</a:t>
            </a:r>
            <a:endParaRPr/>
          </a:p>
          <a:p>
            <a:pPr indent="-457200" lvl="2" marL="1257300" marR="0" rtl="0" algn="l">
              <a:lnSpc>
                <a:spcPct val="100000"/>
              </a:lnSpc>
              <a:spcBef>
                <a:spcPts val="400"/>
              </a:spcBef>
              <a:spcAft>
                <a:spcPts val="0"/>
              </a:spcAft>
              <a:buClr>
                <a:schemeClr val="dk1"/>
              </a:buClr>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p>
            <a:pPr indent="-457200" lvl="2" marL="1257300" marR="0" rtl="0" algn="l">
              <a:lnSpc>
                <a:spcPct val="100000"/>
              </a:lnSpc>
              <a:spcBef>
                <a:spcPts val="400"/>
              </a:spcBef>
              <a:spcAft>
                <a:spcPts val="0"/>
              </a:spcAft>
              <a:buClr>
                <a:schemeClr val="dk1"/>
              </a:buClr>
              <a:buFont typeface="Times New Roman"/>
              <a:buNone/>
            </a:pPr>
            <a:r>
              <a:rPr b="0" i="0" lang="en-US" sz="2000" u="none"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Arial"/>
                <a:ea typeface="Arial"/>
                <a:cs typeface="Arial"/>
                <a:sym typeface="Arial"/>
              </a:rPr>
              <a:t>&lt;html&gt;</a:t>
            </a:r>
            <a:endParaRPr/>
          </a:p>
          <a:p>
            <a:pPr indent="-457200" lvl="2" marL="12573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	&lt;head&gt;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&lt;title&gt;Paso de variables por PHP&lt;/title&gt;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&lt;/head&gt;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&lt;body&gt;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&lt;a href="destino.htm"&gt;Esto es un link&lt;/a&gt;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&lt;/body&gt;</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&lt;/html&gt;</a:t>
            </a:r>
            <a:endParaRPr/>
          </a:p>
          <a:p>
            <a:pPr indent="-215900" lvl="0" marL="3429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descr="C:\Documents and Settings\Natalia\Escritorio\fondo_azul.jpg" id="106" name="Google Shape;106;p15"/>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07" name="Google Shape;107;p15"/>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108" name="Google Shape;108;p15"/>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09" name="Google Shape;109;p15"/>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Links con variables</a:t>
            </a:r>
            <a:endParaRPr/>
          </a:p>
        </p:txBody>
      </p:sp>
      <p:sp>
        <p:nvSpPr>
          <p:cNvPr id="110" name="Google Shape;110;p15"/>
          <p:cNvSpPr txBox="1"/>
          <p:nvPr>
            <p:ph idx="1" type="body"/>
          </p:nvPr>
        </p:nvSpPr>
        <p:spPr>
          <a:xfrm>
            <a:off x="925512" y="1481137"/>
            <a:ext cx="7413625"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El efecto del tag &lt;a&gt; ("anchor", o "ancla", que nos enlaza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a otra página) es pedirle al servidor entregue la página especificada en el atributo "href" (es la abreviatura de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"hiper-referencia"). </a:t>
            </a:r>
            <a:br>
              <a:rPr b="0" i="0" lang="en-US" sz="2000" u="none" cap="none" strike="noStrike">
                <a:solidFill>
                  <a:schemeClr val="dk1"/>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En nuestro caso del ejemplo la referencia es hacia la página "destino.htm”.</a:t>
            </a:r>
            <a:br>
              <a:rPr b="0" i="0" lang="en-US" sz="2000" u="none" cap="none" strike="noStrike">
                <a:solidFill>
                  <a:schemeClr val="dk1"/>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Trabajando con páginas dinámicas, podemos aprovechar la posibilidad de "decirle algo" al servidor junto con el link, para que, además de pedirle ver una página en particular, nos deje ponerle valor a variables que luego estarán disponibles para que las use en esa misma página el intérprete de PHP.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C:\Documents and Settings\Natalia\Escritorio\fondo_azul.jpg" id="115" name="Google Shape;115;p16"/>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16" name="Google Shape;116;p16"/>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117" name="Google Shape;117;p16"/>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18" name="Google Shape;118;p16"/>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Links con variables</a:t>
            </a:r>
            <a:endParaRPr/>
          </a:p>
        </p:txBody>
      </p:sp>
      <p:sp>
        <p:nvSpPr>
          <p:cNvPr id="119" name="Google Shape;119;p16"/>
          <p:cNvSpPr txBox="1"/>
          <p:nvPr>
            <p:ph idx="1" type="body"/>
          </p:nvPr>
        </p:nvSpPr>
        <p:spPr>
          <a:xfrm>
            <a:off x="925512" y="1481137"/>
            <a:ext cx="7413625"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Supongamos que queremos definir una variable que se llame "nombre" y darle el valor "Pepe". Supongamos también que el link apunta a la página "recibe.php". El link que nos lleve a esa página debería ser así:</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&lt;a href="recibe.php?nombre=Pepe"&gt;Este es el link&lt;/a&gt;</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Luego de especificar la hiper-referencia (la página "recibe.php") se ha agregado un signo de pregunta. Este signo indica que a continuación </a:t>
            </a:r>
            <a:r>
              <a:rPr b="1" i="0" lang="en-US" sz="2000" u="none" cap="none" strike="noStrike">
                <a:solidFill>
                  <a:schemeClr val="dk1"/>
                </a:solidFill>
                <a:latin typeface="Arial"/>
                <a:ea typeface="Arial"/>
                <a:cs typeface="Arial"/>
                <a:sym typeface="Arial"/>
              </a:rPr>
              <a:t>le vamos a enviar variables a</a:t>
            </a:r>
            <a:r>
              <a:rPr b="0" i="0" lang="en-US" sz="2000" u="none" cap="none" strike="noStrike">
                <a:solidFill>
                  <a:schemeClr val="dk1"/>
                </a:solidFill>
                <a:latin typeface="Arial"/>
                <a:ea typeface="Arial"/>
                <a:cs typeface="Arial"/>
                <a:sym typeface="Arial"/>
              </a:rPr>
              <a:t>l servidor web.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descr="C:\Documents and Settings\Natalia\Escritorio\fondo_azul.jpg" id="124" name="Google Shape;124;p17"/>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25" name="Google Shape;125;p17"/>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126" name="Google Shape;126;p17"/>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27" name="Google Shape;127;p17"/>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Links con variables</a:t>
            </a:r>
            <a:endParaRPr/>
          </a:p>
        </p:txBody>
      </p:sp>
      <p:sp>
        <p:nvSpPr>
          <p:cNvPr id="128" name="Google Shape;128;p17"/>
          <p:cNvSpPr txBox="1"/>
          <p:nvPr>
            <p:ph idx="1" type="body"/>
          </p:nvPr>
        </p:nvSpPr>
        <p:spPr>
          <a:xfrm>
            <a:off x="925512" y="1481137"/>
            <a:ext cx="7413625"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Supongamos que queremos definir una variable que se llame "nombre" y darle el valor "Pepe". Supongamos también que el link apunta a la página "recibe.php". El link que nos lleve a esa página debería ser así:</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&lt;a href="recibe.php?nombre=Pepe"&gt;Este es el link&lt;/a&gt;</a:t>
            </a:r>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Luego de especificar la hiper-referencia (la página "recibe.php") se ha agregado un signo de pregunta. Este signo indica que a continuación </a:t>
            </a:r>
            <a:r>
              <a:rPr b="1" i="0" lang="en-US" sz="2000" u="none" cap="none" strike="noStrike">
                <a:solidFill>
                  <a:schemeClr val="dk1"/>
                </a:solidFill>
                <a:latin typeface="Arial"/>
                <a:ea typeface="Arial"/>
                <a:cs typeface="Arial"/>
                <a:sym typeface="Arial"/>
              </a:rPr>
              <a:t>le vamos a enviar variables a</a:t>
            </a:r>
            <a:r>
              <a:rPr b="0" i="0" lang="en-US" sz="2000" u="none" cap="none" strike="noStrike">
                <a:solidFill>
                  <a:schemeClr val="dk1"/>
                </a:solidFill>
                <a:latin typeface="Arial"/>
                <a:ea typeface="Arial"/>
                <a:cs typeface="Arial"/>
                <a:sym typeface="Arial"/>
              </a:rPr>
              <a:t>l servidor web.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descr="C:\Documents and Settings\Natalia\Escritorio\fondo_azul.jpg" id="133" name="Google Shape;133;p18"/>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34" name="Google Shape;134;p18"/>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135" name="Google Shape;135;p18"/>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36" name="Google Shape;136;p18"/>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Método GET</a:t>
            </a:r>
            <a:endParaRPr/>
          </a:p>
        </p:txBody>
      </p:sp>
      <p:sp>
        <p:nvSpPr>
          <p:cNvPr id="137" name="Google Shape;137;p18"/>
          <p:cNvSpPr txBox="1"/>
          <p:nvPr>
            <p:ph idx="1" type="body"/>
          </p:nvPr>
        </p:nvSpPr>
        <p:spPr>
          <a:xfrm>
            <a:off x="947737" y="1252537"/>
            <a:ext cx="7413625"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También podemos experimentar el paso de variables directamente desde el navegador, escribiendo los nombres de las variables y sus valores en la barra de dirección del mismo; esto es muy práctico para chequear qué valores están llegando a la siguiente página y lo usaremos a menudo para detectar errores.</a:t>
            </a:r>
            <a:endParaRPr/>
          </a:p>
          <a:p>
            <a:pPr indent="-215900" lvl="0" marL="342900" marR="0" rtl="0" algn="l">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http://localhost/recibe.php?nombre=Pablo&amp;apellido=Fernandez&amp;edad=9</a:t>
            </a:r>
            <a:br>
              <a:rPr b="0" i="0" lang="en-US" sz="2000" u="none" cap="none" strike="noStrike">
                <a:solidFill>
                  <a:schemeClr val="dk1"/>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Cuando pulsemos "enter", esto saldrá enviado al servidor y surtirá el mismo efecto que los links que veníamos haciendo.</a:t>
            </a:r>
            <a:endParaRPr/>
          </a:p>
          <a:p>
            <a:pPr indent="-215900" lvl="0" marL="342900" marR="0" rtl="0" algn="l">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A esta forma de pasar variables </a:t>
            </a:r>
            <a:r>
              <a:rPr b="1" i="0" lang="en-US" sz="2000" u="none" cap="none" strike="noStrike">
                <a:solidFill>
                  <a:schemeClr val="dk1"/>
                </a:solidFill>
                <a:latin typeface="Arial"/>
                <a:ea typeface="Arial"/>
                <a:cs typeface="Arial"/>
                <a:sym typeface="Arial"/>
              </a:rPr>
              <a:t>en un link</a:t>
            </a:r>
            <a:r>
              <a:rPr b="0" i="0" lang="en-US" sz="2000" u="none" cap="none" strike="noStrike">
                <a:solidFill>
                  <a:schemeClr val="dk1"/>
                </a:solidFill>
                <a:latin typeface="Arial"/>
                <a:ea typeface="Arial"/>
                <a:cs typeface="Arial"/>
                <a:sym typeface="Arial"/>
              </a:rPr>
              <a:t> se la conoce con el nombre de "método </a:t>
            </a:r>
            <a:r>
              <a:rPr b="1" i="0" lang="en-US" sz="2000" u="none" cap="none" strike="noStrike">
                <a:solidFill>
                  <a:schemeClr val="dk1"/>
                </a:solidFill>
                <a:latin typeface="Arial"/>
                <a:ea typeface="Arial"/>
                <a:cs typeface="Arial"/>
                <a:sym typeface="Arial"/>
              </a:rPr>
              <a:t>GET</a:t>
            </a:r>
            <a:r>
              <a:rPr b="0" i="0" lang="en-US" sz="2000" u="none" cap="none" strike="noStrike">
                <a:solidFill>
                  <a:schemeClr val="dk1"/>
                </a:solidFill>
                <a:latin typeface="Arial"/>
                <a:ea typeface="Arial"/>
                <a:cs typeface="Arial"/>
                <a:sym typeface="Arial"/>
              </a:rPr>
              <a:t>".</a:t>
            </a:r>
            <a:endParaRPr/>
          </a:p>
          <a:p>
            <a:pPr indent="-215900" lvl="0" marL="342900" marR="0" rtl="0" algn="l">
              <a:spcBef>
                <a:spcPts val="400"/>
              </a:spcBef>
              <a:spcAft>
                <a:spcPts val="0"/>
              </a:spcAft>
              <a:buClr>
                <a:schemeClr val="dk1"/>
              </a:buClr>
              <a:buSzPts val="2000"/>
              <a:buFont typeface="Times New Roman"/>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descr="C:\Documents and Settings\Natalia\Escritorio\fondo_azul.jpg" id="142" name="Google Shape;142;p19"/>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43" name="Google Shape;143;p19"/>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144" name="Google Shape;144;p19"/>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45" name="Google Shape;145;p19"/>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Variable $_GET</a:t>
            </a:r>
            <a:endParaRPr/>
          </a:p>
        </p:txBody>
      </p:sp>
      <p:sp>
        <p:nvSpPr>
          <p:cNvPr id="146" name="Google Shape;146;p19"/>
          <p:cNvSpPr txBox="1"/>
          <p:nvPr>
            <p:ph idx="1" type="body"/>
          </p:nvPr>
        </p:nvSpPr>
        <p:spPr>
          <a:xfrm>
            <a:off x="815975" y="1687512"/>
            <a:ext cx="7413625"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La variable $_GET es otro vector asociativo que guarda toda la información enviada de una página a otra bajo el método “Get”.</a:t>
            </a:r>
            <a:br>
              <a:rPr b="0" i="0" lang="en-US" sz="2000" u="none" cap="none" strike="noStrike">
                <a:solidFill>
                  <a:schemeClr val="dk1"/>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Por ejemplo, si nosotros tenemos un formulario con el valor “Get” en la propiedad “method”, que contenga los campos con nombre “Usuario” e “Email”, al enviar ese formulario podemos ver que nos dirige a la página especificada en en la propiedad “action” con algunas variables en su url.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descr="C:\Documents and Settings\Natalia\Escritorio\fondo_azul.jpg" id="151" name="Google Shape;151;p20"/>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52" name="Google Shape;152;p20"/>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153" name="Google Shape;153;p20"/>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54" name="Google Shape;154;p20"/>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Variable $_GET</a:t>
            </a:r>
            <a:endParaRPr/>
          </a:p>
        </p:txBody>
      </p:sp>
      <p:sp>
        <p:nvSpPr>
          <p:cNvPr id="155" name="Google Shape;155;p20"/>
          <p:cNvSpPr txBox="1"/>
          <p:nvPr>
            <p:ph idx="1" type="body"/>
          </p:nvPr>
        </p:nvSpPr>
        <p:spPr>
          <a:xfrm>
            <a:off x="806450" y="1676400"/>
            <a:ext cx="7413625"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Cuando vemos que tras la url de un documento hay un signo de interrogación, lo que sigue es el nombre de una variable con su valor correspondiente (Variable=valor), y a cada variable a partir de la segunda en vez de un signo de interrogación se le antepondrá un ampersand (&amp;).</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La variable $_GET guarda cada una de estas variables, a las que se puede acceder usando el nombre de cada una de ellas como clave del array $_GET.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descr="C:\Documents and Settings\Natalia\Escritorio\fondo_azul.jpg" id="160" name="Google Shape;160;p21"/>
          <p:cNvPicPr preferRelativeResize="0"/>
          <p:nvPr/>
        </p:nvPicPr>
        <p:blipFill rotWithShape="1">
          <a:blip r:embed="rId3">
            <a:alphaModFix/>
          </a:blip>
          <a:srcRect b="0" l="0" r="0" t="0"/>
          <a:stretch/>
        </p:blipFill>
        <p:spPr>
          <a:xfrm>
            <a:off x="0" y="0"/>
            <a:ext cx="9144000" cy="6858000"/>
          </a:xfrm>
          <a:prstGeom prst="rect">
            <a:avLst/>
          </a:prstGeom>
          <a:noFill/>
          <a:ln>
            <a:noFill/>
          </a:ln>
        </p:spPr>
      </p:pic>
      <p:pic>
        <p:nvPicPr>
          <p:cNvPr descr="C:\Documents and Settings\Natalia\Escritorio\utn.bmp" id="161" name="Google Shape;161;p21"/>
          <p:cNvPicPr preferRelativeResize="0"/>
          <p:nvPr/>
        </p:nvPicPr>
        <p:blipFill rotWithShape="1">
          <a:blip r:embed="rId4">
            <a:alphaModFix/>
          </a:blip>
          <a:srcRect b="0" l="0" r="0" t="0"/>
          <a:stretch/>
        </p:blipFill>
        <p:spPr>
          <a:xfrm>
            <a:off x="7932737" y="304800"/>
            <a:ext cx="830262" cy="677862"/>
          </a:xfrm>
          <a:prstGeom prst="rect">
            <a:avLst/>
          </a:prstGeom>
          <a:noFill/>
          <a:ln>
            <a:noFill/>
          </a:ln>
        </p:spPr>
      </p:pic>
      <p:pic>
        <p:nvPicPr>
          <p:cNvPr descr="HojasPremium.png                                               0008DB57GAIA                           87E742F8:" id="162" name="Google Shape;162;p21"/>
          <p:cNvPicPr preferRelativeResize="0"/>
          <p:nvPr/>
        </p:nvPicPr>
        <p:blipFill rotWithShape="1">
          <a:blip r:embed="rId5">
            <a:alphaModFix/>
          </a:blip>
          <a:srcRect b="0" l="0" r="0" t="0"/>
          <a:stretch/>
        </p:blipFill>
        <p:spPr>
          <a:xfrm>
            <a:off x="381000" y="5486400"/>
            <a:ext cx="784225" cy="1162050"/>
          </a:xfrm>
          <a:prstGeom prst="rect">
            <a:avLst/>
          </a:prstGeom>
          <a:noFill/>
          <a:ln>
            <a:noFill/>
          </a:ln>
        </p:spPr>
      </p:pic>
      <p:sp>
        <p:nvSpPr>
          <p:cNvPr id="163" name="Google Shape;163;p21"/>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Font typeface="Arial"/>
              <a:buNone/>
            </a:pPr>
            <a:r>
              <a:rPr b="1" i="0" lang="en-US" sz="2400" u="none" cap="none" strike="noStrike">
                <a:solidFill>
                  <a:schemeClr val="accent2"/>
                </a:solidFill>
                <a:latin typeface="Arial"/>
                <a:ea typeface="Arial"/>
                <a:cs typeface="Arial"/>
                <a:sym typeface="Arial"/>
              </a:rPr>
              <a:t>Variable $_Post</a:t>
            </a:r>
            <a:endParaRPr/>
          </a:p>
        </p:txBody>
      </p:sp>
      <p:sp>
        <p:nvSpPr>
          <p:cNvPr id="164" name="Google Shape;164;p21"/>
          <p:cNvSpPr txBox="1"/>
          <p:nvPr>
            <p:ph idx="1" type="body"/>
          </p:nvPr>
        </p:nvSpPr>
        <p:spPr>
          <a:xfrm>
            <a:off x="815975" y="1687512"/>
            <a:ext cx="7413625" cy="4548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$_POST es otro vector asociativo que también guarda información transferida de una página a otra como la variable $_GET, pero en este caso guarda la información transferida bajo otro método de formulario. </a:t>
            </a:r>
            <a:br>
              <a:rPr b="0" i="0" lang="en-US" sz="2000" u="none" cap="none" strike="noStrike">
                <a:solidFill>
                  <a:schemeClr val="dk1"/>
                </a:solidFill>
                <a:latin typeface="Arial"/>
                <a:ea typeface="Arial"/>
                <a:cs typeface="Arial"/>
                <a:sym typeface="Arial"/>
              </a:rPr>
            </a:br>
            <a:br>
              <a:rPr b="0" i="0" lang="en-US" sz="2000" u="none" cap="none" strike="noStrike">
                <a:solidFill>
                  <a:schemeClr val="dk1"/>
                </a:solidFill>
                <a:latin typeface="Arial"/>
                <a:ea typeface="Arial"/>
                <a:cs typeface="Arial"/>
                <a:sym typeface="Arial"/>
              </a:rPr>
            </a:b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La diferencia con $_GET es que las variables enviadas bajo “post” no se verán en la url de la página a la que se envían los datos, por eso es más cómodo usar el método “post” en formularios en vez de “get”.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