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0" name="Google Shape;70;p11"/>
          <p:cNvSpPr txBox="1"/>
          <p:nvPr>
            <p:ph idx="1" type="body"/>
          </p:nvPr>
        </p:nvSpPr>
        <p:spPr>
          <a:xfrm rot="5400000">
            <a:off x="2514600" y="152400"/>
            <a:ext cx="4114800" cy="77724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1" name="Google Shape;71;p1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43450" y="2381250"/>
            <a:ext cx="5486400" cy="1943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6" name="Google Shape;76;p12"/>
          <p:cNvSpPr txBox="1"/>
          <p:nvPr>
            <p:ph idx="1" type="body"/>
          </p:nvPr>
        </p:nvSpPr>
        <p:spPr>
          <a:xfrm rot="5400000">
            <a:off x="781050" y="514350"/>
            <a:ext cx="5486400" cy="5676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7" name="Google Shape;77;p1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19" name="Google Shape;19;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20" name="Google Shape;20;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3" name="Google Shape;23;p4"/>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4"/>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25" name="Google Shape;25;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26" name="Google Shape;26;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2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24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30" name="Google Shape;30;p5"/>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31" name="Google Shape;31;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32" name="Google Shape;32;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5" name="Google Shape;35;p6"/>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6" name="Google Shape;36;p6"/>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7" name="Google Shape;37;p6"/>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38" name="Google Shape;38;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39" name="Google Shape;39;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8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24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8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24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46" name="Google Shape;46;p7"/>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47" name="Google Shape;47;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48" name="Google Shape;48;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1" name="Google Shape;51;p8"/>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28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24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58" name="Google Shape;58;p9"/>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SzPts val="1400"/>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SzPts val="1400"/>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28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24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65" name="Google Shape;65;p10"/>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200" u="sng"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grpSp>
        <p:nvGrpSpPr>
          <p:cNvPr id="84" name="Google Shape;84;p13"/>
          <p:cNvGrpSpPr/>
          <p:nvPr/>
        </p:nvGrpSpPr>
        <p:grpSpPr>
          <a:xfrm>
            <a:off x="0" y="0"/>
            <a:ext cx="9144000" cy="6858000"/>
            <a:chOff x="0" y="0"/>
            <a:chExt cx="5760" cy="4320"/>
          </a:xfrm>
        </p:grpSpPr>
        <p:pic>
          <p:nvPicPr>
            <p:cNvPr descr="C:\Documents and Settings\Natalia\Escritorio\fondo_azul.jpg" id="85" name="Google Shape;85;p13"/>
            <p:cNvPicPr preferRelativeResize="0"/>
            <p:nvPr/>
          </p:nvPicPr>
          <p:blipFill rotWithShape="1">
            <a:blip r:embed="rId3">
              <a:alphaModFix/>
            </a:blip>
            <a:srcRect b="0" l="0" r="0" t="0"/>
            <a:stretch/>
          </p:blipFill>
          <p:spPr>
            <a:xfrm>
              <a:off x="0" y="0"/>
              <a:ext cx="5760" cy="4320"/>
            </a:xfrm>
            <a:prstGeom prst="rect">
              <a:avLst/>
            </a:prstGeom>
            <a:noFill/>
            <a:ln>
              <a:noFill/>
            </a:ln>
          </p:spPr>
        </p:pic>
        <p:pic>
          <p:nvPicPr>
            <p:cNvPr descr="HojasPremium.png                                               0008DB57GAIA                           87E742F8:" id="86" name="Google Shape;86;p13"/>
            <p:cNvPicPr preferRelativeResize="0"/>
            <p:nvPr/>
          </p:nvPicPr>
          <p:blipFill rotWithShape="1">
            <a:blip r:embed="rId4">
              <a:alphaModFix/>
            </a:blip>
            <a:srcRect b="0" l="0" r="0" t="0"/>
            <a:stretch/>
          </p:blipFill>
          <p:spPr>
            <a:xfrm>
              <a:off x="240" y="2160"/>
              <a:ext cx="1372" cy="2032"/>
            </a:xfrm>
            <a:prstGeom prst="rect">
              <a:avLst/>
            </a:prstGeom>
            <a:noFill/>
            <a:ln>
              <a:noFill/>
            </a:ln>
          </p:spPr>
        </p:pic>
      </p:grpSp>
      <p:pic>
        <p:nvPicPr>
          <p:cNvPr descr="C:\Documents and Settings\Natalia\Escritorio\utn.bmp" id="87" name="Google Shape;87;p13"/>
          <p:cNvPicPr preferRelativeResize="0"/>
          <p:nvPr/>
        </p:nvPicPr>
        <p:blipFill rotWithShape="1">
          <a:blip r:embed="rId5">
            <a:alphaModFix/>
          </a:blip>
          <a:srcRect b="0" l="0" r="0" t="0"/>
          <a:stretch/>
        </p:blipFill>
        <p:spPr>
          <a:xfrm>
            <a:off x="7932738" y="304800"/>
            <a:ext cx="830262" cy="677863"/>
          </a:xfrm>
          <a:prstGeom prst="rect">
            <a:avLst/>
          </a:prstGeom>
          <a:noFill/>
          <a:ln>
            <a:noFill/>
          </a:ln>
        </p:spPr>
      </p:pic>
      <p:pic>
        <p:nvPicPr>
          <p:cNvPr descr="C:\Documents and Settings\Natalia\Escritorio\untitled.bmp" id="88" name="Google Shape;88;p13"/>
          <p:cNvPicPr preferRelativeResize="0"/>
          <p:nvPr/>
        </p:nvPicPr>
        <p:blipFill rotWithShape="1">
          <a:blip r:embed="rId6">
            <a:alphaModFix/>
          </a:blip>
          <a:srcRect b="0" l="0" r="0" t="0"/>
          <a:stretch/>
        </p:blipFill>
        <p:spPr>
          <a:xfrm>
            <a:off x="4267200" y="1752600"/>
            <a:ext cx="4533900" cy="3398838"/>
          </a:xfrm>
          <a:prstGeom prst="rect">
            <a:avLst/>
          </a:prstGeom>
          <a:noFill/>
          <a:ln>
            <a:noFill/>
          </a:ln>
        </p:spPr>
      </p:pic>
      <p:sp>
        <p:nvSpPr>
          <p:cNvPr id="89" name="Google Shape;89;p13"/>
          <p:cNvSpPr/>
          <p:nvPr/>
        </p:nvSpPr>
        <p:spPr>
          <a:xfrm>
            <a:off x="1371600" y="381000"/>
            <a:ext cx="62484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Introducción a PHP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grpSp>
        <p:nvGrpSpPr>
          <p:cNvPr id="174" name="Google Shape;174;p22"/>
          <p:cNvGrpSpPr/>
          <p:nvPr/>
        </p:nvGrpSpPr>
        <p:grpSpPr>
          <a:xfrm>
            <a:off x="0" y="0"/>
            <a:ext cx="9144000" cy="6858000"/>
            <a:chOff x="0" y="0"/>
            <a:chExt cx="9144000" cy="6858000"/>
          </a:xfrm>
        </p:grpSpPr>
        <p:pic>
          <p:nvPicPr>
            <p:cNvPr descr="C:\Documents and Settings\Natalia\Escritorio\fondo_azul.jpg" id="175" name="Google Shape;175;p2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76" name="Google Shape;176;p22"/>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77" name="Google Shape;177;p22"/>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78" name="Google Shape;178;p22"/>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79" name="Google Shape;179;p22"/>
          <p:cNvSpPr txBox="1"/>
          <p:nvPr>
            <p:ph idx="4294967295" type="body"/>
          </p:nvPr>
        </p:nvSpPr>
        <p:spPr>
          <a:xfrm>
            <a:off x="914400" y="1600200"/>
            <a:ext cx="7543800" cy="36576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Ejemplo de consulta.html</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Este formulario define dos variables:</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		</a:t>
            </a:r>
            <a:endParaRPr/>
          </a:p>
          <a:p>
            <a:pPr indent="-342900" lvl="0" marL="3429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$asunto y $mensaje</a:t>
            </a:r>
            <a:endParaRPr/>
          </a:p>
          <a:p>
            <a:pPr indent="-342900" lvl="0" marL="342900" marR="0" rtl="0" algn="l">
              <a:spcBef>
                <a:spcPts val="480"/>
              </a:spcBef>
              <a:spcAft>
                <a:spcPts val="0"/>
              </a:spcAft>
              <a:buClr>
                <a:schemeClr val="dk1"/>
              </a:buClr>
              <a:buFont typeface="Times New Roman"/>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Que luego enviará a  la página de destino (consulta.php).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grpSp>
        <p:nvGrpSpPr>
          <p:cNvPr id="184" name="Google Shape;184;p23"/>
          <p:cNvGrpSpPr/>
          <p:nvPr/>
        </p:nvGrpSpPr>
        <p:grpSpPr>
          <a:xfrm>
            <a:off x="0" y="0"/>
            <a:ext cx="9144000" cy="6858000"/>
            <a:chOff x="0" y="0"/>
            <a:chExt cx="9144000" cy="6858000"/>
          </a:xfrm>
        </p:grpSpPr>
        <p:pic>
          <p:nvPicPr>
            <p:cNvPr descr="C:\Documents and Settings\Natalia\Escritorio\fondo_azul.jpg" id="185" name="Google Shape;185;p2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86" name="Google Shape;186;p23"/>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87" name="Google Shape;187;p23"/>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88" name="Google Shape;188;p23"/>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89" name="Google Shape;189;p23"/>
          <p:cNvSpPr txBox="1"/>
          <p:nvPr>
            <p:ph idx="4294967295" type="body"/>
          </p:nvPr>
        </p:nvSpPr>
        <p:spPr>
          <a:xfrm>
            <a:off x="1349375" y="1185863"/>
            <a:ext cx="7086600" cy="36576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Ejemplo de consulta.php</a:t>
            </a:r>
            <a:br>
              <a:rPr b="1" i="0" lang="en-US" sz="2000" u="none" cap="none" strike="noStrike">
                <a:solidFill>
                  <a:schemeClr val="dk1"/>
                </a:solidFill>
                <a:latin typeface="Arial"/>
                <a:ea typeface="Arial"/>
                <a:cs typeface="Arial"/>
                <a:sym typeface="Arial"/>
              </a:rPr>
            </a:br>
            <a:endParaRPr b="1" i="0" sz="2000" u="none" cap="none" strike="noStrike">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&lt;html&gt;</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&lt;head&gt;</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&lt;title&gt; Ejemplo formulario de consulta &lt;/title&gt;</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&lt;/head&gt;</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&lt;body&gt;</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&lt;?php</a:t>
            </a:r>
            <a:endParaRPr b="0" i="0" sz="2000" u="none" cap="none" strike="noStrike">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$destino = "info@misitio.com";</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mail ($destino, $asunto, $mensaje);</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print ("&lt;p&gt;Muchas gracias por su mensaje&lt;/p&gt;");</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?&gt;</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&lt;/body&gt;</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&lt;/html&gt;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grpSp>
        <p:nvGrpSpPr>
          <p:cNvPr id="194" name="Google Shape;194;p24"/>
          <p:cNvGrpSpPr/>
          <p:nvPr/>
        </p:nvGrpSpPr>
        <p:grpSpPr>
          <a:xfrm>
            <a:off x="0" y="0"/>
            <a:ext cx="9144000" cy="6858000"/>
            <a:chOff x="0" y="0"/>
            <a:chExt cx="9144000" cy="6858000"/>
          </a:xfrm>
        </p:grpSpPr>
        <p:pic>
          <p:nvPicPr>
            <p:cNvPr descr="C:\Documents and Settings\Natalia\Escritorio\fondo_azul.jpg" id="195" name="Google Shape;195;p2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96" name="Google Shape;196;p24"/>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97" name="Google Shape;197;p24"/>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98" name="Google Shape;198;p24"/>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99" name="Google Shape;199;p24"/>
          <p:cNvSpPr txBox="1"/>
          <p:nvPr>
            <p:ph idx="4294967295" type="body"/>
          </p:nvPr>
        </p:nvSpPr>
        <p:spPr>
          <a:xfrm>
            <a:off x="914400" y="1600200"/>
            <a:ext cx="7543800" cy="36576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Ejemplo de consulta.php</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La función necesita que le pasemos exactamente en ese orden los parámetros o argumentos: primero, la dirección (en este caso, la toma de la variable $destino, que no le dejamos definir al usuario sino que la llenamos nosotros; segundo, el asunto del email, que lo toma de la variable $asunto; y finalmente, el cuerpo del mensaje, que lo trae de la variable $mensaje.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pSp>
        <p:nvGrpSpPr>
          <p:cNvPr id="204" name="Google Shape;204;p25"/>
          <p:cNvGrpSpPr/>
          <p:nvPr/>
        </p:nvGrpSpPr>
        <p:grpSpPr>
          <a:xfrm>
            <a:off x="0" y="0"/>
            <a:ext cx="9144000" cy="6858000"/>
            <a:chOff x="0" y="0"/>
            <a:chExt cx="9144000" cy="6858000"/>
          </a:xfrm>
        </p:grpSpPr>
        <p:pic>
          <p:nvPicPr>
            <p:cNvPr descr="C:\Documents and Settings\Natalia\Escritorio\fondo_azul.jpg" id="205" name="Google Shape;205;p2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206" name="Google Shape;206;p25"/>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207" name="Google Shape;207;p25"/>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208" name="Google Shape;208;p25"/>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209" name="Google Shape;209;p25"/>
          <p:cNvSpPr txBox="1"/>
          <p:nvPr>
            <p:ph idx="4294967295" type="body"/>
          </p:nvPr>
        </p:nvSpPr>
        <p:spPr>
          <a:xfrm>
            <a:off x="1152525" y="1687513"/>
            <a:ext cx="7077075" cy="36576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400"/>
              <a:buFont typeface="Arial"/>
              <a:buAutoNum type="arabicParenR" startAt="2"/>
            </a:pPr>
            <a:r>
              <a:rPr b="1" i="0" lang="en-US" sz="2400" u="none" cap="none" strike="noStrike">
                <a:solidFill>
                  <a:schemeClr val="dk1"/>
                </a:solidFill>
                <a:latin typeface="Arial"/>
                <a:ea typeface="Arial"/>
                <a:cs typeface="Arial"/>
                <a:sym typeface="Arial"/>
              </a:rPr>
              <a:t>Un formulario para "Recomendar nuestro sitio". </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a:p>
            <a:pPr indent="-457200" lvl="0" marL="457200" marR="0" rtl="0" algn="l">
              <a:spcBef>
                <a:spcPts val="48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En este caso, saldrá un email despachado hacia la dirección que el usuario elija, pero el texto del mensaje y el asunto lo pondremos nosotros.</a:t>
            </a:r>
            <a:endParaRPr/>
          </a:p>
          <a:p>
            <a:pPr indent="-342900" lvl="0" marL="3429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grpSp>
        <p:nvGrpSpPr>
          <p:cNvPr id="214" name="Google Shape;214;p26"/>
          <p:cNvGrpSpPr/>
          <p:nvPr/>
        </p:nvGrpSpPr>
        <p:grpSpPr>
          <a:xfrm>
            <a:off x="0" y="0"/>
            <a:ext cx="9144000" cy="6858000"/>
            <a:chOff x="0" y="0"/>
            <a:chExt cx="9144000" cy="6858000"/>
          </a:xfrm>
        </p:grpSpPr>
        <p:pic>
          <p:nvPicPr>
            <p:cNvPr descr="C:\Documents and Settings\Natalia\Escritorio\fondo_azul.jpg" id="215" name="Google Shape;215;p2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216" name="Google Shape;216;p26"/>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217" name="Google Shape;217;p26"/>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218" name="Google Shape;218;p26"/>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219" name="Google Shape;219;p26"/>
          <p:cNvSpPr txBox="1"/>
          <p:nvPr>
            <p:ph idx="4294967295" type="body"/>
          </p:nvPr>
        </p:nvSpPr>
        <p:spPr>
          <a:xfrm>
            <a:off x="914400" y="1862138"/>
            <a:ext cx="7077075" cy="247015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En el caso de "Recomendar página", el usuario escribirá en el formulario la dirección del amigo a quien le recomienda nuestro sitio, pero para evitar problemas, el asunto y el cuerpo del mensaje lo definiremos nosotros, tal como hicimos con "$direccion" en el ejemplo anterior. </a:t>
            </a:r>
            <a:endParaRPr/>
          </a:p>
          <a:p>
            <a:pPr indent="-457200" lvl="0" marL="4572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grpSp>
        <p:nvGrpSpPr>
          <p:cNvPr id="224" name="Google Shape;224;p27"/>
          <p:cNvGrpSpPr/>
          <p:nvPr/>
        </p:nvGrpSpPr>
        <p:grpSpPr>
          <a:xfrm>
            <a:off x="0" y="0"/>
            <a:ext cx="9144000" cy="6858000"/>
            <a:chOff x="0" y="0"/>
            <a:chExt cx="9144000" cy="6858000"/>
          </a:xfrm>
        </p:grpSpPr>
        <p:pic>
          <p:nvPicPr>
            <p:cNvPr descr="C:\Documents and Settings\Natalia\Escritorio\fondo_azul.jpg" id="225" name="Google Shape;225;p2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226" name="Google Shape;226;p27"/>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227" name="Google Shape;227;p27"/>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228" name="Google Shape;228;p27"/>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229" name="Google Shape;229;p27"/>
          <p:cNvSpPr txBox="1"/>
          <p:nvPr>
            <p:ph idx="4294967295" type="body"/>
          </p:nvPr>
        </p:nvSpPr>
        <p:spPr>
          <a:xfrm>
            <a:off x="1208088" y="1176338"/>
            <a:ext cx="7077075" cy="386397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Concatenar:</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a:p>
            <a:pPr indent="-457200" lvl="0" marL="4572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Supongamos que hemos puesto en el formulario de "Recomendar página" un campo para que el usuario escriba su nombre, uno para que escriba su email, otro para que escriba el nombre de su amigo (el que recibirá el mensaje) y otro para la dirección del amigo (donde se despachará el mensaje). </a:t>
            </a:r>
            <a:endParaRPr/>
          </a:p>
          <a:p>
            <a:pPr indent="-457200" lvl="0" marL="4572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Sería bastante interesante que dentro del Asunto del mensaje, al destinatario le llegara algo como</a:t>
            </a:r>
            <a:r>
              <a:rPr b="0" i="0" lang="en-US" sz="2400" u="none" cap="none" strike="noStrike">
                <a:solidFill>
                  <a:srgbClr val="FFC000"/>
                </a:solidFill>
                <a:latin typeface="Arial"/>
                <a:ea typeface="Arial"/>
                <a:cs typeface="Arial"/>
                <a:sym typeface="Arial"/>
              </a:rPr>
              <a:t>: "Pepe: Juancito te recomienda visitar www.midominio.com.ar".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grpSp>
        <p:nvGrpSpPr>
          <p:cNvPr id="234" name="Google Shape;234;p28"/>
          <p:cNvGrpSpPr/>
          <p:nvPr/>
        </p:nvGrpSpPr>
        <p:grpSpPr>
          <a:xfrm>
            <a:off x="0" y="0"/>
            <a:ext cx="9144000" cy="6858000"/>
            <a:chOff x="0" y="0"/>
            <a:chExt cx="9144000" cy="6858000"/>
          </a:xfrm>
        </p:grpSpPr>
        <p:pic>
          <p:nvPicPr>
            <p:cNvPr descr="C:\Documents and Settings\Natalia\Escritorio\fondo_azul.jpg" id="235" name="Google Shape;235;p2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236" name="Google Shape;236;p28"/>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237" name="Google Shape;237;p28"/>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238" name="Google Shape;238;p28"/>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239" name="Google Shape;239;p28"/>
          <p:cNvSpPr txBox="1"/>
          <p:nvPr>
            <p:ph idx="4294967295" type="body"/>
          </p:nvPr>
        </p:nvSpPr>
        <p:spPr>
          <a:xfrm>
            <a:off x="1163638" y="1185863"/>
            <a:ext cx="7794625" cy="36576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Ejemplo de recom.html</a:t>
            </a:r>
            <a:endParaRPr b="1" i="0" sz="2800" u="none" cap="none" strike="noStrike">
              <a:solidFill>
                <a:schemeClr val="dk1"/>
              </a:solidFill>
              <a:latin typeface="Arial"/>
              <a:ea typeface="Arial"/>
              <a:cs typeface="Arial"/>
              <a:sym typeface="Arial"/>
            </a:endParaRPr>
          </a:p>
          <a:p>
            <a:pPr indent="-457200" lvl="0" marL="4572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&lt;html&gt;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&lt;head&gt;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&lt;title&gt;Formulario de recomendacion&lt;/title&gt;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&lt;/head&gt;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&lt;body&gt;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&lt;form action="recom.php" method="POST"&gt;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Recomendar esta página:&lt;br&gt;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Su nombre:&lt;input type="text" name="nombresuyo"&gt;&lt;br&gt;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Su Email:&lt;input type="text" name="emailsuyo"&gt;&lt;br&gt;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Nombre del destinatario:&lt;input type="text" name="nombreamigo"&gt; &lt;br&gt;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Email del destinatario:&lt;input type="text" name="emailamigo"&gt;&lt;br&gt;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&lt;input type="submit" value="Enviar"&gt;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&lt;/form&gt;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&lt;/body&gt;</a:t>
            </a:r>
            <a:endParaRPr/>
          </a:p>
          <a:p>
            <a:pPr indent="-342900" lvl="0" marL="342900" marR="0" rtl="0" algn="l">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&lt;/html&gt; </a:t>
            </a:r>
            <a:endParaRPr/>
          </a:p>
          <a:p>
            <a:pPr indent="-342900" lvl="0" marL="342900" marR="0" rtl="0" algn="l">
              <a:spcBef>
                <a:spcPts val="400"/>
              </a:spcBef>
              <a:spcAft>
                <a:spcPts val="0"/>
              </a:spcAft>
              <a:buClr>
                <a:schemeClr val="dk1"/>
              </a:buClr>
              <a:buFont typeface="Times New Roman"/>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grpSp>
        <p:nvGrpSpPr>
          <p:cNvPr id="244" name="Google Shape;244;p29"/>
          <p:cNvGrpSpPr/>
          <p:nvPr/>
        </p:nvGrpSpPr>
        <p:grpSpPr>
          <a:xfrm>
            <a:off x="0" y="0"/>
            <a:ext cx="9144000" cy="6858000"/>
            <a:chOff x="0" y="0"/>
            <a:chExt cx="9144000" cy="6858000"/>
          </a:xfrm>
        </p:grpSpPr>
        <p:pic>
          <p:nvPicPr>
            <p:cNvPr descr="C:\Documents and Settings\Natalia\Escritorio\fondo_azul.jpg" id="245" name="Google Shape;245;p2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246" name="Google Shape;246;p29"/>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247" name="Google Shape;247;p29"/>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248" name="Google Shape;248;p29"/>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249" name="Google Shape;249;p29"/>
          <p:cNvSpPr txBox="1"/>
          <p:nvPr>
            <p:ph idx="4294967295" type="body"/>
          </p:nvPr>
        </p:nvSpPr>
        <p:spPr>
          <a:xfrm>
            <a:off x="1447800" y="1185863"/>
            <a:ext cx="7510463" cy="36576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Ejemplo de recom.php</a:t>
            </a:r>
            <a:endParaRPr b="1" i="0" sz="2800" u="none" cap="none" strike="noStrike">
              <a:solidFill>
                <a:schemeClr val="dk1"/>
              </a:solidFill>
              <a:latin typeface="Arial"/>
              <a:ea typeface="Arial"/>
              <a:cs typeface="Arial"/>
              <a:sym typeface="Arial"/>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&lt;html&gt;</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&lt;head&gt;</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&lt;title&gt; Formulario de recomendacion &lt;/title&gt;</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&lt;/head&gt;</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&lt;body&gt;</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&lt;?php</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$asunto = $nombreamigo.": ".$nombresuyo." te recomienda visitar www.midominio.com.ar";</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$mensaje = $nombresuyo." ha visitado www.midominio.com.ar y te recomienda que visites este sitio que ofrece cursos online de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Diseño y Programación Web";</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mail ($emailamigo, $asunto, $mensaje);</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print ("Gracias por su recomendación");</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?&gt;</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&lt;/body&gt;</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&lt;/html&gt; </a:t>
            </a:r>
            <a:endParaRPr/>
          </a:p>
          <a:p>
            <a:pPr indent="-457200" lvl="0" marL="457200" marR="0" rtl="0" algn="l">
              <a:lnSpc>
                <a:spcPct val="90000"/>
              </a:lnSpc>
              <a:spcBef>
                <a:spcPts val="400"/>
              </a:spcBef>
              <a:spcAft>
                <a:spcPts val="0"/>
              </a:spcAft>
              <a:buClr>
                <a:schemeClr val="dk1"/>
              </a:buClr>
              <a:buFont typeface="Times New Roman"/>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grpSp>
        <p:nvGrpSpPr>
          <p:cNvPr id="254" name="Google Shape;254;p30"/>
          <p:cNvGrpSpPr/>
          <p:nvPr/>
        </p:nvGrpSpPr>
        <p:grpSpPr>
          <a:xfrm>
            <a:off x="0" y="0"/>
            <a:ext cx="9144000" cy="6858000"/>
            <a:chOff x="0" y="0"/>
            <a:chExt cx="9144000" cy="6858000"/>
          </a:xfrm>
        </p:grpSpPr>
        <p:pic>
          <p:nvPicPr>
            <p:cNvPr descr="C:\Documents and Settings\Natalia\Escritorio\fondo_azul.jpg" id="255" name="Google Shape;255;p3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256" name="Google Shape;256;p30"/>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257" name="Google Shape;257;p30"/>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258" name="Google Shape;258;p30"/>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259" name="Google Shape;259;p30"/>
          <p:cNvSpPr txBox="1"/>
          <p:nvPr>
            <p:ph idx="4294967295" type="body"/>
          </p:nvPr>
        </p:nvSpPr>
        <p:spPr>
          <a:xfrm>
            <a:off x="1157288" y="2095500"/>
            <a:ext cx="7077075" cy="386397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	Podemos mandar dos veces la función mail para que le llegue un mensaje a la persona y otro a nosotros con los datos de ambos, el que envió y el que recibió la recomendación, para armarnos una lista de direcciones; y hasta podemos enviar tres veces seguidas la función mail, para que al que mandó le llegue un mensaje de agradecimiento.</a:t>
            </a:r>
            <a:endParaRPr b="0" i="0" sz="2000" u="none" cap="none" strike="noStrike">
              <a:solidFill>
                <a:srgbClr val="FFC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grpSp>
        <p:nvGrpSpPr>
          <p:cNvPr id="264" name="Google Shape;264;p31"/>
          <p:cNvGrpSpPr/>
          <p:nvPr/>
        </p:nvGrpSpPr>
        <p:grpSpPr>
          <a:xfrm>
            <a:off x="0" y="0"/>
            <a:ext cx="9144000" cy="6858000"/>
            <a:chOff x="0" y="0"/>
            <a:chExt cx="9144000" cy="6858000"/>
          </a:xfrm>
        </p:grpSpPr>
        <p:pic>
          <p:nvPicPr>
            <p:cNvPr descr="C:\Documents and Settings\Natalia\Escritorio\fondo_azul.jpg" id="265" name="Google Shape;265;p3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266" name="Google Shape;266;p31"/>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267" name="Google Shape;267;p31"/>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268" name="Google Shape;268;p31"/>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269" name="Google Shape;269;p31"/>
          <p:cNvSpPr txBox="1"/>
          <p:nvPr>
            <p:ph idx="4294967295" type="body"/>
          </p:nvPr>
        </p:nvSpPr>
        <p:spPr>
          <a:xfrm>
            <a:off x="1166813" y="1398588"/>
            <a:ext cx="7077075" cy="3865562"/>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Remitente (From):</a:t>
            </a:r>
            <a:endParaRPr/>
          </a:p>
          <a:p>
            <a:pPr indent="-457200" lvl="0" marL="457200" marR="0" rtl="0" algn="l">
              <a:lnSpc>
                <a:spcPct val="90000"/>
              </a:lnSpc>
              <a:spcBef>
                <a:spcPts val="480"/>
              </a:spcBef>
              <a:spcAft>
                <a:spcPts val="0"/>
              </a:spcAft>
              <a:buClr>
                <a:schemeClr val="dk1"/>
              </a:buClr>
              <a:buFont typeface="Times New Roman"/>
              <a:buNone/>
            </a:pPr>
            <a:r>
              <a:t/>
            </a:r>
            <a:endParaRPr b="0" i="0" sz="2400" u="none" cap="none" strike="noStrike">
              <a:solidFill>
                <a:schemeClr val="dk1"/>
              </a:solidFill>
              <a:latin typeface="Arial"/>
              <a:ea typeface="Arial"/>
              <a:cs typeface="Arial"/>
              <a:sym typeface="Arial"/>
            </a:endParaRPr>
          </a:p>
          <a:p>
            <a:pPr indent="-457200" lvl="0" marL="457200" marR="0" rtl="0" algn="l">
              <a:lnSpc>
                <a:spcPct val="90000"/>
              </a:lnSpc>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El único detalle a resolver es que los mensajes despachados por el servidor de correos de los servidores llegan con un remitente... que es el nombre del servidor. </a:t>
            </a:r>
            <a:br>
              <a:rPr b="0" i="0" lang="en-US"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457200" lvl="0" marL="457200" marR="0" rtl="0" algn="l">
              <a:lnSpc>
                <a:spcPct val="90000"/>
              </a:lnSpc>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Esto no es recomendable, pero podemos reemplazarlo usando el cuarto argumento (opcional) que tiene la función mail: las cabeceras (headers) extras de un email.</a:t>
            </a:r>
            <a:br>
              <a:rPr b="0" i="0" lang="en-US"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457200" lvl="0" marL="457200" marR="0" rtl="0" algn="l">
              <a:lnSpc>
                <a:spcPct val="90000"/>
              </a:lnSpc>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 Una de ellas es el "From" de un email, es decir, la dirección del que mandó el mensaje. Se agregaría cambiando la línea de la función mail y la anterior en el archivo php.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grpSp>
        <p:nvGrpSpPr>
          <p:cNvPr id="94" name="Google Shape;94;p14"/>
          <p:cNvGrpSpPr/>
          <p:nvPr/>
        </p:nvGrpSpPr>
        <p:grpSpPr>
          <a:xfrm>
            <a:off x="0" y="0"/>
            <a:ext cx="9144000" cy="6858000"/>
            <a:chOff x="0" y="0"/>
            <a:chExt cx="9144000" cy="6858000"/>
          </a:xfrm>
        </p:grpSpPr>
        <p:pic>
          <p:nvPicPr>
            <p:cNvPr descr="C:\Documents and Settings\Natalia\Escritorio\fondo_azul.jpg" id="95" name="Google Shape;95;p1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96" name="Google Shape;96;p14"/>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97" name="Google Shape;97;p14"/>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98" name="Google Shape;98;p14"/>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99" name="Google Shape;99;p14"/>
          <p:cNvSpPr txBox="1"/>
          <p:nvPr>
            <p:ph idx="4294967295" type="body"/>
          </p:nvPr>
        </p:nvSpPr>
        <p:spPr>
          <a:xfrm>
            <a:off x="1174750" y="1425575"/>
            <a:ext cx="6804025" cy="3657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En PHP disponemos de una función llamada mail() que permite configurar y enviar el mensaje de correo.</a:t>
            </a:r>
            <a:br>
              <a:rPr b="0" i="0" lang="en-US"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Para que esta función pueda realizarse, es preciso disponer de un servidor web con un programa servidor de correos configurado y con acceso a internet, en caso contrario, no podrá enviarse el mensaje.</a:t>
            </a:r>
            <a:endParaRPr/>
          </a:p>
          <a:p>
            <a:pPr indent="-342900" lvl="0" marL="342900" marR="0" rtl="0" algn="l">
              <a:spcBef>
                <a:spcPts val="480"/>
              </a:spcBef>
              <a:spcAft>
                <a:spcPts val="0"/>
              </a:spcAft>
              <a:buClr>
                <a:schemeClr val="dk1"/>
              </a:buClr>
              <a:buFont typeface="Times New Roman"/>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Todos los </a:t>
            </a:r>
            <a:r>
              <a:rPr b="1" i="0" lang="en-US" sz="2400" u="none" cap="none" strike="noStrike">
                <a:solidFill>
                  <a:schemeClr val="dk1"/>
                </a:solidFill>
                <a:latin typeface="Arial"/>
                <a:ea typeface="Arial"/>
                <a:cs typeface="Arial"/>
                <a:sym typeface="Arial"/>
              </a:rPr>
              <a:t>hostings</a:t>
            </a:r>
            <a:r>
              <a:rPr b="0" i="0" lang="en-US" sz="2400" u="none" cap="none" strike="noStrike">
                <a:solidFill>
                  <a:schemeClr val="dk1"/>
                </a:solidFill>
                <a:latin typeface="Arial"/>
                <a:ea typeface="Arial"/>
                <a:cs typeface="Arial"/>
                <a:sym typeface="Arial"/>
              </a:rPr>
              <a:t> tienen este servicio habilitado (salvo la mayoría de los gratuitos). </a:t>
            </a:r>
            <a:endParaRPr b="0" i="0" sz="2400" u="none" cap="none" strike="noStrike">
              <a:solidFill>
                <a:schemeClr val="dk1"/>
              </a:solidFill>
              <a:latin typeface="Arial"/>
              <a:ea typeface="Arial"/>
              <a:cs typeface="Arial"/>
              <a:sym typeface="Arial"/>
            </a:endParaRPr>
          </a:p>
          <a:p>
            <a:pPr indent="-342900" lvl="0" marL="342900" marR="0" rtl="0" algn="l">
              <a:spcBef>
                <a:spcPts val="1440"/>
              </a:spcBef>
              <a:spcAft>
                <a:spcPts val="0"/>
              </a:spcAft>
              <a:buClr>
                <a:schemeClr val="dk1"/>
              </a:buClr>
              <a:buFont typeface="Times New Roman"/>
              <a:buNone/>
            </a:pPr>
            <a:r>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grpSp>
        <p:nvGrpSpPr>
          <p:cNvPr id="274" name="Google Shape;274;p32"/>
          <p:cNvGrpSpPr/>
          <p:nvPr/>
        </p:nvGrpSpPr>
        <p:grpSpPr>
          <a:xfrm>
            <a:off x="0" y="0"/>
            <a:ext cx="9144000" cy="6858000"/>
            <a:chOff x="0" y="0"/>
            <a:chExt cx="9144000" cy="6858000"/>
          </a:xfrm>
        </p:grpSpPr>
        <p:pic>
          <p:nvPicPr>
            <p:cNvPr descr="C:\Documents and Settings\Natalia\Escritorio\fondo_azul.jpg" id="275" name="Google Shape;275;p3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276" name="Google Shape;276;p32"/>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277" name="Google Shape;277;p32"/>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278" name="Google Shape;278;p32"/>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279" name="Google Shape;279;p32"/>
          <p:cNvSpPr txBox="1"/>
          <p:nvPr>
            <p:ph idx="4294967295" type="body"/>
          </p:nvPr>
        </p:nvSpPr>
        <p:spPr>
          <a:xfrm>
            <a:off x="1447800" y="1598613"/>
            <a:ext cx="7142163" cy="36576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Ejemplo de recom.php</a:t>
            </a:r>
            <a:endParaRPr/>
          </a:p>
          <a:p>
            <a:pPr indent="-457200" lvl="0" marL="457200" marR="0" rtl="0" algn="l">
              <a:lnSpc>
                <a:spcPct val="90000"/>
              </a:lnSpc>
              <a:spcBef>
                <a:spcPts val="400"/>
              </a:spcBef>
              <a:spcAft>
                <a:spcPts val="0"/>
              </a:spcAft>
              <a:buClr>
                <a:schemeClr val="dk1"/>
              </a:buClr>
              <a:buFont typeface="Times New Roman"/>
              <a:buNone/>
            </a:pPr>
            <a:r>
              <a:t/>
            </a:r>
            <a:endParaRPr b="1" i="0" sz="2000" u="none" cap="none" strike="noStrike">
              <a:solidFill>
                <a:schemeClr val="dk1"/>
              </a:solidFill>
              <a:latin typeface="Arial"/>
              <a:ea typeface="Arial"/>
              <a:cs typeface="Arial"/>
              <a:sym typeface="Arial"/>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&lt;?php</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$asunto = $nombreamigo.": ".$nombresuyo." te recomienda visitar www.midominio.com.ar";</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$mensaje = $nombresuyo." ha visitado www.midominio.com.ar y te recomienda que visites este sitio que ofrece cursos online de Diseño y Programación Web";</a:t>
            </a:r>
            <a:endParaRPr/>
          </a:p>
          <a:p>
            <a:pPr indent="-457200" lvl="0" marL="457200" marR="0" rtl="0" algn="l">
              <a:lnSpc>
                <a:spcPct val="90000"/>
              </a:lnSpc>
              <a:spcBef>
                <a:spcPts val="360"/>
              </a:spcBef>
              <a:spcAft>
                <a:spcPts val="0"/>
              </a:spcAft>
              <a:buClr>
                <a:srgbClr val="FF6600"/>
              </a:buClr>
              <a:buFont typeface="Arial"/>
              <a:buNone/>
            </a:pPr>
            <a:r>
              <a:rPr b="0" i="0" lang="en-US" sz="1800" u="none" cap="none" strike="noStrike">
                <a:solidFill>
                  <a:srgbClr val="FF6600"/>
                </a:solidFill>
                <a:latin typeface="Arial"/>
                <a:ea typeface="Arial"/>
                <a:cs typeface="Arial"/>
                <a:sym typeface="Arial"/>
              </a:rPr>
              <a:t>$remite = "From: Mi Dominio &lt;info@midominio.com.ar&gt;";</a:t>
            </a:r>
            <a:endParaRPr/>
          </a:p>
          <a:p>
            <a:pPr indent="-457200" lvl="0" marL="457200" marR="0" rtl="0" algn="l">
              <a:lnSpc>
                <a:spcPct val="90000"/>
              </a:lnSpc>
              <a:spcBef>
                <a:spcPts val="360"/>
              </a:spcBef>
              <a:spcAft>
                <a:spcPts val="0"/>
              </a:spcAft>
              <a:buClr>
                <a:srgbClr val="FF6600"/>
              </a:buClr>
              <a:buFont typeface="Arial"/>
              <a:buNone/>
            </a:pPr>
            <a:r>
              <a:rPr b="0" i="0" lang="en-US" sz="1800" u="none" cap="none" strike="noStrike">
                <a:solidFill>
                  <a:srgbClr val="FF6600"/>
                </a:solidFill>
                <a:latin typeface="Arial"/>
                <a:ea typeface="Arial"/>
                <a:cs typeface="Arial"/>
                <a:sym typeface="Arial"/>
              </a:rPr>
              <a:t>mail ($emailamigo, $asunto, $mensaje, $remite);</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print ("Gracias por su recomendación");</a:t>
            </a:r>
            <a:endParaRPr/>
          </a:p>
          <a:p>
            <a:pPr indent="-457200" lvl="0" marL="457200" marR="0" rtl="0" algn="l">
              <a:lnSpc>
                <a:spcPct val="9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grpSp>
        <p:nvGrpSpPr>
          <p:cNvPr id="104" name="Google Shape;104;p15"/>
          <p:cNvGrpSpPr/>
          <p:nvPr/>
        </p:nvGrpSpPr>
        <p:grpSpPr>
          <a:xfrm>
            <a:off x="0" y="0"/>
            <a:ext cx="9144000" cy="6858000"/>
            <a:chOff x="0" y="0"/>
            <a:chExt cx="9144000" cy="6858000"/>
          </a:xfrm>
        </p:grpSpPr>
        <p:pic>
          <p:nvPicPr>
            <p:cNvPr descr="C:\Documents and Settings\Natalia\Escritorio\fondo_azul.jpg" id="105" name="Google Shape;105;p1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06" name="Google Shape;106;p15"/>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07" name="Google Shape;107;p15"/>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08" name="Google Shape;108;p15"/>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09" name="Google Shape;109;p15"/>
          <p:cNvSpPr txBox="1"/>
          <p:nvPr>
            <p:ph idx="4294967295" type="body"/>
          </p:nvPr>
        </p:nvSpPr>
        <p:spPr>
          <a:xfrm>
            <a:off x="1316038" y="1600200"/>
            <a:ext cx="6804025" cy="47085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La función mail() de PHP necesita que le pasemos al menos tres datos para funcionar:</a:t>
            </a:r>
            <a:endParaRPr/>
          </a:p>
          <a:p>
            <a:pPr indent="-342900" lvl="0" marL="342900" marR="0" rtl="0" algn="l">
              <a:spcBef>
                <a:spcPts val="480"/>
              </a:spcBef>
              <a:spcAft>
                <a:spcPts val="0"/>
              </a:spcAft>
              <a:buClr>
                <a:schemeClr val="dk1"/>
              </a:buClr>
              <a:buFont typeface="Times New Roman"/>
              <a:buNone/>
            </a:pPr>
            <a:r>
              <a:t/>
            </a:r>
            <a:endParaRPr b="0" i="0" sz="2400" u="none" cap="none" strike="noStrike">
              <a:solidFill>
                <a:schemeClr val="dk1"/>
              </a:solidFill>
              <a:latin typeface="Arial"/>
              <a:ea typeface="Arial"/>
              <a:cs typeface="Arial"/>
              <a:sym typeface="Arial"/>
            </a:endParaRPr>
          </a:p>
          <a:p>
            <a:pPr indent="-228600" lvl="2" marL="11430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1) La dirección de email de destino.</a:t>
            </a:r>
            <a:endParaRPr/>
          </a:p>
          <a:p>
            <a:pPr indent="-228600" lvl="2" marL="11430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2) El asunto del email.</a:t>
            </a:r>
            <a:endParaRPr/>
          </a:p>
          <a:p>
            <a:pPr indent="-228600" lvl="2" marL="11430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3) El cuerpo del email. </a:t>
            </a:r>
            <a:endParaRPr/>
          </a:p>
          <a:p>
            <a:pPr indent="-190500" lvl="0" marL="342900" marR="0" rtl="0" algn="l">
              <a:spcBef>
                <a:spcPts val="480"/>
              </a:spcBef>
              <a:spcAft>
                <a:spcPts val="0"/>
              </a:spcAft>
              <a:buClr>
                <a:schemeClr val="dk1"/>
              </a:buClr>
              <a:buSzPts val="2400"/>
              <a:buFont typeface="Times New Roman"/>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Hay todavía un cuarto dato o "argumento" o "parámetro" de esta función, pero ya que es opcional.</a:t>
            </a:r>
            <a:endParaRPr/>
          </a:p>
          <a:p>
            <a:pPr indent="-342900" lvl="0" marL="342900" marR="0" rtl="0" algn="l">
              <a:spcBef>
                <a:spcPts val="1440"/>
              </a:spcBef>
              <a:spcAft>
                <a:spcPts val="0"/>
              </a:spcAft>
              <a:buClr>
                <a:schemeClr val="dk1"/>
              </a:buClr>
              <a:buFont typeface="Times New Roman"/>
              <a:buNone/>
            </a:pPr>
            <a:r>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grpSp>
        <p:nvGrpSpPr>
          <p:cNvPr id="114" name="Google Shape;114;p16"/>
          <p:cNvGrpSpPr/>
          <p:nvPr/>
        </p:nvGrpSpPr>
        <p:grpSpPr>
          <a:xfrm>
            <a:off x="0" y="0"/>
            <a:ext cx="9144000" cy="6858000"/>
            <a:chOff x="0" y="0"/>
            <a:chExt cx="9144000" cy="6858000"/>
          </a:xfrm>
        </p:grpSpPr>
        <p:pic>
          <p:nvPicPr>
            <p:cNvPr descr="C:\Documents and Settings\Natalia\Escritorio\fondo_azul.jpg" id="115" name="Google Shape;115;p1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16" name="Google Shape;116;p16"/>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17" name="Google Shape;117;p16"/>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18" name="Google Shape;118;p16"/>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19" name="Google Shape;119;p16"/>
          <p:cNvSpPr txBox="1"/>
          <p:nvPr>
            <p:ph idx="4294967295" type="body"/>
          </p:nvPr>
        </p:nvSpPr>
        <p:spPr>
          <a:xfrm>
            <a:off x="1152525" y="1349375"/>
            <a:ext cx="7077075" cy="3657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Parámetros necesarios en todos los casos:</a:t>
            </a:r>
            <a:r>
              <a:rPr b="0" i="0" lang="en-US" sz="2400" u="none" cap="none" strike="noStrike">
                <a:solidFill>
                  <a:schemeClr val="dk1"/>
                </a:solidFill>
                <a:latin typeface="Arial"/>
                <a:ea typeface="Arial"/>
                <a:cs typeface="Arial"/>
                <a:sym typeface="Arial"/>
              </a:rPr>
              <a:t> </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400" u="none" cap="none" strike="noStrike">
                <a:solidFill>
                  <a:schemeClr val="dk1"/>
                </a:solidFill>
                <a:latin typeface="Arial"/>
                <a:ea typeface="Arial"/>
                <a:cs typeface="Arial"/>
                <a:sym typeface="Arial"/>
              </a:rPr>
              <a:t>Destinatario:</a:t>
            </a:r>
            <a:r>
              <a:rPr b="0" i="0" lang="en-US" sz="2400" u="none" cap="none" strike="noStrike">
                <a:solidFill>
                  <a:schemeClr val="dk1"/>
                </a:solidFill>
                <a:latin typeface="Arial"/>
                <a:ea typeface="Arial"/>
                <a:cs typeface="Arial"/>
                <a:sym typeface="Arial"/>
              </a:rPr>
              <a:t> la dirección de correo o direcciones de correo que han de recibir el mensaje. Si incluimos varias direcciones debemos separarlas por una coma. </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400" u="none" cap="none" strike="noStrike">
                <a:solidFill>
                  <a:schemeClr val="dk1"/>
                </a:solidFill>
                <a:latin typeface="Arial"/>
                <a:ea typeface="Arial"/>
                <a:cs typeface="Arial"/>
                <a:sym typeface="Arial"/>
              </a:rPr>
              <a:t>Asunto:</a:t>
            </a:r>
            <a:r>
              <a:rPr b="0" i="0" lang="en-US" sz="2400" u="none" cap="none" strike="noStrike">
                <a:solidFill>
                  <a:schemeClr val="dk1"/>
                </a:solidFill>
                <a:latin typeface="Arial"/>
                <a:ea typeface="Arial"/>
                <a:cs typeface="Arial"/>
                <a:sym typeface="Arial"/>
              </a:rPr>
              <a:t> para indicar una cadena de caracteres que queremos que sea el asunto del correo electrónico a enviar. </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400" u="none" cap="none" strike="noStrike">
                <a:solidFill>
                  <a:schemeClr val="dk1"/>
                </a:solidFill>
                <a:latin typeface="Arial"/>
                <a:ea typeface="Arial"/>
                <a:cs typeface="Arial"/>
                <a:sym typeface="Arial"/>
              </a:rPr>
              <a:t>Cuerpo:</a:t>
            </a:r>
            <a:r>
              <a:rPr b="0" i="0" lang="en-US" sz="2400" u="none" cap="none" strike="noStrike">
                <a:solidFill>
                  <a:schemeClr val="dk1"/>
                </a:solidFill>
                <a:latin typeface="Arial"/>
                <a:ea typeface="Arial"/>
                <a:cs typeface="Arial"/>
                <a:sym typeface="Arial"/>
              </a:rPr>
              <a:t> el cuerpo del mensaje, lo que queremos que tenga escrito el correo.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grpSp>
        <p:nvGrpSpPr>
          <p:cNvPr id="124" name="Google Shape;124;p17"/>
          <p:cNvGrpSpPr/>
          <p:nvPr/>
        </p:nvGrpSpPr>
        <p:grpSpPr>
          <a:xfrm>
            <a:off x="0" y="0"/>
            <a:ext cx="9144000" cy="6858000"/>
            <a:chOff x="0" y="0"/>
            <a:chExt cx="9144000" cy="6858000"/>
          </a:xfrm>
        </p:grpSpPr>
        <p:pic>
          <p:nvPicPr>
            <p:cNvPr descr="C:\Documents and Settings\Natalia\Escritorio\fondo_azul.jpg" id="125" name="Google Shape;125;p1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26" name="Google Shape;126;p17"/>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27" name="Google Shape;127;p17"/>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28" name="Google Shape;128;p17"/>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29" name="Google Shape;129;p17"/>
          <p:cNvSpPr txBox="1"/>
          <p:nvPr>
            <p:ph idx="4294967295" type="body"/>
          </p:nvPr>
        </p:nvSpPr>
        <p:spPr>
          <a:xfrm>
            <a:off x="1152525" y="1349375"/>
            <a:ext cx="7077075" cy="3657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Parámetros opcionales del envío de correo</a:t>
            </a:r>
            <a:r>
              <a:rPr b="0" i="0" lang="en-US" sz="2400" u="none" cap="none" strike="noStrike">
                <a:solidFill>
                  <a:schemeClr val="dk1"/>
                </a:solidFill>
                <a:latin typeface="Arial"/>
                <a:ea typeface="Arial"/>
                <a:cs typeface="Arial"/>
                <a:sym typeface="Arial"/>
              </a:rPr>
              <a:t> </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400" u="none" cap="none" strike="noStrike">
                <a:solidFill>
                  <a:schemeClr val="dk1"/>
                </a:solidFill>
                <a:latin typeface="Arial"/>
                <a:ea typeface="Arial"/>
                <a:cs typeface="Arial"/>
                <a:sym typeface="Arial"/>
              </a:rPr>
              <a:t>Headers:</a:t>
            </a:r>
            <a:r>
              <a:rPr b="0" i="0" lang="en-US" sz="2400" u="none" cap="none" strike="noStrike">
                <a:solidFill>
                  <a:schemeClr val="dk1"/>
                </a:solidFill>
                <a:latin typeface="Arial"/>
                <a:ea typeface="Arial"/>
                <a:cs typeface="Arial"/>
                <a:sym typeface="Arial"/>
              </a:rPr>
              <a:t> Cabeceras del correo. Podrán contener:</a:t>
            </a:r>
            <a:br>
              <a:rPr b="0" i="0" lang="en-US"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Datos como la dirección de respuesta.</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Las posibles direcciones que recibirán copia del mensaje.</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Las direcciones que recibirán copia oculta.</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Si el correo está en formato HTML</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etc. </a:t>
            </a:r>
            <a:br>
              <a:rPr b="0"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grpSp>
        <p:nvGrpSpPr>
          <p:cNvPr id="134" name="Google Shape;134;p18"/>
          <p:cNvGrpSpPr/>
          <p:nvPr/>
        </p:nvGrpSpPr>
        <p:grpSpPr>
          <a:xfrm>
            <a:off x="0" y="0"/>
            <a:ext cx="9144000" cy="6858000"/>
            <a:chOff x="0" y="0"/>
            <a:chExt cx="9144000" cy="6858000"/>
          </a:xfrm>
        </p:grpSpPr>
        <p:pic>
          <p:nvPicPr>
            <p:cNvPr descr="C:\Documents and Settings\Natalia\Escritorio\fondo_azul.jpg" id="135" name="Google Shape;135;p1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36" name="Google Shape;136;p18"/>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37" name="Google Shape;137;p18"/>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38" name="Google Shape;138;p18"/>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39" name="Google Shape;139;p18"/>
          <p:cNvSpPr txBox="1"/>
          <p:nvPr>
            <p:ph idx="4294967295" type="body"/>
          </p:nvPr>
        </p:nvSpPr>
        <p:spPr>
          <a:xfrm>
            <a:off x="762000" y="2079625"/>
            <a:ext cx="7794625" cy="32543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Código para el envío de un mail sencillo</a:t>
            </a:r>
            <a:r>
              <a:rPr b="0" i="0" lang="en-US" sz="2400" u="none" cap="none" strike="noStrike">
                <a:solidFill>
                  <a:schemeClr val="dk1"/>
                </a:solidFill>
                <a:latin typeface="Arial"/>
                <a:ea typeface="Arial"/>
                <a:cs typeface="Arial"/>
                <a:sym typeface="Arial"/>
              </a:rPr>
              <a:t> :</a:t>
            </a:r>
            <a:endParaRPr/>
          </a:p>
          <a:p>
            <a:pPr indent="-342900" lvl="0" marL="342900" marR="0" rtl="0" algn="l">
              <a:spcBef>
                <a:spcPts val="480"/>
              </a:spcBef>
              <a:spcAft>
                <a:spcPts val="0"/>
              </a:spcAft>
              <a:buClr>
                <a:schemeClr val="dk1"/>
              </a:buClr>
              <a:buFont typeface="Times New Roman"/>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Font typeface="Times New Roman"/>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mail </a:t>
            </a:r>
            <a:r>
              <a:rPr b="1" i="0" lang="en-US" sz="2400" u="none" cap="none" strike="noStrike">
                <a:solidFill>
                  <a:schemeClr val="dk1"/>
                </a:solidFill>
                <a:latin typeface="Arial"/>
                <a:ea typeface="Arial"/>
                <a:cs typeface="Arial"/>
                <a:sym typeface="Arial"/>
              </a:rPr>
              <a:t>(</a:t>
            </a:r>
            <a:r>
              <a:rPr b="0" i="0" lang="en-US" sz="2400" u="none" cap="none" strike="noStrike">
                <a:solidFill>
                  <a:srgbClr val="FF0000"/>
                </a:solidFill>
                <a:latin typeface="Arial"/>
                <a:ea typeface="Arial"/>
                <a:cs typeface="Arial"/>
                <a:sym typeface="Arial"/>
              </a:rPr>
              <a:t>'direccion@deldestinario.com',</a:t>
            </a:r>
            <a:r>
              <a:rPr b="0" i="0" lang="en-US" sz="2400" u="none" cap="none" strike="noStrike">
                <a:solidFill>
                  <a:schemeClr val="accent2"/>
                </a:solidFill>
                <a:latin typeface="Arial"/>
                <a:ea typeface="Arial"/>
                <a:cs typeface="Arial"/>
                <a:sym typeface="Arial"/>
              </a:rPr>
              <a:t>'Asunto'</a:t>
            </a:r>
            <a:r>
              <a:rPr b="0" i="0" lang="en-US" sz="2400" u="none" cap="none" strike="noStrike">
                <a:solidFill>
                  <a:schemeClr val="dk1"/>
                </a:solidFill>
                <a:latin typeface="Arial"/>
                <a:ea typeface="Arial"/>
                <a:cs typeface="Arial"/>
                <a:sym typeface="Arial"/>
              </a:rPr>
              <a:t>,</a:t>
            </a:r>
            <a:r>
              <a:rPr b="0" i="0" lang="en-US" sz="2400" u="none" cap="none" strike="noStrike">
                <a:solidFill>
                  <a:srgbClr val="00B050"/>
                </a:solidFill>
                <a:latin typeface="Arial"/>
                <a:ea typeface="Arial"/>
                <a:cs typeface="Arial"/>
                <a:sym typeface="Arial"/>
              </a:rPr>
              <a:t>'Mensaje'</a:t>
            </a:r>
            <a:r>
              <a:rPr b="1"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grpSp>
        <p:nvGrpSpPr>
          <p:cNvPr id="144" name="Google Shape;144;p19"/>
          <p:cNvGrpSpPr/>
          <p:nvPr/>
        </p:nvGrpSpPr>
        <p:grpSpPr>
          <a:xfrm>
            <a:off x="0" y="0"/>
            <a:ext cx="9144000" cy="6858000"/>
            <a:chOff x="0" y="0"/>
            <a:chExt cx="9144000" cy="6858000"/>
          </a:xfrm>
        </p:grpSpPr>
        <p:pic>
          <p:nvPicPr>
            <p:cNvPr descr="C:\Documents and Settings\Natalia\Escritorio\fondo_azul.jpg" id="145" name="Google Shape;145;p1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46" name="Google Shape;146;p19"/>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47" name="Google Shape;147;p19"/>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48" name="Google Shape;148;p19"/>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49" name="Google Shape;149;p19"/>
          <p:cNvSpPr txBox="1"/>
          <p:nvPr>
            <p:ph idx="4294967295" type="body"/>
          </p:nvPr>
        </p:nvSpPr>
        <p:spPr>
          <a:xfrm>
            <a:off x="1152525" y="1687513"/>
            <a:ext cx="7077075" cy="3657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Ejemplo de envío de un mail sencillo:</a:t>
            </a:r>
            <a:r>
              <a:rPr b="0" i="0" lang="en-US" sz="2400" u="none" cap="none" strike="noStrike">
                <a:solidFill>
                  <a:schemeClr val="dk1"/>
                </a:solidFill>
                <a:latin typeface="Arial"/>
                <a:ea typeface="Arial"/>
                <a:cs typeface="Arial"/>
                <a:sym typeface="Arial"/>
              </a:rPr>
              <a:t> </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&lt;?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mail(</a:t>
            </a:r>
            <a:r>
              <a:rPr b="0" i="0" lang="en-US" sz="2400" u="none" cap="none" strike="noStrike">
                <a:solidFill>
                  <a:srgbClr val="FF0000"/>
                </a:solidFill>
                <a:latin typeface="Arial"/>
                <a:ea typeface="Arial"/>
                <a:cs typeface="Arial"/>
                <a:sym typeface="Arial"/>
              </a:rPr>
              <a:t>"pepito@desarrolloweb.com,maria@guiartemultimedia.com"</a:t>
            </a:r>
            <a:r>
              <a:rPr b="0" i="0" lang="en-US" sz="2400" u="none" cap="none" strike="noStrike">
                <a:solidFill>
                  <a:schemeClr val="dk1"/>
                </a:solidFill>
                <a:latin typeface="Arial"/>
                <a:ea typeface="Arial"/>
                <a:cs typeface="Arial"/>
                <a:sym typeface="Arial"/>
              </a:rPr>
              <a:t>,</a:t>
            </a:r>
            <a:r>
              <a:rPr b="0" i="0" lang="en-US" sz="2400" u="none" cap="none" strike="noStrike">
                <a:solidFill>
                  <a:schemeClr val="accent2"/>
                </a:solidFill>
                <a:latin typeface="Arial"/>
                <a:ea typeface="Arial"/>
                <a:cs typeface="Arial"/>
                <a:sym typeface="Arial"/>
              </a:rPr>
              <a:t>“Respuesta a su consulta vía web."</a:t>
            </a:r>
            <a:r>
              <a:rPr b="0" i="0" lang="en-US" sz="2400" u="none" cap="none" strike="noStrike">
                <a:solidFill>
                  <a:schemeClr val="dk1"/>
                </a:solidFill>
                <a:latin typeface="Arial"/>
                <a:ea typeface="Arial"/>
                <a:cs typeface="Arial"/>
                <a:sym typeface="Arial"/>
              </a:rPr>
              <a:t>,</a:t>
            </a:r>
            <a:r>
              <a:rPr b="0" i="0" lang="en-US" sz="2400" u="none" cap="none" strike="noStrike">
                <a:solidFill>
                  <a:srgbClr val="00B050"/>
                </a:solidFill>
                <a:latin typeface="Arial"/>
                <a:ea typeface="Arial"/>
                <a:cs typeface="Arial"/>
                <a:sym typeface="Arial"/>
              </a:rPr>
              <a:t>“Estimado usuario, esta es una respuesta automática a la consulta que ud. realizara en nuestra página web, a la brevedad será analizada y nos pondremos en contacto."</a:t>
            </a:r>
            <a:r>
              <a:rPr b="0" i="0" lang="en-US" sz="2400" u="none" cap="none" strike="noStrike">
                <a:solidFill>
                  <a:schemeClr val="dk1"/>
                </a:solidFill>
                <a:latin typeface="Arial"/>
                <a:ea typeface="Arial"/>
                <a:cs typeface="Arial"/>
                <a:sym typeface="Arial"/>
              </a:rPr>
              <a:t>)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?&gt;</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grpSp>
        <p:nvGrpSpPr>
          <p:cNvPr id="154" name="Google Shape;154;p20"/>
          <p:cNvGrpSpPr/>
          <p:nvPr/>
        </p:nvGrpSpPr>
        <p:grpSpPr>
          <a:xfrm>
            <a:off x="0" y="0"/>
            <a:ext cx="9144000" cy="6858000"/>
            <a:chOff x="0" y="0"/>
            <a:chExt cx="9144000" cy="6858000"/>
          </a:xfrm>
        </p:grpSpPr>
        <p:pic>
          <p:nvPicPr>
            <p:cNvPr descr="C:\Documents and Settings\Natalia\Escritorio\fondo_azul.jpg" id="155" name="Google Shape;155;p2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56" name="Google Shape;156;p20"/>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57" name="Google Shape;157;p20"/>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58" name="Google Shape;158;p20"/>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59" name="Google Shape;159;p20"/>
          <p:cNvSpPr txBox="1"/>
          <p:nvPr>
            <p:ph idx="4294967295" type="body"/>
          </p:nvPr>
        </p:nvSpPr>
        <p:spPr>
          <a:xfrm>
            <a:off x="1152525" y="1185863"/>
            <a:ext cx="7077075" cy="3657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Analicemos dos utilidades:</a:t>
            </a:r>
            <a:endParaRPr/>
          </a:p>
          <a:p>
            <a:pPr indent="-342900" lvl="0" marL="342900" marR="0" rtl="0" algn="l">
              <a:spcBef>
                <a:spcPts val="480"/>
              </a:spcBef>
              <a:spcAft>
                <a:spcPts val="0"/>
              </a:spcAft>
              <a:buClr>
                <a:schemeClr val="dk1"/>
              </a:buClr>
              <a:buFont typeface="Times New Roman"/>
              <a:buNone/>
            </a:pPr>
            <a:r>
              <a:t/>
            </a:r>
            <a:endParaRPr b="1" i="0" sz="2400" u="none" cap="none" strike="noStrike">
              <a:solidFill>
                <a:schemeClr val="dk1"/>
              </a:solidFill>
              <a:latin typeface="Arial"/>
              <a:ea typeface="Arial"/>
              <a:cs typeface="Arial"/>
              <a:sym typeface="Arial"/>
            </a:endParaRPr>
          </a:p>
          <a:p>
            <a:pPr indent="-457200" lvl="0" marL="457200" marR="0" rtl="0" algn="l">
              <a:spcBef>
                <a:spcPts val="480"/>
              </a:spcBef>
              <a:spcAft>
                <a:spcPts val="0"/>
              </a:spcAft>
              <a:buClr>
                <a:schemeClr val="dk1"/>
              </a:buClr>
              <a:buSzPts val="2400"/>
              <a:buFont typeface="Arial"/>
              <a:buAutoNum type="arabicParenR"/>
            </a:pPr>
            <a:r>
              <a:rPr b="1" i="0" lang="en-US" sz="2400" u="none" cap="none" strike="noStrike">
                <a:solidFill>
                  <a:schemeClr val="dk1"/>
                </a:solidFill>
                <a:latin typeface="Arial"/>
                <a:ea typeface="Arial"/>
                <a:cs typeface="Arial"/>
                <a:sym typeface="Arial"/>
              </a:rPr>
              <a:t>Un formulario donde el usuario nos hace una consulta en nuestra web. </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a:p>
            <a:pPr indent="-457200" lvl="0" marL="457200" marR="0" rtl="0" algn="l">
              <a:spcBef>
                <a:spcPts val="48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En este caso, la dirección de destino la pondremos nosotros dentro de una variable, y quien escriba no verá nunca a qué dirección sale despachado el email, y sobre todo, no podrá cambiar esta dirección de destino. Sí podrá especificar un asunto y el cuerpo del mensaje.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grpSp>
        <p:nvGrpSpPr>
          <p:cNvPr id="164" name="Google Shape;164;p21"/>
          <p:cNvGrpSpPr/>
          <p:nvPr/>
        </p:nvGrpSpPr>
        <p:grpSpPr>
          <a:xfrm>
            <a:off x="0" y="0"/>
            <a:ext cx="9144000" cy="6858000"/>
            <a:chOff x="0" y="0"/>
            <a:chExt cx="9144000" cy="6858000"/>
          </a:xfrm>
        </p:grpSpPr>
        <p:pic>
          <p:nvPicPr>
            <p:cNvPr descr="C:\Documents and Settings\Natalia\Escritorio\fondo_azul.jpg" id="165" name="Google Shape;165;p2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66" name="Google Shape;166;p21"/>
            <p:cNvPicPr preferRelativeResize="0"/>
            <p:nvPr/>
          </p:nvPicPr>
          <p:blipFill rotWithShape="1">
            <a:blip r:embed="rId4">
              <a:alphaModFix/>
            </a:blip>
            <a:srcRect b="0" l="0" r="0" t="0"/>
            <a:stretch/>
          </p:blipFill>
          <p:spPr>
            <a:xfrm>
              <a:off x="7932738" y="304800"/>
              <a:ext cx="830262" cy="677863"/>
            </a:xfrm>
            <a:prstGeom prst="rect">
              <a:avLst/>
            </a:prstGeom>
            <a:noFill/>
            <a:ln>
              <a:noFill/>
            </a:ln>
          </p:spPr>
        </p:pic>
        <p:pic>
          <p:nvPicPr>
            <p:cNvPr descr="HojasPremium.png                                               0008DB57GAIA                           87E742F8:" id="167" name="Google Shape;167;p21"/>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grpSp>
      <p:sp>
        <p:nvSpPr>
          <p:cNvPr id="168" name="Google Shape;168;p21"/>
          <p:cNvSpPr txBox="1"/>
          <p:nvPr>
            <p:ph idx="4294967295"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La función mail.</a:t>
            </a:r>
            <a:endParaRPr/>
          </a:p>
        </p:txBody>
      </p:sp>
      <p:sp>
        <p:nvSpPr>
          <p:cNvPr id="169" name="Google Shape;169;p21"/>
          <p:cNvSpPr txBox="1"/>
          <p:nvPr>
            <p:ph idx="4294967295" type="body"/>
          </p:nvPr>
        </p:nvSpPr>
        <p:spPr>
          <a:xfrm>
            <a:off x="892175" y="1185863"/>
            <a:ext cx="7543800" cy="36576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Ejemplo de consulta.html</a:t>
            </a:r>
            <a:br>
              <a:rPr b="1" i="0" lang="en-US" sz="2000" u="none" cap="none" strike="noStrike">
                <a:solidFill>
                  <a:schemeClr val="dk1"/>
                </a:solidFill>
                <a:latin typeface="Arial"/>
                <a:ea typeface="Arial"/>
                <a:cs typeface="Arial"/>
                <a:sym typeface="Arial"/>
              </a:rPr>
            </a:br>
            <a:endParaRPr b="1" i="0" sz="2000" u="none" cap="none" strike="noStrike">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	&lt;html&gt;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&lt;head&gt;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&lt;title&gt;Ejemplo formulario de consulta&lt;/title&gt;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&lt;/head&gt;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&lt;body&gt;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&lt;form action="consulta.php" method="POST"&gt;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Ingrese el asunto:&lt;input type="text" name="asunto"&gt;&lt;br&gt;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Ingrese el mensaje: &lt;input type="text“ name="mensaje"&gt;&lt;br&gt;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&lt;input type="submit" value="Enviar"&gt;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&lt;/form&gt;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&lt;/body&gt;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&lt;/html&gt;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