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  <p:sldId id="262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2" r:id="rId15"/>
    <p:sldId id="283" r:id="rId16"/>
    <p:sldId id="287" r:id="rId17"/>
    <p:sldId id="289" r:id="rId18"/>
    <p:sldId id="281" r:id="rId19"/>
    <p:sldId id="288" r:id="rId20"/>
    <p:sldId id="285" r:id="rId21"/>
    <p:sldId id="286" r:id="rId22"/>
    <p:sldId id="284" r:id="rId23"/>
    <p:sldId id="290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41" d="100"/>
          <a:sy n="41" d="100"/>
        </p:scale>
        <p:origin x="-6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hyperlink" Target="http://127.0.0.1:420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hyperlink" Target="http://127.0.0.1:420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quickstar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5715016"/>
            <a:ext cx="2500298" cy="912306"/>
          </a:xfrm>
          <a:prstGeom prst="rect">
            <a:avLst/>
          </a:prstGeom>
          <a:noFill/>
        </p:spPr>
      </p:pic>
      <p:sp>
        <p:nvSpPr>
          <p:cNvPr id="6" name="5 Forma libre"/>
          <p:cNvSpPr/>
          <p:nvPr/>
        </p:nvSpPr>
        <p:spPr>
          <a:xfrm>
            <a:off x="-14748" y="-14748"/>
            <a:ext cx="9173496" cy="501538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28604"/>
            <a:ext cx="5857916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71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Accedemos por el servidor.</a:t>
            </a:r>
          </a:p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(por default asigna el 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puerto 4200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del servidor local, por ende la URL será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  <a:hlinkClick r:id="rId3"/>
              </a:rPr>
              <a:t>http://localhost:4200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o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  <a:hlinkClick r:id="rId4"/>
              </a:rPr>
              <a:t>http://127.0.0.1:4200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acer aspire\Desktop\Angular\ng-cl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3071810"/>
            <a:ext cx="5500726" cy="3226232"/>
          </a:xfrm>
          <a:prstGeom prst="rect">
            <a:avLst/>
          </a:prstGeom>
          <a:noFill/>
        </p:spPr>
      </p:pic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1428728" y="5357826"/>
            <a:ext cx="4357718" cy="571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71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Accedemos por el servidor.</a:t>
            </a:r>
          </a:p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(por default asigna el 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puerto 4200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del servidor local, por ende la URL será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  <a:hlinkClick r:id="rId3"/>
              </a:rPr>
              <a:t>http://localhost:4200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o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  <a:hlinkClick r:id="rId4"/>
              </a:rPr>
              <a:t>http://127.0.0.1:4200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6" y="3214686"/>
            <a:ext cx="771530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7786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Para modificar el puerto, ejecutar </a:t>
            </a:r>
          </a:p>
          <a:p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ng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serve–port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4201</a:t>
            </a:r>
            <a:r>
              <a:rPr lang="es-AR" sz="2000" b="1" dirty="0" smtClean="0"/>
              <a:t> </a:t>
            </a:r>
            <a:r>
              <a:rPr lang="es-AR" sz="2000" dirty="0" smtClean="0"/>
              <a:t>(o el número de puerto a configurar).</a:t>
            </a:r>
          </a:p>
          <a:p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ng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serve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857496"/>
            <a:ext cx="58293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1785926"/>
            <a:ext cx="5072098" cy="419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1000100" y="2643182"/>
            <a:ext cx="535785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5214942" y="214290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Carpeta SRC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Componen una aplicación de Angular 4.</a:t>
            </a:r>
          </a:p>
          <a:p>
            <a:r>
              <a:rPr lang="es-AR" sz="2000" dirty="0" smtClean="0"/>
              <a:t>Son “piezas” a utilizar dentro de nuestro proyecto, pero también en otros.</a:t>
            </a:r>
            <a:br>
              <a:rPr lang="es-AR" sz="2000" dirty="0" smtClean="0"/>
            </a:br>
            <a:r>
              <a:rPr lang="es-AR" sz="2000" dirty="0" smtClean="0"/>
              <a:t>Módulos : </a:t>
            </a:r>
            <a:r>
              <a:rPr lang="es-AR" sz="2000" b="1" dirty="0" smtClean="0"/>
              <a:t>HTTP, Browser, </a:t>
            </a:r>
            <a:r>
              <a:rPr lang="es-AR" sz="2000" b="1" dirty="0" err="1" smtClean="0"/>
              <a:t>Forms</a:t>
            </a:r>
            <a:r>
              <a:rPr lang="es-AR" sz="2000" b="1" dirty="0" smtClean="0"/>
              <a:t>, Reactive </a:t>
            </a:r>
            <a:r>
              <a:rPr lang="es-AR" sz="2000" b="1" dirty="0" err="1" smtClean="0"/>
              <a:t>Forms</a:t>
            </a:r>
            <a:r>
              <a:rPr lang="es-AR" sz="2000" b="1" dirty="0" smtClean="0"/>
              <a:t>, etc</a:t>
            </a:r>
            <a:r>
              <a:rPr lang="es-AR" sz="2000" dirty="0" smtClean="0"/>
              <a:t>.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857884" y="21429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SRC: Módulos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:\Users\acer aspire\Desktop\Angular\modu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928934"/>
            <a:ext cx="5572164" cy="3042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80724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Nativos</a:t>
            </a:r>
            <a:r>
              <a:rPr lang="es-AR" sz="2000" dirty="0" smtClean="0"/>
              <a:t>: los propios de Angular 4.</a:t>
            </a:r>
          </a:p>
          <a:p>
            <a:r>
              <a:rPr lang="es-AR" sz="2000" b="1" dirty="0" smtClean="0"/>
              <a:t>De terceros</a:t>
            </a:r>
            <a:r>
              <a:rPr lang="es-AR" sz="2000" dirty="0" smtClean="0"/>
              <a:t>: realizados por otras personas, free o de pago.</a:t>
            </a:r>
          </a:p>
          <a:p>
            <a:r>
              <a:rPr lang="es-AR" sz="2000" b="1" dirty="0" smtClean="0"/>
              <a:t>Propios</a:t>
            </a:r>
            <a:r>
              <a:rPr lang="es-AR" sz="2000" dirty="0" smtClean="0"/>
              <a:t>: los que realicemos.</a:t>
            </a:r>
          </a:p>
          <a:p>
            <a:r>
              <a:rPr lang="es-AR" sz="2000" dirty="0" smtClean="0"/>
              <a:t>-&gt; </a:t>
            </a:r>
            <a:r>
              <a:rPr lang="es-AR" sz="2000" b="1" dirty="0" err="1" smtClean="0"/>
              <a:t>src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app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app.module.ts</a:t>
            </a:r>
            <a:endParaRPr lang="es-AR" sz="2000" dirty="0" smtClean="0"/>
          </a:p>
          <a:p>
            <a:endParaRPr lang="es-AR" sz="2000" b="1" dirty="0" smtClean="0"/>
          </a:p>
          <a:p>
            <a:r>
              <a:rPr lang="es-AR" sz="2000" b="1" dirty="0" smtClean="0"/>
              <a:t>Componentes</a:t>
            </a:r>
            <a:r>
              <a:rPr lang="es-AR" sz="2000" dirty="0" smtClean="0"/>
              <a:t>.</a:t>
            </a:r>
          </a:p>
          <a:p>
            <a:r>
              <a:rPr lang="es-AR" sz="2000" b="1" dirty="0" err="1" smtClean="0"/>
              <a:t>Imports</a:t>
            </a:r>
            <a:r>
              <a:rPr lang="es-AR" sz="2000" dirty="0" smtClean="0"/>
              <a:t>: módulos externos a importar.</a:t>
            </a:r>
          </a:p>
          <a:p>
            <a:r>
              <a:rPr lang="es-AR" sz="2000" b="1" dirty="0" err="1" smtClean="0"/>
              <a:t>Providers</a:t>
            </a:r>
            <a:r>
              <a:rPr lang="es-AR" sz="2000" dirty="0" smtClean="0"/>
              <a:t>: servicios necesarios.</a:t>
            </a:r>
          </a:p>
          <a:p>
            <a:r>
              <a:rPr lang="es-AR" sz="2000" b="1" dirty="0" err="1" smtClean="0"/>
              <a:t>Bootstrap</a:t>
            </a:r>
            <a:r>
              <a:rPr lang="es-AR" sz="2000" dirty="0" smtClean="0"/>
              <a:t>: ejemplo de componente que podemos iniciar.</a:t>
            </a:r>
          </a:p>
          <a:p>
            <a:endParaRPr lang="es-AR" sz="2000" dirty="0" smtClean="0"/>
          </a:p>
          <a:p>
            <a:r>
              <a:rPr lang="es-AR" sz="2000" dirty="0" smtClean="0"/>
              <a:t>Cada vista debería ser un componente, y está puede o no, componerse por otros componentes, dependiendo de la </a:t>
            </a:r>
            <a:r>
              <a:rPr lang="es-AR" sz="2000" b="1" dirty="0" smtClean="0"/>
              <a:t>complejidad</a:t>
            </a:r>
            <a:r>
              <a:rPr lang="es-AR" sz="2000" dirty="0" smtClean="0"/>
              <a:t>, </a:t>
            </a:r>
            <a:r>
              <a:rPr lang="es-AR" sz="2000" b="1" dirty="0" smtClean="0"/>
              <a:t>profundidad</a:t>
            </a:r>
            <a:r>
              <a:rPr lang="es-AR" sz="2000" dirty="0" smtClean="0"/>
              <a:t> y la </a:t>
            </a:r>
            <a:r>
              <a:rPr lang="es-AR" sz="2000" b="1" dirty="0" smtClean="0"/>
              <a:t>reutilización de código</a:t>
            </a:r>
            <a:r>
              <a:rPr lang="es-AR" sz="2000" dirty="0" smtClean="0"/>
              <a:t>.</a:t>
            </a:r>
            <a:endParaRPr lang="es-AR" sz="2000" dirty="0"/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5857884" y="21429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SRC: Módulos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/>
              <a:t>Main.ts</a:t>
            </a:r>
            <a:endParaRPr lang="es-AR" sz="2000" dirty="0" smtClean="0"/>
          </a:p>
          <a:p>
            <a:r>
              <a:rPr lang="es-AR" sz="2000" dirty="0" err="1" smtClean="0"/>
              <a:t>import</a:t>
            </a:r>
            <a:r>
              <a:rPr lang="es-AR" sz="2000" dirty="0" smtClean="0"/>
              <a:t>{ </a:t>
            </a:r>
            <a:r>
              <a:rPr lang="es-AR" sz="2000" dirty="0" err="1" smtClean="0"/>
              <a:t>AppModule</a:t>
            </a:r>
            <a:r>
              <a:rPr lang="es-AR" sz="2000" dirty="0" smtClean="0"/>
              <a:t>} </a:t>
            </a:r>
            <a:r>
              <a:rPr lang="es-AR" sz="2000" dirty="0" err="1" smtClean="0"/>
              <a:t>from</a:t>
            </a:r>
            <a:r>
              <a:rPr lang="es-AR" sz="2000" dirty="0" smtClean="0"/>
              <a:t>'./</a:t>
            </a:r>
            <a:r>
              <a:rPr lang="es-AR" sz="2000" dirty="0" err="1" smtClean="0"/>
              <a:t>app</a:t>
            </a:r>
            <a:r>
              <a:rPr lang="es-AR" sz="2000" dirty="0" smtClean="0"/>
              <a:t>/‘;</a:t>
            </a:r>
          </a:p>
          <a:p>
            <a:r>
              <a:rPr lang="es-AR" sz="2000" dirty="0" smtClean="0"/>
              <a:t>Le indica a </a:t>
            </a:r>
            <a:r>
              <a:rPr lang="es-AR" sz="2000" dirty="0" err="1" smtClean="0"/>
              <a:t>WebPack</a:t>
            </a:r>
            <a:r>
              <a:rPr lang="es-AR" sz="2000" dirty="0" smtClean="0"/>
              <a:t> que importe el contenido de la carpeta ./</a:t>
            </a:r>
            <a:r>
              <a:rPr lang="es-AR" sz="2000" dirty="0" err="1" smtClean="0"/>
              <a:t>app</a:t>
            </a:r>
            <a:r>
              <a:rPr lang="es-AR" sz="2000" dirty="0" smtClean="0"/>
              <a:t>/.</a:t>
            </a:r>
            <a:endParaRPr lang="es-AR" sz="2000" dirty="0"/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5072066" y="214290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SRC: </a:t>
            </a:r>
            <a:r>
              <a:rPr lang="es-AR" sz="2800" dirty="0" err="1" smtClean="0">
                <a:solidFill>
                  <a:schemeClr val="bg1"/>
                </a:solidFill>
              </a:rPr>
              <a:t>app.modules.ts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643182"/>
            <a:ext cx="4476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/>
              <a:t>Main.ts</a:t>
            </a:r>
            <a:endParaRPr lang="es-AR" sz="2000" dirty="0" smtClean="0"/>
          </a:p>
          <a:p>
            <a:r>
              <a:rPr lang="es-AR" sz="2000" dirty="0" err="1" smtClean="0"/>
              <a:t>import</a:t>
            </a:r>
            <a:r>
              <a:rPr lang="es-AR" sz="2000" dirty="0" smtClean="0"/>
              <a:t>{ </a:t>
            </a:r>
            <a:r>
              <a:rPr lang="es-AR" sz="2000" dirty="0" err="1" smtClean="0"/>
              <a:t>AppModule</a:t>
            </a:r>
            <a:r>
              <a:rPr lang="es-AR" sz="2000" dirty="0" smtClean="0"/>
              <a:t>} </a:t>
            </a:r>
            <a:r>
              <a:rPr lang="es-AR" sz="2000" dirty="0" err="1" smtClean="0"/>
              <a:t>from</a:t>
            </a:r>
            <a:r>
              <a:rPr lang="es-AR" sz="2000" dirty="0" smtClean="0"/>
              <a:t>'./</a:t>
            </a:r>
            <a:r>
              <a:rPr lang="es-AR" sz="2000" dirty="0" err="1" smtClean="0"/>
              <a:t>app</a:t>
            </a:r>
            <a:r>
              <a:rPr lang="es-AR" sz="2000" dirty="0" smtClean="0"/>
              <a:t>/‘;</a:t>
            </a:r>
          </a:p>
          <a:p>
            <a:r>
              <a:rPr lang="es-AR" sz="2000" dirty="0" smtClean="0"/>
              <a:t>Le indica a </a:t>
            </a:r>
            <a:r>
              <a:rPr lang="es-AR" sz="2000" dirty="0" err="1" smtClean="0"/>
              <a:t>WebPack</a:t>
            </a:r>
            <a:r>
              <a:rPr lang="es-AR" sz="2000" dirty="0" smtClean="0"/>
              <a:t> que importe el contenido de la carpeta ./</a:t>
            </a:r>
            <a:r>
              <a:rPr lang="es-AR" sz="2000" dirty="0" err="1" smtClean="0"/>
              <a:t>app</a:t>
            </a:r>
            <a:r>
              <a:rPr lang="es-AR" sz="2000" dirty="0" smtClean="0"/>
              <a:t>/.</a:t>
            </a:r>
            <a:endParaRPr lang="es-AR" sz="2000" dirty="0"/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5072066" y="214290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SRC: </a:t>
            </a:r>
            <a:r>
              <a:rPr lang="es-AR" sz="2800" dirty="0" err="1" smtClean="0">
                <a:solidFill>
                  <a:schemeClr val="bg1"/>
                </a:solidFill>
              </a:rPr>
              <a:t>app.modules.ts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643182"/>
            <a:ext cx="4476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8072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Componente:</a:t>
            </a:r>
          </a:p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app-root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Loading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...&lt;/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app-root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&gt;. </a:t>
            </a:r>
          </a:p>
          <a:p>
            <a:endParaRPr lang="es-AR" sz="2000" dirty="0" smtClean="0"/>
          </a:p>
          <a:p>
            <a:r>
              <a:rPr lang="es-AR" sz="2000" dirty="0" smtClean="0"/>
              <a:t>Todo debe ser definido y declarado como un </a:t>
            </a:r>
            <a:r>
              <a:rPr lang="es-AR" sz="2000" b="1" dirty="0" smtClean="0"/>
              <a:t>componente</a:t>
            </a:r>
            <a:r>
              <a:rPr lang="es-AR" sz="2000" dirty="0" smtClean="0"/>
              <a:t>. </a:t>
            </a:r>
          </a:p>
          <a:p>
            <a:r>
              <a:rPr lang="es-AR" sz="2000" dirty="0" smtClean="0"/>
              <a:t>De hecho, como </a:t>
            </a:r>
            <a:r>
              <a:rPr lang="es-AR" sz="2000" u="sng" dirty="0" smtClean="0"/>
              <a:t>árboles de componentes</a:t>
            </a:r>
            <a:r>
              <a:rPr lang="es-AR" sz="2000" dirty="0" smtClean="0"/>
              <a:t>. </a:t>
            </a:r>
          </a:p>
          <a:p>
            <a:r>
              <a:rPr lang="es-AR" sz="2000" dirty="0" smtClean="0"/>
              <a:t>Mientras no entre en </a:t>
            </a:r>
            <a:r>
              <a:rPr lang="es-AR" sz="2000" dirty="0" err="1" smtClean="0"/>
              <a:t>fucionamiento</a:t>
            </a:r>
            <a:r>
              <a:rPr lang="es-AR" sz="2000" dirty="0" smtClean="0"/>
              <a:t>, el usuario verá el mensaje de </a:t>
            </a:r>
            <a:r>
              <a:rPr lang="es-AR" sz="2000" i="1" dirty="0" err="1" smtClean="0"/>
              <a:t>Loading</a:t>
            </a:r>
            <a:r>
              <a:rPr lang="es-AR" sz="2000" i="1" dirty="0" smtClean="0"/>
              <a:t>...</a:t>
            </a:r>
            <a:r>
              <a:rPr lang="es-AR" sz="2000" dirty="0" smtClean="0"/>
              <a:t> después se sustituirá por el contenido del componente </a:t>
            </a:r>
            <a:r>
              <a:rPr lang="es-AR" sz="2000" b="1" i="1" dirty="0" err="1" smtClean="0"/>
              <a:t>app-root</a:t>
            </a:r>
            <a:r>
              <a:rPr lang="es-AR" sz="2000" dirty="0" smtClean="0"/>
              <a:t> predefinido por el generador.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857884" y="21429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SRC: Index.html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 t="44366" r="22582"/>
          <a:stretch>
            <a:fillRect/>
          </a:stretch>
        </p:blipFill>
        <p:spPr bwMode="auto">
          <a:xfrm>
            <a:off x="928662" y="4357694"/>
            <a:ext cx="5572164" cy="188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1214414" y="5357826"/>
            <a:ext cx="3214710" cy="357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8072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Componente:</a:t>
            </a:r>
          </a:p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app-root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Loading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...&lt;/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app-root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&gt;. </a:t>
            </a:r>
          </a:p>
          <a:p>
            <a:endParaRPr lang="es-AR" sz="2000" dirty="0" smtClean="0"/>
          </a:p>
          <a:p>
            <a:r>
              <a:rPr lang="es-AR" sz="2000" dirty="0" smtClean="0"/>
              <a:t>Todo debe ser definido y declarado como un </a:t>
            </a:r>
            <a:r>
              <a:rPr lang="es-AR" sz="2000" b="1" dirty="0" smtClean="0"/>
              <a:t>componente</a:t>
            </a:r>
            <a:r>
              <a:rPr lang="es-AR" sz="2000" dirty="0" smtClean="0"/>
              <a:t>. </a:t>
            </a:r>
          </a:p>
          <a:p>
            <a:r>
              <a:rPr lang="es-AR" sz="2000" dirty="0" smtClean="0"/>
              <a:t>De hecho, como </a:t>
            </a:r>
            <a:r>
              <a:rPr lang="es-AR" sz="2000" u="sng" dirty="0" smtClean="0"/>
              <a:t>árboles de componentes</a:t>
            </a:r>
            <a:r>
              <a:rPr lang="es-AR" sz="2000" dirty="0" smtClean="0"/>
              <a:t>. </a:t>
            </a:r>
          </a:p>
          <a:p>
            <a:r>
              <a:rPr lang="es-AR" sz="2000" dirty="0" smtClean="0"/>
              <a:t>Mientras no entre en </a:t>
            </a:r>
            <a:r>
              <a:rPr lang="es-AR" sz="2000" dirty="0" err="1" smtClean="0"/>
              <a:t>fucionamiento</a:t>
            </a:r>
            <a:r>
              <a:rPr lang="es-AR" sz="2000" dirty="0" smtClean="0"/>
              <a:t>, el usuario verá el mensaje de </a:t>
            </a:r>
            <a:r>
              <a:rPr lang="es-AR" sz="2000" i="1" dirty="0" err="1" smtClean="0"/>
              <a:t>Loading</a:t>
            </a:r>
            <a:r>
              <a:rPr lang="es-AR" sz="2000" i="1" dirty="0" smtClean="0"/>
              <a:t>...</a:t>
            </a:r>
            <a:r>
              <a:rPr lang="es-AR" sz="2000" dirty="0" smtClean="0"/>
              <a:t> después se sustituirá por el contenido del componente </a:t>
            </a:r>
            <a:r>
              <a:rPr lang="es-AR" sz="2000" b="1" i="1" dirty="0" err="1" smtClean="0"/>
              <a:t>app-root</a:t>
            </a:r>
            <a:r>
              <a:rPr lang="es-AR" sz="2000" dirty="0" smtClean="0"/>
              <a:t> predefinido por el generador.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857884" y="21429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SRC: Index.html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4286255"/>
            <a:ext cx="3714776" cy="225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928662" y="235743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hlinkClick r:id="rId3"/>
              </a:rPr>
              <a:t>https://angular.io/</a:t>
            </a:r>
            <a:r>
              <a:rPr lang="es-AR" sz="2800" dirty="0" smtClean="0"/>
              <a:t> </a:t>
            </a:r>
            <a:endParaRPr lang="es-AR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928662" y="3214686"/>
            <a:ext cx="7429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Framework de JS que te permite crear</a:t>
            </a:r>
            <a:br>
              <a:rPr lang="es-AR" sz="2800" dirty="0" smtClean="0"/>
            </a:br>
            <a:r>
              <a:rPr lang="es-AR" sz="2800" dirty="0" smtClean="0"/>
              <a:t>“Single Page </a:t>
            </a:r>
            <a:r>
              <a:rPr lang="es-AR" sz="2800" dirty="0" err="1" smtClean="0"/>
              <a:t>Applications</a:t>
            </a:r>
            <a:r>
              <a:rPr lang="es-AR" sz="2800" dirty="0" smtClean="0"/>
              <a:t>” (o </a:t>
            </a:r>
            <a:r>
              <a:rPr lang="es-AR" sz="2800" dirty="0" err="1" smtClean="0"/>
              <a:t>SPA’s</a:t>
            </a:r>
            <a:r>
              <a:rPr lang="es-AR" sz="2800" dirty="0" smtClean="0"/>
              <a:t>).</a:t>
            </a:r>
          </a:p>
          <a:p>
            <a:r>
              <a:rPr lang="es-AR" sz="2200" dirty="0" smtClean="0"/>
              <a:t>(nunca va a abrir otra página, todo sucederá en la misma - aunque no será una Single Page de HTML)</a:t>
            </a:r>
            <a:endParaRPr lang="es-AR" sz="2200" dirty="0"/>
          </a:p>
        </p:txBody>
      </p:sp>
      <p:sp>
        <p:nvSpPr>
          <p:cNvPr id="7" name="6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429124" y="214290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SRC: </a:t>
            </a:r>
            <a:r>
              <a:rPr lang="es-AR" sz="2800" dirty="0" err="1" smtClean="0">
                <a:solidFill>
                  <a:schemeClr val="bg1"/>
                </a:solidFill>
              </a:rPr>
              <a:t>app.component.html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C:\Users\acer aspire\Desktop\Angular\file-emp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285992"/>
            <a:ext cx="2327264" cy="2777331"/>
          </a:xfrm>
          <a:prstGeom prst="rect">
            <a:avLst/>
          </a:prstGeom>
          <a:noFill/>
        </p:spPr>
      </p:pic>
      <p:sp>
        <p:nvSpPr>
          <p:cNvPr id="11" name="10 Flecha derecha"/>
          <p:cNvSpPr/>
          <p:nvPr/>
        </p:nvSpPr>
        <p:spPr>
          <a:xfrm>
            <a:off x="4000496" y="3571876"/>
            <a:ext cx="785818" cy="389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2" descr="C:\Users\acer aspire\Desktop\Angular\file-emp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285992"/>
            <a:ext cx="2327264" cy="2777331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857224" y="5214950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/>
              <a:t>app</a:t>
            </a:r>
            <a:r>
              <a:rPr lang="es-AR" sz="2000" dirty="0" smtClean="0"/>
              <a:t>/</a:t>
            </a:r>
            <a:br>
              <a:rPr lang="es-AR" sz="2000" dirty="0" smtClean="0"/>
            </a:br>
            <a:r>
              <a:rPr lang="es-AR" sz="2000" dirty="0" err="1" smtClean="0"/>
              <a:t>app.component.html</a:t>
            </a:r>
            <a:endParaRPr lang="es-AR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57818" y="542926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index.html</a:t>
            </a:r>
            <a:endParaRPr lang="es-AR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pic>
        <p:nvPicPr>
          <p:cNvPr id="11266" name="Picture 2" descr="C:\Users\acer aspire\Desktop\Angular\file-emp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285992"/>
            <a:ext cx="2327264" cy="2777331"/>
          </a:xfrm>
          <a:prstGeom prst="rect">
            <a:avLst/>
          </a:prstGeom>
          <a:noFill/>
        </p:spPr>
      </p:pic>
      <p:sp>
        <p:nvSpPr>
          <p:cNvPr id="11" name="10 Flecha derecha"/>
          <p:cNvSpPr/>
          <p:nvPr/>
        </p:nvSpPr>
        <p:spPr>
          <a:xfrm>
            <a:off x="4000496" y="3571876"/>
            <a:ext cx="785818" cy="389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2" descr="C:\Users\acer aspire\Desktop\Angular\file-emp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285992"/>
            <a:ext cx="2327264" cy="2777331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857224" y="5214950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/>
              <a:t>app</a:t>
            </a:r>
            <a:r>
              <a:rPr lang="es-AR" sz="2000" dirty="0" smtClean="0"/>
              <a:t>/</a:t>
            </a:r>
            <a:br>
              <a:rPr lang="es-AR" sz="2000" dirty="0" smtClean="0"/>
            </a:br>
            <a:r>
              <a:rPr lang="es-AR" sz="2000" dirty="0" err="1" smtClean="0"/>
              <a:t>app.component.html</a:t>
            </a:r>
            <a:endParaRPr lang="es-AR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57818" y="542926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index.html</a:t>
            </a:r>
            <a:endParaRPr lang="es-AR" sz="2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428728" y="3429000"/>
            <a:ext cx="1357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Save!</a:t>
            </a:r>
            <a:endParaRPr lang="es-AR" sz="25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786446" y="3429000"/>
            <a:ext cx="1357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refresh!</a:t>
            </a:r>
            <a:endParaRPr lang="es-AR" sz="25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643306" y="30718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compilación</a:t>
            </a:r>
            <a:endParaRPr lang="es-AR" sz="20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429124" y="214290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SRC: </a:t>
            </a:r>
            <a:r>
              <a:rPr lang="es-AR" sz="2800" dirty="0" err="1" smtClean="0">
                <a:solidFill>
                  <a:schemeClr val="bg1"/>
                </a:solidFill>
              </a:rPr>
              <a:t>app.component.html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57161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/>
              <a:t>E</a:t>
            </a:r>
            <a:r>
              <a:rPr lang="es-AR" sz="2000" dirty="0" smtClean="0"/>
              <a:t>s la comunicación entre el código (</a:t>
            </a:r>
            <a:r>
              <a:rPr lang="es-AR" sz="2000" dirty="0" err="1" smtClean="0"/>
              <a:t>TypeScript</a:t>
            </a:r>
            <a:r>
              <a:rPr lang="es-AR" sz="2000" dirty="0" smtClean="0"/>
              <a:t>) y HTML. </a:t>
            </a:r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857884" y="21429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Data </a:t>
            </a:r>
            <a:r>
              <a:rPr lang="es-AR" sz="2800" dirty="0" err="1" smtClean="0">
                <a:solidFill>
                  <a:schemeClr val="bg1"/>
                </a:solidFill>
              </a:rPr>
              <a:t>Binding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85786" y="2143116"/>
            <a:ext cx="300039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s-AR" b="1" i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i="1" dirty="0" err="1" smtClean="0">
                <a:latin typeface="Courier New" pitchFamily="49" charset="0"/>
                <a:cs typeface="Courier New" pitchFamily="49" charset="0"/>
              </a:rPr>
              <a:t>Interpolation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300000"/>
              </a:lnSpc>
            </a:pP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Biding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300000"/>
              </a:lnSpc>
            </a:pP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Biding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300000"/>
              </a:lnSpc>
            </a:pP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Two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way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Biding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071934" y="2143116"/>
            <a:ext cx="78581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{{}}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lnSpc>
                <a:spcPct val="300000"/>
              </a:lnSpc>
            </a:pP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[]</a:t>
            </a:r>
          </a:p>
          <a:p>
            <a:pPr algn="ctr">
              <a:lnSpc>
                <a:spcPct val="300000"/>
              </a:lnSpc>
            </a:pP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[]</a:t>
            </a:r>
          </a:p>
          <a:p>
            <a:pPr algn="ctr">
              <a:lnSpc>
                <a:spcPct val="300000"/>
              </a:lnSpc>
            </a:pP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[{}]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097393" y="2357430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TypeScript</a:t>
            </a:r>
            <a:r>
              <a:rPr lang="es-AR" dirty="0" smtClean="0"/>
              <a:t> </a:t>
            </a:r>
            <a:r>
              <a:rPr lang="es-AR" b="1" dirty="0" smtClean="0"/>
              <a:t>=&gt;</a:t>
            </a:r>
            <a:r>
              <a:rPr lang="es-AR" dirty="0" smtClean="0"/>
              <a:t> HTML</a:t>
            </a:r>
            <a:br>
              <a:rPr lang="es-AR" dirty="0" smtClean="0"/>
            </a:br>
            <a:r>
              <a:rPr lang="es-AR" dirty="0" smtClean="0"/>
              <a:t>Variables, </a:t>
            </a:r>
            <a:r>
              <a:rPr lang="es-AR" dirty="0" err="1" smtClean="0"/>
              <a:t>Array</a:t>
            </a:r>
            <a:r>
              <a:rPr lang="es-AR" dirty="0" smtClean="0"/>
              <a:t> hacia HTML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097393" y="3214686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TypeScript</a:t>
            </a:r>
            <a:r>
              <a:rPr lang="es-AR" dirty="0" smtClean="0"/>
              <a:t> </a:t>
            </a:r>
            <a:r>
              <a:rPr lang="es-AR" b="1" dirty="0" smtClean="0"/>
              <a:t>&lt;=</a:t>
            </a:r>
            <a:r>
              <a:rPr lang="es-AR" dirty="0" smtClean="0"/>
              <a:t> HTML</a:t>
            </a:r>
          </a:p>
          <a:p>
            <a:pPr algn="ctr"/>
            <a:r>
              <a:rPr lang="es-AR" dirty="0" smtClean="0"/>
              <a:t>de HTML a </a:t>
            </a:r>
            <a:r>
              <a:rPr lang="es-AR" dirty="0" err="1" smtClean="0"/>
              <a:t>TypeScript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097393" y="4071942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TypeScript</a:t>
            </a:r>
            <a:r>
              <a:rPr lang="es-AR" dirty="0" smtClean="0"/>
              <a:t> </a:t>
            </a:r>
            <a:r>
              <a:rPr lang="es-AR" b="1" dirty="0" smtClean="0"/>
              <a:t>&lt;=</a:t>
            </a:r>
            <a:r>
              <a:rPr lang="es-AR" dirty="0" smtClean="0"/>
              <a:t> HTML</a:t>
            </a:r>
          </a:p>
          <a:p>
            <a:pPr algn="ctr"/>
            <a:r>
              <a:rPr lang="es-AR" dirty="0" smtClean="0"/>
              <a:t>eventos(HTML) a </a:t>
            </a:r>
            <a:r>
              <a:rPr lang="es-AR" dirty="0" err="1" smtClean="0"/>
              <a:t>TypeScript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097393" y="4857760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TypeScript</a:t>
            </a:r>
            <a:r>
              <a:rPr lang="es-AR" dirty="0" smtClean="0"/>
              <a:t> </a:t>
            </a:r>
            <a:r>
              <a:rPr lang="es-AR" b="1" dirty="0" smtClean="0"/>
              <a:t>&lt;=&gt;</a:t>
            </a:r>
            <a:r>
              <a:rPr lang="es-AR" dirty="0" smtClean="0"/>
              <a:t> HTML</a:t>
            </a:r>
          </a:p>
          <a:p>
            <a:pPr algn="ctr"/>
            <a:r>
              <a:rPr lang="es-AR" dirty="0" smtClean="0"/>
              <a:t>Comunicación de dos Vías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19 Conector recto"/>
          <p:cNvCxnSpPr/>
          <p:nvPr/>
        </p:nvCxnSpPr>
        <p:spPr>
          <a:xfrm>
            <a:off x="428596" y="3143248"/>
            <a:ext cx="821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500034" y="4000504"/>
            <a:ext cx="821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00034" y="4786322"/>
            <a:ext cx="821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857884" y="21429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Ejemplos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1714488"/>
            <a:ext cx="4572032" cy="214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4071942"/>
            <a:ext cx="574027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6143636" y="4071942"/>
            <a:ext cx="29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app.component.html</a:t>
            </a:r>
            <a:endParaRPr lang="en-US" sz="2400" b="1" dirty="0" smtClean="0"/>
          </a:p>
          <a:p>
            <a:r>
              <a:rPr lang="en-US" sz="2400" b="1" dirty="0" smtClean="0"/>
              <a:t>(vista)</a:t>
            </a:r>
            <a:endParaRPr lang="es-AR" sz="24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000628" y="1714488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app.component.ts</a:t>
            </a:r>
            <a:endParaRPr lang="en-US" sz="2400" b="1" dirty="0" smtClean="0"/>
          </a:p>
          <a:p>
            <a:r>
              <a:rPr lang="en-US" sz="2400" b="1" dirty="0" smtClean="0"/>
              <a:t>(</a:t>
            </a:r>
            <a:r>
              <a:rPr lang="en-US" sz="2400" b="1" dirty="0" err="1" smtClean="0"/>
              <a:t>componente</a:t>
            </a:r>
            <a:r>
              <a:rPr lang="en-US" sz="2400" b="1" dirty="0" smtClean="0"/>
              <a:t>)</a:t>
            </a:r>
            <a:endParaRPr lang="es-AR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928662" y="1928802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hlinkClick r:id="rId3"/>
              </a:rPr>
              <a:t>https://angular.io/guide/quickstart</a:t>
            </a:r>
            <a:r>
              <a:rPr lang="es-AR" sz="2400" dirty="0" smtClean="0"/>
              <a:t> </a:t>
            </a:r>
            <a:endParaRPr lang="es-AR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928662" y="2571744"/>
            <a:ext cx="7715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i="1" dirty="0" smtClean="0"/>
              <a:t>Angular 1</a:t>
            </a:r>
            <a:r>
              <a:rPr lang="es-AR" sz="2200" dirty="0" smtClean="0"/>
              <a:t>: </a:t>
            </a:r>
            <a:r>
              <a:rPr lang="es-AR" sz="2200" dirty="0" err="1" smtClean="0"/>
              <a:t>Tambien</a:t>
            </a:r>
            <a:r>
              <a:rPr lang="es-AR" sz="2200" dirty="0" smtClean="0"/>
              <a:t> conocido como </a:t>
            </a:r>
            <a:r>
              <a:rPr lang="es-AR" sz="2200" dirty="0" err="1" smtClean="0"/>
              <a:t>AngularJS</a:t>
            </a:r>
            <a:r>
              <a:rPr lang="es-AR" sz="2200" dirty="0" smtClean="0"/>
              <a:t>, versión inicial del Framework. (</a:t>
            </a:r>
            <a:r>
              <a:rPr lang="es-AR" sz="2200" b="1" dirty="0" smtClean="0"/>
              <a:t>Discontinuada</a:t>
            </a:r>
            <a:r>
              <a:rPr lang="es-AR" sz="2200" dirty="0" smtClean="0"/>
              <a:t>)</a:t>
            </a:r>
          </a:p>
          <a:p>
            <a:r>
              <a:rPr lang="es-AR" sz="2200" dirty="0" smtClean="0"/>
              <a:t>Angular 2: Se desecho </a:t>
            </a:r>
            <a:r>
              <a:rPr lang="es-AR" sz="2200" dirty="0" err="1" smtClean="0"/>
              <a:t>AngularJS</a:t>
            </a:r>
            <a:r>
              <a:rPr lang="es-AR" sz="2200" dirty="0" smtClean="0"/>
              <a:t> y se reescribió de nuevo. Literalmente era más sencillo crear un nuevo Framework que corregir </a:t>
            </a:r>
            <a:r>
              <a:rPr lang="es-AR" sz="2200" dirty="0" err="1" smtClean="0"/>
              <a:t>tooodos</a:t>
            </a:r>
            <a:r>
              <a:rPr lang="es-AR" sz="2200" dirty="0" smtClean="0"/>
              <a:t> los errores que ya se tenía.</a:t>
            </a:r>
          </a:p>
          <a:p>
            <a:r>
              <a:rPr lang="es-AR" sz="2200" i="1" dirty="0" smtClean="0"/>
              <a:t>Angular 4</a:t>
            </a:r>
            <a:r>
              <a:rPr lang="es-AR" sz="2200" dirty="0" smtClean="0"/>
              <a:t>: El primer </a:t>
            </a:r>
            <a:r>
              <a:rPr lang="es-AR" sz="2200" dirty="0" err="1" smtClean="0"/>
              <a:t>update</a:t>
            </a:r>
            <a:r>
              <a:rPr lang="es-AR" sz="2200" dirty="0" smtClean="0"/>
              <a:t> mayor de Angular 2.</a:t>
            </a:r>
          </a:p>
          <a:p>
            <a:r>
              <a:rPr lang="es-AR" sz="2200" i="1" dirty="0" smtClean="0"/>
              <a:t>Angular 5</a:t>
            </a:r>
            <a:r>
              <a:rPr lang="es-AR" sz="2200" dirty="0" smtClean="0"/>
              <a:t>: mas mejoras</a:t>
            </a:r>
          </a:p>
          <a:p>
            <a:r>
              <a:rPr lang="es-AR" sz="2200" i="1" dirty="0" smtClean="0"/>
              <a:t>Angular 6</a:t>
            </a:r>
            <a:r>
              <a:rPr lang="es-AR" sz="2200" dirty="0" smtClean="0"/>
              <a:t>: versión actual y estable</a:t>
            </a:r>
          </a:p>
          <a:p>
            <a:endParaRPr lang="es-AR" sz="2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28662" y="1428736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Documentación</a:t>
            </a:r>
            <a:endParaRPr lang="es-AR" sz="2400" dirty="0"/>
          </a:p>
        </p:txBody>
      </p:sp>
      <p:sp>
        <p:nvSpPr>
          <p:cNvPr id="8" name="7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928662" y="1857364"/>
            <a:ext cx="7786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i="1" dirty="0" smtClean="0"/>
              <a:t>No fue publicada porque el módulo de Angular </a:t>
            </a:r>
            <a:r>
              <a:rPr lang="es-AR" sz="2200" i="1" dirty="0" err="1" smtClean="0"/>
              <a:t>Router</a:t>
            </a:r>
            <a:r>
              <a:rPr lang="es-AR" sz="2200" i="1" dirty="0" smtClean="0"/>
              <a:t> (el que permite las </a:t>
            </a:r>
            <a:r>
              <a:rPr lang="es-AR" sz="2200" i="1" dirty="0" err="1" smtClean="0"/>
              <a:t>SPA’s</a:t>
            </a:r>
            <a:r>
              <a:rPr lang="es-AR" sz="2200" i="1" dirty="0" smtClean="0"/>
              <a:t>) tenía versión 3.3.0 y los demás módulos de Angular el 2.3.0, entonces eso podría o generaba errores. </a:t>
            </a:r>
            <a:br>
              <a:rPr lang="es-AR" sz="2200" i="1" dirty="0" smtClean="0"/>
            </a:br>
            <a:r>
              <a:rPr lang="es-AR" sz="2200" i="1" dirty="0" smtClean="0"/>
              <a:t>Fue por esto que decidieron alinearlo todo con la versión 4.</a:t>
            </a:r>
            <a:endParaRPr lang="es-AR" sz="2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28662" y="1428736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Y Angular 3 ?????</a:t>
            </a:r>
            <a:endParaRPr lang="es-AR" sz="2800" dirty="0"/>
          </a:p>
        </p:txBody>
      </p:sp>
      <p:pic>
        <p:nvPicPr>
          <p:cNvPr id="2050" name="Picture 2" descr="C:\Users\acer aspire\Desktop\Angular\angula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099" y="3500438"/>
            <a:ext cx="5570521" cy="2286016"/>
          </a:xfrm>
          <a:prstGeom prst="rect">
            <a:avLst/>
          </a:prstGeom>
          <a:noFill/>
        </p:spPr>
      </p:pic>
      <p:sp>
        <p:nvSpPr>
          <p:cNvPr id="8" name="7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8" name="7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5857884" y="21429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solidFill>
                  <a:schemeClr val="bg1"/>
                </a:solidFill>
              </a:rPr>
              <a:t>instalación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285852" y="1857364"/>
            <a:ext cx="5643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Necesitamos: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r>
              <a:rPr lang="es-AR" b="1" dirty="0" smtClean="0"/>
              <a:t>Angular CLI (</a:t>
            </a:r>
            <a:r>
              <a:rPr lang="es-AR" dirty="0" smtClean="0"/>
              <a:t>intérprete de línea de comandos )</a:t>
            </a:r>
          </a:p>
          <a:p>
            <a:r>
              <a:rPr lang="es-AR" dirty="0" smtClean="0"/>
              <a:t>Facilitará el inicio de proyectos y la creación del esqueleto, o </a:t>
            </a:r>
            <a:r>
              <a:rPr lang="es-AR" i="1" dirty="0" err="1" smtClean="0"/>
              <a:t>scaffolding</a:t>
            </a:r>
            <a:r>
              <a:rPr lang="es-AR" dirty="0" smtClean="0"/>
              <a:t>, de la mayoría de los componentes de una aplicación Angular.</a:t>
            </a:r>
          </a:p>
          <a:p>
            <a:r>
              <a:rPr lang="es-AR" dirty="0" smtClean="0"/>
              <a:t>En pocos minutos te ofrece el esqueleto de archivos y carpetas que vas a necesitar, junto con una cantidad de herramientas ya configuradas.</a:t>
            </a:r>
            <a:endParaRPr lang="es-AR" dirty="0"/>
          </a:p>
        </p:txBody>
      </p:sp>
      <p:pic>
        <p:nvPicPr>
          <p:cNvPr id="14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1643050"/>
            <a:ext cx="1643074" cy="1006528"/>
          </a:xfrm>
          <a:prstGeom prst="rect">
            <a:avLst/>
          </a:prstGeom>
          <a:noFill/>
        </p:spPr>
      </p:pic>
      <p:pic>
        <p:nvPicPr>
          <p:cNvPr id="3074" name="Picture 2" descr="C:\Users\acer aspire\Desktop\Angular\npm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1785926"/>
            <a:ext cx="1592023" cy="619120"/>
          </a:xfrm>
          <a:prstGeom prst="rect">
            <a:avLst/>
          </a:prstGeom>
          <a:noFill/>
        </p:spPr>
      </p:pic>
      <p:pic>
        <p:nvPicPr>
          <p:cNvPr id="3075" name="Picture 3" descr="C:\Users\acer aspire\Desktop\Angular\1-QQyisWvf3SipG6ic6tBi2w.jpg"/>
          <p:cNvPicPr>
            <a:picLocks noChangeAspect="1" noChangeArrowheads="1"/>
          </p:cNvPicPr>
          <p:nvPr/>
        </p:nvPicPr>
        <p:blipFill>
          <a:blip r:embed="rId6" cstate="print"/>
          <a:srcRect l="20314" r="15841"/>
          <a:stretch>
            <a:fillRect/>
          </a:stretch>
        </p:blipFill>
        <p:spPr bwMode="auto">
          <a:xfrm>
            <a:off x="6929454" y="3143248"/>
            <a:ext cx="1571636" cy="1747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1714488"/>
            <a:ext cx="1214414" cy="74393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71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Ingresar al directorio del proyecto</a:t>
            </a:r>
          </a:p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s-A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Definir el “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package.json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endParaRPr lang="es-A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–g angular-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cli</a:t>
            </a:r>
            <a:endParaRPr lang="es-AR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 l="27922" t="31133" r="36004" b="26562"/>
          <a:stretch>
            <a:fillRect/>
          </a:stretch>
        </p:blipFill>
        <p:spPr bwMode="auto">
          <a:xfrm>
            <a:off x="914400" y="3406877"/>
            <a:ext cx="4763729" cy="314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71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Ingresar al directorio del proyecto</a:t>
            </a:r>
          </a:p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s-A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Definir el “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package.json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acer aspire\Desktop\Angular\ng-cl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071810"/>
            <a:ext cx="5500726" cy="3226232"/>
          </a:xfrm>
          <a:prstGeom prst="rect">
            <a:avLst/>
          </a:prstGeom>
          <a:noFill/>
        </p:spPr>
      </p:pic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1428728" y="3786190"/>
            <a:ext cx="4357718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14348" y="1643050"/>
            <a:ext cx="71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Por Angular, creamos un nuevo directorio para el proyecto e ingresamos</a:t>
            </a:r>
          </a:p>
          <a:p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acer aspire\Desktop\Angular\ng-cl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071810"/>
            <a:ext cx="5500726" cy="3226232"/>
          </a:xfrm>
          <a:prstGeom prst="rect">
            <a:avLst/>
          </a:prstGeom>
          <a:noFill/>
        </p:spPr>
      </p:pic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1428728" y="4357694"/>
            <a:ext cx="4357718" cy="1000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/>
          <p:nvPr/>
        </p:nvSpPr>
        <p:spPr>
          <a:xfrm>
            <a:off x="-14748" y="-14748"/>
            <a:ext cx="9173496" cy="1086294"/>
          </a:xfrm>
          <a:custGeom>
            <a:avLst/>
            <a:gdLst>
              <a:gd name="connsiteX0" fmla="*/ 0 w 9173496"/>
              <a:gd name="connsiteY0" fmla="*/ 0 h 5486400"/>
              <a:gd name="connsiteX1" fmla="*/ 9158748 w 9173496"/>
              <a:gd name="connsiteY1" fmla="*/ 14748 h 5486400"/>
              <a:gd name="connsiteX2" fmla="*/ 9173496 w 9173496"/>
              <a:gd name="connsiteY2" fmla="*/ 5486400 h 5486400"/>
              <a:gd name="connsiteX3" fmla="*/ 29496 w 9173496"/>
              <a:gd name="connsiteY3" fmla="*/ 3259393 h 5486400"/>
              <a:gd name="connsiteX4" fmla="*/ 0 w 9173496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496" h="5486400">
                <a:moveTo>
                  <a:pt x="0" y="0"/>
                </a:moveTo>
                <a:lnTo>
                  <a:pt x="9158748" y="14748"/>
                </a:lnTo>
                <a:lnTo>
                  <a:pt x="9173496" y="5486400"/>
                </a:lnTo>
                <a:lnTo>
                  <a:pt x="29496" y="3259393"/>
                </a:lnTo>
                <a:lnTo>
                  <a:pt x="0" y="0"/>
                </a:lnTo>
                <a:close/>
              </a:path>
            </a:pathLst>
          </a:custGeom>
          <a:solidFill>
            <a:srgbClr val="3D5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pic>
        <p:nvPicPr>
          <p:cNvPr id="14" name="Picture 2" descr="C:\Users\acer aspire\Desktop\Angular\1200px-Angular_full_colo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000240"/>
            <a:ext cx="586975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14348" y="1357298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>
                <a:latin typeface="Courier New" pitchFamily="49" charset="0"/>
                <a:cs typeface="Courier New" pitchFamily="49" charset="0"/>
              </a:rPr>
              <a:t>ng</a:t>
            </a:r>
            <a:r>
              <a:rPr lang="es-A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 err="1" smtClean="0">
                <a:latin typeface="Courier New" pitchFamily="49" charset="0"/>
                <a:cs typeface="Courier New" pitchFamily="49" charset="0"/>
              </a:rPr>
              <a:t>serve</a:t>
            </a:r>
            <a:endParaRPr lang="es-A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659</Words>
  <Application>Microsoft Office PowerPoint</Application>
  <PresentationFormat>Presentación en pantalla (4:3)</PresentationFormat>
  <Paragraphs>106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Guido Varela Coletta</dc:creator>
  <cp:lastModifiedBy>Diseño multimedial</cp:lastModifiedBy>
  <cp:revision>9</cp:revision>
  <dcterms:created xsi:type="dcterms:W3CDTF">2018-08-06T17:23:24Z</dcterms:created>
  <dcterms:modified xsi:type="dcterms:W3CDTF">2018-08-08T20:44:02Z</dcterms:modified>
</cp:coreProperties>
</file>