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4663"/>
  </p:normalViewPr>
  <p:slideViewPr>
    <p:cSldViewPr snapToGrid="0" snapToObjects="1">
      <p:cViewPr varScale="1">
        <p:scale>
          <a:sx n="124" d="100"/>
          <a:sy n="124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45BC-F8C3-0A4E-B792-59EC2D7733F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1571-63E1-B042-888C-831C666F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1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45BC-F8C3-0A4E-B792-59EC2D7733F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1571-63E1-B042-888C-831C666F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6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45BC-F8C3-0A4E-B792-59EC2D7733F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1571-63E1-B042-888C-831C666F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8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45BC-F8C3-0A4E-B792-59EC2D7733F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1571-63E1-B042-888C-831C666F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45BC-F8C3-0A4E-B792-59EC2D7733F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1571-63E1-B042-888C-831C666F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6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45BC-F8C3-0A4E-B792-59EC2D7733F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1571-63E1-B042-888C-831C666F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4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45BC-F8C3-0A4E-B792-59EC2D7733F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1571-63E1-B042-888C-831C666F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45BC-F8C3-0A4E-B792-59EC2D7733F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1571-63E1-B042-888C-831C666F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5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45BC-F8C3-0A4E-B792-59EC2D7733F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1571-63E1-B042-888C-831C666F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45BC-F8C3-0A4E-B792-59EC2D7733F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1571-63E1-B042-888C-831C666F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45BC-F8C3-0A4E-B792-59EC2D7733F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1571-63E1-B042-888C-831C666F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645BC-F8C3-0A4E-B792-59EC2D7733F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41571-63E1-B042-888C-831C666F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6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mobilealliance.org/wp/omna/lwm2m/lwm2mregistry.html" TargetMode="External"/><Relationship Id="rId13" Type="http://schemas.openxmlformats.org/officeDocument/2006/relationships/hyperlink" Target="https://github.com/Azure/IoTPlugandPlay/tree/master/DTDL" TargetMode="External"/><Relationship Id="rId3" Type="http://schemas.openxmlformats.org/officeDocument/2006/relationships/hyperlink" Target="https://www.w3.org/TR/wot-thing-description/" TargetMode="External"/><Relationship Id="rId7" Type="http://schemas.openxmlformats.org/officeDocument/2006/relationships/hyperlink" Target="https://docs.smartthings.com/en/latest/capabilities-reference.html" TargetMode="External"/><Relationship Id="rId12" Type="http://schemas.openxmlformats.org/officeDocument/2006/relationships/hyperlink" Target="https://www.bluetooth.com/specifications/mesh-specifications/" TargetMode="External"/><Relationship Id="rId2" Type="http://schemas.openxmlformats.org/officeDocument/2006/relationships/hyperlink" Target="https://github.com/one-data-model/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onnectivity.org/developer/specifications/" TargetMode="External"/><Relationship Id="rId11" Type="http://schemas.openxmlformats.org/officeDocument/2006/relationships/hyperlink" Target="https://openconnectivity.org/developer/specifications/upnp-resources/upnp/" TargetMode="External"/><Relationship Id="rId5" Type="http://schemas.openxmlformats.org/officeDocument/2006/relationships/hyperlink" Target="https://zigbeealliance.org/wp-content/uploads/zip/dotdot-ip-package.zip" TargetMode="External"/><Relationship Id="rId15" Type="http://schemas.openxmlformats.org/officeDocument/2006/relationships/hyperlink" Target="https://opcfoundation.org/developer-tools/specifications-unified-architecture" TargetMode="External"/><Relationship Id="rId10" Type="http://schemas.openxmlformats.org/officeDocument/2006/relationships/hyperlink" Target="https://github.com/eclipse/vorto/tree/development/docs" TargetMode="External"/><Relationship Id="rId4" Type="http://schemas.openxmlformats.org/officeDocument/2006/relationships/hyperlink" Target="https://github.com/iot-schema-collab/iotschema" TargetMode="External"/><Relationship Id="rId9" Type="http://schemas.openxmlformats.org/officeDocument/2006/relationships/hyperlink" Target="https://openweave.io/guides/weave-primer/schema" TargetMode="External"/><Relationship Id="rId14" Type="http://schemas.openxmlformats.org/officeDocument/2006/relationships/hyperlink" Target="http://www.onem2m.org/tr-0039/ipe-and-sd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EE37-FB17-F84B-9608-AD69B7B64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 Technology Landscape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E917A-CDBE-D645-8FB7-C265576A6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T2TRG/WISHI</a:t>
            </a:r>
          </a:p>
          <a:p>
            <a:r>
              <a:rPr lang="en-US" dirty="0"/>
              <a:t>June 30, 2020</a:t>
            </a:r>
          </a:p>
        </p:txBody>
      </p:sp>
    </p:spTree>
    <p:extLst>
      <p:ext uri="{BB962C8B-B14F-4D97-AF65-F5344CB8AC3E}">
        <p14:creationId xmlns:p14="http://schemas.microsoft.com/office/powerpoint/2010/main" val="262259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6064-4445-CA4E-AC66-0AF17FBC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semantic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113B-676C-164C-98C4-FF2333140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 SDO and vendor IoT modeling frameworks</a:t>
            </a:r>
          </a:p>
          <a:p>
            <a:r>
              <a:rPr lang="en-US" dirty="0" err="1"/>
              <a:t>OneDM</a:t>
            </a:r>
            <a:r>
              <a:rPr lang="en-US" dirty="0"/>
              <a:t> information model</a:t>
            </a:r>
          </a:p>
          <a:p>
            <a:r>
              <a:rPr lang="en-US" dirty="0" err="1"/>
              <a:t>OneDM</a:t>
            </a:r>
            <a:r>
              <a:rPr lang="en-US" dirty="0"/>
              <a:t> example with W3C Thing Description</a:t>
            </a:r>
          </a:p>
        </p:txBody>
      </p:sp>
    </p:spTree>
    <p:extLst>
      <p:ext uri="{BB962C8B-B14F-4D97-AF65-F5344CB8AC3E}">
        <p14:creationId xmlns:p14="http://schemas.microsoft.com/office/powerpoint/2010/main" val="15623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3EDA-9D0D-2A40-9D50-6B7F2856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Meta-model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61A0-B77A-B441-97F4-C19F8F69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common factors across IoT semantic models currently used in industry</a:t>
            </a:r>
          </a:p>
          <a:p>
            <a:r>
              <a:rPr lang="en-US" dirty="0"/>
              <a:t>Focus on semantic types and interaction affordances</a:t>
            </a:r>
          </a:p>
          <a:p>
            <a:r>
              <a:rPr lang="en-US" dirty="0"/>
              <a:t>Collect other information e.g. Governance, IPR and licensing</a:t>
            </a:r>
          </a:p>
          <a:p>
            <a:r>
              <a:rPr lang="en-US" dirty="0" err="1"/>
              <a:t>OneDM</a:t>
            </a:r>
            <a:r>
              <a:rPr lang="en-US" dirty="0"/>
              <a:t> is purpose-built to support the common design patterns found in these models</a:t>
            </a:r>
          </a:p>
        </p:txBody>
      </p:sp>
    </p:spTree>
    <p:extLst>
      <p:ext uri="{BB962C8B-B14F-4D97-AF65-F5344CB8AC3E}">
        <p14:creationId xmlns:p14="http://schemas.microsoft.com/office/powerpoint/2010/main" val="329976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A5A3CD-ACE9-6B46-BE14-7E83290A8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288975"/>
              </p:ext>
            </p:extLst>
          </p:nvPr>
        </p:nvGraphicFramePr>
        <p:xfrm>
          <a:off x="303086" y="1787703"/>
          <a:ext cx="8537825" cy="4490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525">
                  <a:extLst>
                    <a:ext uri="{9D8B030D-6E8A-4147-A177-3AD203B41FA5}">
                      <a16:colId xmlns:a16="http://schemas.microsoft.com/office/drawing/2014/main" val="274007524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602369387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4050609351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556770306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491409776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224826571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609481297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654983923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201914955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4201039865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358268512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3611746484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553376876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97507757"/>
                    </a:ext>
                  </a:extLst>
                </a:gridCol>
                <a:gridCol w="537713">
                  <a:extLst>
                    <a:ext uri="{9D8B030D-6E8A-4147-A177-3AD203B41FA5}">
                      <a16:colId xmlns:a16="http://schemas.microsoft.com/office/drawing/2014/main" val="3645273718"/>
                    </a:ext>
                  </a:extLst>
                </a:gridCol>
              </a:tblGrid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Information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OCF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SmartThings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Weave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Vorto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BLE Mesh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Azure  DTDL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27277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Governing body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OneDM Liaison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W3C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W3C/schema.org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Zigbee Alliance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OCF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SmartThings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OMA SpecWorks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Google/Nest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Eclipse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OCF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BT Sig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Microsoft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oneM2M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OPC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1391156370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Tools License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Many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Eclipse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78617098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Models License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 Models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 Attr. 4.0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33216269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representation language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vortolang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1306750584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Content Format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sdf+json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td+jsonld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zcl+xml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swagger+</a:t>
                      </a:r>
                    </a:p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json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text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text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upnp+xml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sdt+xml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2532533646"/>
                  </a:ext>
                </a:extLst>
              </a:tr>
              <a:tr h="33342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Reference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2"/>
                        </a:rPr>
                        <a:t>https://github.com/one-data-model/language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3"/>
                        </a:rPr>
                        <a:t>https://www.w3.org/TR/wot-thing-description/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4"/>
                        </a:rPr>
                        <a:t>https://github.com/iot-schema-collab/iotschema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sng" strike="noStrike" dirty="0">
                          <a:effectLst/>
                          <a:hlinkClick r:id="rId5"/>
                        </a:rPr>
                        <a:t>https://zigbeealliance.org/wp-content/uploads/zip/dotdot-ip-package.zip</a:t>
                      </a:r>
                      <a:endParaRPr 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6"/>
                        </a:rPr>
                        <a:t>https://openconnectivity.org/developer/specifications/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7"/>
                        </a:rPr>
                        <a:t>https://docs.smartthings.com/en/latest/capabilities-reference.html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8"/>
                        </a:rPr>
                        <a:t>http://www.openmobilealliance.org/wp/omna/lwm2m/lwm2mregistry.html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9"/>
                        </a:rPr>
                        <a:t>https://openweave.io/guides/weave-primer/schema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0"/>
                        </a:rPr>
                        <a:t>https://github.com/eclipse/vorto/tree/development/docs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1"/>
                        </a:rPr>
                        <a:t>https://openconnectivity.org/developer/specifications/upnp-resources/upnp/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2"/>
                        </a:rPr>
                        <a:t>https://www.bluetooth.com/specifications/mesh-specifications/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3"/>
                        </a:rPr>
                        <a:t>https://github.com/Azure/IoTPlugandPlay/tree/master/DTDL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4"/>
                        </a:rPr>
                        <a:t>http://www.onem2m.org/tr-0039/ipe-and-sdt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5"/>
                        </a:rPr>
                        <a:t>https://opcfoundation.org/developer-tools/specifications-unified-architecture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1369775777"/>
                  </a:ext>
                </a:extLst>
              </a:tr>
              <a:tr h="48073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769381227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Terminology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OCF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SmartThings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Vorto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BLE Mesh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Azure  DTDL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60383828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Composed Instance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Thing/Thing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Thing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Thing/Thing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Device/EP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Platform/Device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Fingerprint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Registration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Info 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 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Device, Server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0817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Atomic Functionality Unit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Object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(Thing)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Cluster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Function Block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Service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Interface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ModuleClass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80761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Externalized state item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Config, Status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State Variable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 Point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Attribute,</a:t>
                      </a:r>
                    </a:p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Variable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33475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External method accepted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Executable Res.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Operation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Write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Method, Program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94533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External signal emitted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Observe 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 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Observe 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Report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Telemetry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Event, Alarm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591863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Reusable data 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definition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Reusable Res.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schema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xsd types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register types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321904"/>
                  </a:ext>
                </a:extLst>
              </a:tr>
              <a:tr h="47013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264678046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Network Binding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OCF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SmartThings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Vorto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BLE Mesh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Azure  DTDL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40007377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 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Mapping Files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SenML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DTDL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72718218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Protocol Binding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TD Forms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ZCL Commands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 Handlers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UPnP defined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BLE GATT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172551358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Protocols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MQTT,HTTP,CoAP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Zigbee Pro, 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Many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HTTP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690613614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9541569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4B5E1E70-3CE8-134B-8E43-D1107FC4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18302"/>
            <a:ext cx="7886700" cy="1325563"/>
          </a:xfrm>
        </p:spPr>
        <p:txBody>
          <a:bodyPr/>
          <a:lstStyle/>
          <a:p>
            <a:r>
              <a:rPr lang="en-US" dirty="0"/>
              <a:t>Meta-model survey – Common Affordance Semantics</a:t>
            </a:r>
          </a:p>
        </p:txBody>
      </p:sp>
    </p:spTree>
    <p:extLst>
      <p:ext uri="{BB962C8B-B14F-4D97-AF65-F5344CB8AC3E}">
        <p14:creationId xmlns:p14="http://schemas.microsoft.com/office/powerpoint/2010/main" val="79351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DF Meta-Model Ontology&#10;">
            <a:extLst>
              <a:ext uri="{FF2B5EF4-FFF2-40B4-BE49-F238E27FC236}">
                <a16:creationId xmlns:a16="http://schemas.microsoft.com/office/drawing/2014/main" id="{9AD7BB07-AF8C-F84A-89E7-7EBC29EDB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968" y="696074"/>
            <a:ext cx="5048396" cy="56302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E70D9F-FC4A-DD42-9704-7A49DD9C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48" y="169917"/>
            <a:ext cx="7886700" cy="1325563"/>
          </a:xfrm>
        </p:spPr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Meta-model</a:t>
            </a:r>
          </a:p>
        </p:txBody>
      </p:sp>
    </p:spTree>
    <p:extLst>
      <p:ext uri="{BB962C8B-B14F-4D97-AF65-F5344CB8AC3E}">
        <p14:creationId xmlns:p14="http://schemas.microsoft.com/office/powerpoint/2010/main" val="244416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DFCA-B1C7-FA4A-AB71-7FB2DD1F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0939" y="-157202"/>
            <a:ext cx="7886700" cy="1325563"/>
          </a:xfrm>
        </p:spPr>
        <p:txBody>
          <a:bodyPr/>
          <a:lstStyle/>
          <a:p>
            <a:r>
              <a:rPr lang="en-US" dirty="0"/>
              <a:t>SDF 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A7735-50CC-5645-8B76-22F78093059F}"/>
              </a:ext>
            </a:extLst>
          </p:cNvPr>
          <p:cNvSpPr/>
          <p:nvPr/>
        </p:nvSpPr>
        <p:spPr>
          <a:xfrm>
            <a:off x="306298" y="333137"/>
            <a:ext cx="7296577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{</a:t>
            </a:r>
          </a:p>
          <a:p>
            <a:r>
              <a:rPr lang="en-US" sz="1100" dirty="0">
                <a:latin typeface="Courier" pitchFamily="2" charset="0"/>
              </a:rPr>
              <a:t>  "info": {</a:t>
            </a:r>
          </a:p>
          <a:p>
            <a:r>
              <a:rPr lang="en-US" sz="1100" dirty="0">
                <a:latin typeface="Courier" pitchFamily="2" charset="0"/>
              </a:rPr>
              <a:t>    "title": "Example file for </a:t>
            </a:r>
            <a:r>
              <a:rPr lang="en-US" sz="1100" dirty="0" err="1">
                <a:latin typeface="Courier" pitchFamily="2" charset="0"/>
              </a:rPr>
              <a:t>sdf</a:t>
            </a:r>
            <a:r>
              <a:rPr lang="en-US" sz="1100" dirty="0">
                <a:latin typeface="Courier" pitchFamily="2" charset="0"/>
              </a:rPr>
              <a:t> Simple JSON Definition Format", </a:t>
            </a:r>
          </a:p>
          <a:p>
            <a:r>
              <a:rPr lang="en-US" sz="1100" dirty="0">
                <a:latin typeface="Courier" pitchFamily="2" charset="0"/>
              </a:rPr>
              <a:t>    "version": "20190424", </a:t>
            </a:r>
          </a:p>
          <a:p>
            <a:r>
              <a:rPr lang="en-US" sz="1100" dirty="0">
                <a:latin typeface="Courier" pitchFamily="2" charset="0"/>
              </a:rPr>
              <a:t>    "copyright": "Copyright 2019 Example Corp.\n        All rights reserved.", </a:t>
            </a:r>
          </a:p>
          <a:p>
            <a:r>
              <a:rPr lang="en-US" sz="1100" dirty="0">
                <a:latin typeface="Courier" pitchFamily="2" charset="0"/>
              </a:rPr>
              <a:t>    "license": "http://</a:t>
            </a:r>
            <a:r>
              <a:rPr lang="en-US" sz="1100" dirty="0" err="1">
                <a:latin typeface="Courier" pitchFamily="2" charset="0"/>
              </a:rPr>
              <a:t>example.com</a:t>
            </a:r>
            <a:r>
              <a:rPr lang="en-US" sz="1100" dirty="0">
                <a:latin typeface="Courier" pitchFamily="2" charset="0"/>
              </a:rPr>
              <a:t>/license"</a:t>
            </a:r>
          </a:p>
          <a:p>
            <a:r>
              <a:rPr lang="en-US" sz="1100" dirty="0">
                <a:latin typeface="Courier" pitchFamily="2" charset="0"/>
              </a:rPr>
              <a:t>  }, </a:t>
            </a:r>
          </a:p>
          <a:p>
            <a:r>
              <a:rPr lang="en-US" sz="1100" dirty="0">
                <a:latin typeface="Courier" pitchFamily="2" charset="0"/>
              </a:rPr>
              <a:t>  "namespace": {</a:t>
            </a:r>
          </a:p>
          <a:p>
            <a:r>
              <a:rPr lang="en-US" sz="1100" dirty="0">
                <a:latin typeface="Courier" pitchFamily="2" charset="0"/>
              </a:rPr>
              <a:t>    "cap": "http://</a:t>
            </a:r>
            <a:r>
              <a:rPr lang="en-US" sz="1100" dirty="0" err="1">
                <a:latin typeface="Courier" pitchFamily="2" charset="0"/>
              </a:rPr>
              <a:t>onedm.org</a:t>
            </a:r>
            <a:r>
              <a:rPr lang="en-US" sz="1100" dirty="0">
                <a:latin typeface="Courier" pitchFamily="2" charset="0"/>
              </a:rPr>
              <a:t>/exploratory/cap/"</a:t>
            </a:r>
          </a:p>
          <a:p>
            <a:r>
              <a:rPr lang="en-US" sz="1100" dirty="0">
                <a:latin typeface="Courier" pitchFamily="2" charset="0"/>
              </a:rPr>
              <a:t>  }, </a:t>
            </a:r>
          </a:p>
          <a:p>
            <a:r>
              <a:rPr lang="en-US" sz="1100" dirty="0">
                <a:latin typeface="Courier" pitchFamily="2" charset="0"/>
              </a:rPr>
              <a:t>  "</a:t>
            </a:r>
            <a:r>
              <a:rPr lang="en-US" sz="1100" dirty="0" err="1">
                <a:latin typeface="Courier" pitchFamily="2" charset="0"/>
              </a:rPr>
              <a:t>defaultNamespace</a:t>
            </a:r>
            <a:r>
              <a:rPr lang="en-US" sz="1100" dirty="0">
                <a:latin typeface="Courier" pitchFamily="2" charset="0"/>
              </a:rPr>
              <a:t>": "cap", </a:t>
            </a:r>
          </a:p>
          <a:p>
            <a:r>
              <a:rPr lang="en-US" sz="1100" dirty="0">
                <a:latin typeface="Courier" pitchFamily="2" charset="0"/>
              </a:rPr>
              <a:t>  "</a:t>
            </a:r>
            <a:r>
              <a:rPr lang="en-US" sz="1100" dirty="0" err="1">
                <a:highlight>
                  <a:srgbClr val="FFFF00"/>
                </a:highlight>
                <a:latin typeface="Courier" pitchFamily="2" charset="0"/>
              </a:rPr>
              <a:t>sdfObject</a:t>
            </a:r>
            <a:r>
              <a:rPr lang="en-US" sz="1100" dirty="0">
                <a:latin typeface="Courier" pitchFamily="2" charset="0"/>
              </a:rPr>
              <a:t>": {</a:t>
            </a:r>
          </a:p>
          <a:p>
            <a:r>
              <a:rPr lang="en-US" sz="1100" dirty="0">
                <a:latin typeface="Courier" pitchFamily="2" charset="0"/>
              </a:rPr>
              <a:t>    "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Switch</a:t>
            </a:r>
            <a:r>
              <a:rPr lang="en-US" sz="1100" dirty="0">
                <a:latin typeface="Courier" pitchFamily="2" charset="0"/>
              </a:rPr>
              <a:t>": {</a:t>
            </a:r>
          </a:p>
          <a:p>
            <a:r>
              <a:rPr lang="en-US" sz="1100" dirty="0">
                <a:latin typeface="Courier" pitchFamily="2" charset="0"/>
              </a:rPr>
              <a:t>      "</a:t>
            </a:r>
            <a:r>
              <a:rPr lang="en-US" sz="1100" dirty="0" err="1">
                <a:highlight>
                  <a:srgbClr val="FFFF00"/>
                </a:highlight>
                <a:latin typeface="Courier" pitchFamily="2" charset="0"/>
              </a:rPr>
              <a:t>sdfAction</a:t>
            </a:r>
            <a:r>
              <a:rPr lang="en-US" sz="1100" dirty="0">
                <a:latin typeface="Courier" pitchFamily="2" charset="0"/>
              </a:rPr>
              <a:t>": {</a:t>
            </a:r>
          </a:p>
          <a:p>
            <a:r>
              <a:rPr lang="en-US" sz="1100" dirty="0">
                <a:latin typeface="Courier" pitchFamily="2" charset="0"/>
              </a:rPr>
              <a:t>        "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On</a:t>
            </a:r>
            <a:r>
              <a:rPr lang="en-US" sz="1100" dirty="0">
                <a:latin typeface="Courier" pitchFamily="2" charset="0"/>
              </a:rPr>
              <a:t>": { "description": "Action to turn the switch on" }, </a:t>
            </a:r>
          </a:p>
          <a:p>
            <a:r>
              <a:rPr lang="en-US" sz="1100" dirty="0">
                <a:latin typeface="Courier" pitchFamily="2" charset="0"/>
              </a:rPr>
              <a:t>        "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Off</a:t>
            </a:r>
            <a:r>
              <a:rPr lang="en-US" sz="1100" dirty="0">
                <a:latin typeface="Courier" pitchFamily="2" charset="0"/>
              </a:rPr>
              <a:t>": { "description": "Action to turn the switch off" }</a:t>
            </a:r>
          </a:p>
          <a:p>
            <a:r>
              <a:rPr lang="en-US" sz="1100" dirty="0">
                <a:latin typeface="Courier" pitchFamily="2" charset="0"/>
              </a:rPr>
              <a:t>      },</a:t>
            </a:r>
          </a:p>
          <a:p>
            <a:r>
              <a:rPr lang="en-US" sz="1100" dirty="0">
                <a:latin typeface="Courier" pitchFamily="2" charset="0"/>
              </a:rPr>
              <a:t>      "</a:t>
            </a:r>
            <a:r>
              <a:rPr lang="en-US" sz="1100" dirty="0" err="1">
                <a:highlight>
                  <a:srgbClr val="FFFF00"/>
                </a:highlight>
                <a:latin typeface="Courier" pitchFamily="2" charset="0"/>
              </a:rPr>
              <a:t>sdfProperty</a:t>
            </a:r>
            <a:r>
              <a:rPr lang="en-US" sz="1100" dirty="0">
                <a:latin typeface="Courier" pitchFamily="2" charset="0"/>
              </a:rPr>
              <a:t>": {</a:t>
            </a:r>
          </a:p>
          <a:p>
            <a:r>
              <a:rPr lang="en-US" sz="1100" dirty="0">
                <a:latin typeface="Courier" pitchFamily="2" charset="0"/>
              </a:rPr>
              <a:t>        "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State</a:t>
            </a:r>
            <a:r>
              <a:rPr lang="en-US" sz="1100" dirty="0">
                <a:latin typeface="Courier" pitchFamily="2" charset="0"/>
              </a:rPr>
              <a:t>": {</a:t>
            </a:r>
          </a:p>
          <a:p>
            <a:r>
              <a:rPr lang="en-US" sz="1100" dirty="0">
                <a:latin typeface="Courier" pitchFamily="2" charset="0"/>
              </a:rPr>
              <a:t>          "description": "The state of the switch, whether on or off",</a:t>
            </a:r>
          </a:p>
          <a:p>
            <a:r>
              <a:rPr lang="en-US" sz="1100" dirty="0">
                <a:latin typeface="Courier" pitchFamily="2" charset="0"/>
              </a:rPr>
              <a:t>          "</a:t>
            </a:r>
            <a:r>
              <a:rPr lang="en-US" sz="1100" dirty="0" err="1">
                <a:latin typeface="Courier" pitchFamily="2" charset="0"/>
              </a:rPr>
              <a:t>sdfRef</a:t>
            </a:r>
            <a:r>
              <a:rPr lang="en-US" sz="1100" dirty="0">
                <a:latin typeface="Courier" pitchFamily="2" charset="0"/>
              </a:rPr>
              <a:t>": "#/</a:t>
            </a:r>
            <a:r>
              <a:rPr lang="en-US" sz="1100" dirty="0" err="1">
                <a:latin typeface="Courier" pitchFamily="2" charset="0"/>
              </a:rPr>
              <a:t>sdfObject</a:t>
            </a:r>
            <a:r>
              <a:rPr lang="en-US" sz="1100" dirty="0">
                <a:latin typeface="Courier" pitchFamily="2" charset="0"/>
              </a:rPr>
              <a:t>/Switch/</a:t>
            </a:r>
            <a:r>
              <a:rPr lang="en-US" sz="1100" dirty="0" err="1">
                <a:latin typeface="Courier" pitchFamily="2" charset="0"/>
              </a:rPr>
              <a:t>sdfData</a:t>
            </a:r>
            <a:r>
              <a:rPr lang="en-US" sz="1100" dirty="0">
                <a:latin typeface="Courier" pitchFamily="2" charset="0"/>
              </a:rPr>
              <a:t>/</a:t>
            </a:r>
            <a:r>
              <a:rPr lang="en-US" sz="1100" dirty="0" err="1">
                <a:latin typeface="Courier" pitchFamily="2" charset="0"/>
              </a:rPr>
              <a:t>StateData</a:t>
            </a:r>
            <a:r>
              <a:rPr lang="en-US" sz="1100" dirty="0">
                <a:latin typeface="Courier" pitchFamily="2" charset="0"/>
              </a:rPr>
              <a:t>"</a:t>
            </a:r>
          </a:p>
          <a:p>
            <a:r>
              <a:rPr lang="en-US" sz="1100" dirty="0">
                <a:latin typeface="Courier" pitchFamily="2" charset="0"/>
              </a:rPr>
              <a:t>        }</a:t>
            </a:r>
          </a:p>
          <a:p>
            <a:r>
              <a:rPr lang="en-US" sz="1100" dirty="0">
                <a:latin typeface="Courier" pitchFamily="2" charset="0"/>
              </a:rPr>
              <a:t>      }, </a:t>
            </a:r>
          </a:p>
          <a:p>
            <a:r>
              <a:rPr lang="en-US" sz="1100" dirty="0">
                <a:latin typeface="Courier" pitchFamily="2" charset="0"/>
              </a:rPr>
              <a:t>      "</a:t>
            </a:r>
            <a:r>
              <a:rPr lang="en-US" sz="1100" dirty="0" err="1">
                <a:highlight>
                  <a:srgbClr val="FFFF00"/>
                </a:highlight>
                <a:latin typeface="Courier" pitchFamily="2" charset="0"/>
              </a:rPr>
              <a:t>sdfData</a:t>
            </a:r>
            <a:r>
              <a:rPr lang="en-US" sz="1100" dirty="0">
                <a:latin typeface="Courier" pitchFamily="2" charset="0"/>
              </a:rPr>
              <a:t>": {</a:t>
            </a:r>
          </a:p>
          <a:p>
            <a:r>
              <a:rPr lang="en-US" sz="1100" dirty="0">
                <a:latin typeface="Courier" pitchFamily="2" charset="0"/>
              </a:rPr>
              <a:t>        "</a:t>
            </a:r>
            <a:r>
              <a:rPr lang="en-US" sz="1100" dirty="0" err="1">
                <a:highlight>
                  <a:srgbClr val="FFFF00"/>
                </a:highlight>
                <a:latin typeface="Courier" pitchFamily="2" charset="0"/>
              </a:rPr>
              <a:t>StateData</a:t>
            </a:r>
            <a:r>
              <a:rPr lang="en-US" sz="1100" dirty="0">
                <a:latin typeface="Courier" pitchFamily="2" charset="0"/>
              </a:rPr>
              <a:t>": {</a:t>
            </a:r>
          </a:p>
          <a:p>
            <a:r>
              <a:rPr lang="en-US" sz="1100" dirty="0">
                <a:latin typeface="Courier" pitchFamily="2" charset="0"/>
              </a:rPr>
              <a:t>          "</a:t>
            </a:r>
            <a:r>
              <a:rPr lang="en-US" sz="1100" dirty="0" err="1">
                <a:highlight>
                  <a:srgbClr val="FFFF00"/>
                </a:highlight>
                <a:latin typeface="Courier" pitchFamily="2" charset="0"/>
              </a:rPr>
              <a:t>sdfEnum</a:t>
            </a:r>
            <a:r>
              <a:rPr lang="en-US" sz="1100" dirty="0">
                <a:latin typeface="Courier" pitchFamily="2" charset="0"/>
              </a:rPr>
              <a:t>": {</a:t>
            </a:r>
          </a:p>
          <a:p>
            <a:r>
              <a:rPr lang="en-US" sz="1100" dirty="0">
                <a:latin typeface="Courier" pitchFamily="2" charset="0"/>
              </a:rPr>
              <a:t>            "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On</a:t>
            </a:r>
            <a:r>
              <a:rPr lang="en-US" sz="1100" dirty="0">
                <a:latin typeface="Courier" pitchFamily="2" charset="0"/>
              </a:rPr>
              <a:t>": {</a:t>
            </a:r>
          </a:p>
          <a:p>
            <a:r>
              <a:rPr lang="en-US" sz="1100" dirty="0">
                <a:latin typeface="Courier" pitchFamily="2" charset="0"/>
              </a:rPr>
              <a:t>                "type": "string",</a:t>
            </a:r>
          </a:p>
          <a:p>
            <a:r>
              <a:rPr lang="en-US" sz="1100" dirty="0">
                <a:latin typeface="Courier" pitchFamily="2" charset="0"/>
              </a:rPr>
              <a:t>                "const": "on",</a:t>
            </a:r>
          </a:p>
          <a:p>
            <a:r>
              <a:rPr lang="en-US" sz="1100" dirty="0">
                <a:latin typeface="Courier" pitchFamily="2" charset="0"/>
              </a:rPr>
              <a:t>                "description": "The on state"</a:t>
            </a:r>
          </a:p>
          <a:p>
            <a:r>
              <a:rPr lang="en-US" sz="1100" dirty="0">
                <a:latin typeface="Courier" pitchFamily="2" charset="0"/>
              </a:rPr>
              <a:t>            },</a:t>
            </a:r>
          </a:p>
          <a:p>
            <a:r>
              <a:rPr lang="en-US" sz="1100" dirty="0">
                <a:latin typeface="Courier" pitchFamily="2" charset="0"/>
              </a:rPr>
              <a:t>            "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Off</a:t>
            </a:r>
            <a:r>
              <a:rPr lang="en-US" sz="1100" dirty="0">
                <a:latin typeface="Courier" pitchFamily="2" charset="0"/>
              </a:rPr>
              <a:t>": {</a:t>
            </a:r>
          </a:p>
          <a:p>
            <a:r>
              <a:rPr lang="en-US" sz="1100" dirty="0">
                <a:latin typeface="Courier" pitchFamily="2" charset="0"/>
              </a:rPr>
              <a:t>                "type": "string",</a:t>
            </a:r>
          </a:p>
          <a:p>
            <a:r>
              <a:rPr lang="en-US" sz="1100" dirty="0">
                <a:latin typeface="Courier" pitchFamily="2" charset="0"/>
              </a:rPr>
              <a:t>                "const": "off",</a:t>
            </a:r>
          </a:p>
          <a:p>
            <a:r>
              <a:rPr lang="en-US" sz="1100" dirty="0">
                <a:latin typeface="Courier" pitchFamily="2" charset="0"/>
              </a:rPr>
              <a:t>                "description": "The off state"</a:t>
            </a:r>
          </a:p>
          <a:p>
            <a:r>
              <a:rPr lang="en-US" sz="1100" dirty="0">
                <a:latin typeface="Courier" pitchFamily="2" charset="0"/>
              </a:rPr>
              <a:t>            }</a:t>
            </a:r>
          </a:p>
          <a:p>
            <a:r>
              <a:rPr lang="en-US" sz="1100" dirty="0">
                <a:latin typeface="Courier" pitchFamily="2" charset="0"/>
              </a:rPr>
              <a:t>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214167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72AF-4B99-E441-A148-4235AD7E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167" y="18255"/>
            <a:ext cx="4148833" cy="1325563"/>
          </a:xfrm>
        </p:spPr>
        <p:txBody>
          <a:bodyPr/>
          <a:lstStyle/>
          <a:p>
            <a:r>
              <a:rPr lang="en-US" dirty="0"/>
              <a:t>W3C TD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3EF6E-1681-0746-8A5A-4306863CC697}"/>
              </a:ext>
            </a:extLst>
          </p:cNvPr>
          <p:cNvSpPr/>
          <p:nvPr/>
        </p:nvSpPr>
        <p:spPr>
          <a:xfrm>
            <a:off x="482885" y="314882"/>
            <a:ext cx="7253555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{</a:t>
            </a:r>
          </a:p>
          <a:p>
            <a:r>
              <a:rPr lang="en-US" sz="1100" dirty="0">
                <a:latin typeface="Courier" pitchFamily="2" charset="0"/>
              </a:rPr>
              <a:t>    "@context": [</a:t>
            </a:r>
          </a:p>
          <a:p>
            <a:r>
              <a:rPr lang="en-US" sz="1100" dirty="0">
                <a:latin typeface="Courier" pitchFamily="2" charset="0"/>
              </a:rPr>
              <a:t>        "https://www.w3.org/2019/wot/td/v1",</a:t>
            </a:r>
          </a:p>
          <a:p>
            <a:r>
              <a:rPr lang="en-US" sz="1100" dirty="0">
                <a:latin typeface="Courier" pitchFamily="2" charset="0"/>
              </a:rPr>
              <a:t>        { "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cap</a:t>
            </a:r>
            <a:r>
              <a:rPr lang="en-US" sz="1100" dirty="0">
                <a:latin typeface="Courier" pitchFamily="2" charset="0"/>
              </a:rPr>
              <a:t>": "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https://</a:t>
            </a:r>
            <a:r>
              <a:rPr lang="en-US" sz="1100" dirty="0" err="1">
                <a:highlight>
                  <a:srgbClr val="FFFF00"/>
                </a:highlight>
                <a:latin typeface="Courier" pitchFamily="2" charset="0"/>
              </a:rPr>
              <a:t>onedm.org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/exploratory/cap/</a:t>
            </a:r>
            <a:r>
              <a:rPr lang="en-US" sz="1100" dirty="0">
                <a:latin typeface="Courier" pitchFamily="2" charset="0"/>
              </a:rPr>
              <a:t>" }</a:t>
            </a:r>
          </a:p>
          <a:p>
            <a:r>
              <a:rPr lang="en-US" sz="1100" dirty="0">
                <a:latin typeface="Courier" pitchFamily="2" charset="0"/>
              </a:rPr>
              <a:t>    ],</a:t>
            </a:r>
          </a:p>
          <a:p>
            <a:r>
              <a:rPr lang="en-US" sz="1100" dirty="0">
                <a:latin typeface="Courier" pitchFamily="2" charset="0"/>
              </a:rPr>
              <a:t>    "id": "00bd91a5-06bd-4cf6-bc02-fe5c2dd5959f",</a:t>
            </a:r>
          </a:p>
          <a:p>
            <a:r>
              <a:rPr lang="en-US" sz="1100" dirty="0">
                <a:latin typeface="Courier" pitchFamily="2" charset="0"/>
              </a:rPr>
              <a:t>    "title": "Switch",</a:t>
            </a:r>
          </a:p>
          <a:p>
            <a:r>
              <a:rPr lang="en-US" sz="1100" dirty="0">
                <a:latin typeface="Courier" pitchFamily="2" charset="0"/>
              </a:rPr>
              <a:t>    "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@type</a:t>
            </a:r>
            <a:r>
              <a:rPr lang="en-US" sz="1100" dirty="0">
                <a:latin typeface="Courier" pitchFamily="2" charset="0"/>
              </a:rPr>
              <a:t>": "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cap:#/</a:t>
            </a:r>
            <a:r>
              <a:rPr lang="en-US" sz="1100" dirty="0" err="1">
                <a:highlight>
                  <a:srgbClr val="FFFF00"/>
                </a:highlight>
                <a:latin typeface="Courier" pitchFamily="2" charset="0"/>
              </a:rPr>
              <a:t>sdfObject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/Switch</a:t>
            </a:r>
            <a:r>
              <a:rPr lang="en-US" sz="1100" dirty="0">
                <a:latin typeface="Courier" pitchFamily="2" charset="0"/>
              </a:rPr>
              <a:t>",</a:t>
            </a:r>
          </a:p>
          <a:p>
            <a:r>
              <a:rPr lang="en-US" sz="1100" dirty="0">
                <a:latin typeface="Courier" pitchFamily="2" charset="0"/>
              </a:rPr>
              <a:t>    "</a:t>
            </a:r>
            <a:r>
              <a:rPr lang="en-US" sz="1100" dirty="0" err="1">
                <a:latin typeface="Courier" pitchFamily="2" charset="0"/>
              </a:rPr>
              <a:t>securityDefinitions</a:t>
            </a:r>
            <a:r>
              <a:rPr lang="en-US" sz="1100" dirty="0">
                <a:latin typeface="Courier" pitchFamily="2" charset="0"/>
              </a:rPr>
              <a:t>": {"</a:t>
            </a:r>
            <a:r>
              <a:rPr lang="en-US" sz="1100" dirty="0" err="1">
                <a:latin typeface="Courier" pitchFamily="2" charset="0"/>
              </a:rPr>
              <a:t>basic_sc</a:t>
            </a:r>
            <a:r>
              <a:rPr lang="en-US" sz="1100" dirty="0">
                <a:latin typeface="Courier" pitchFamily="2" charset="0"/>
              </a:rPr>
              <a:t>": {</a:t>
            </a:r>
          </a:p>
          <a:p>
            <a:r>
              <a:rPr lang="en-US" sz="1100" dirty="0">
                <a:latin typeface="Courier" pitchFamily="2" charset="0"/>
              </a:rPr>
              <a:t>        "scheme": "basic",</a:t>
            </a:r>
          </a:p>
          <a:p>
            <a:r>
              <a:rPr lang="en-US" sz="1100" dirty="0">
                <a:latin typeface="Courier" pitchFamily="2" charset="0"/>
              </a:rPr>
              <a:t>        "in": "header"</a:t>
            </a:r>
          </a:p>
          <a:p>
            <a:r>
              <a:rPr lang="en-US" sz="1100" dirty="0">
                <a:latin typeface="Courier" pitchFamily="2" charset="0"/>
              </a:rPr>
              <a:t>    }},</a:t>
            </a:r>
          </a:p>
          <a:p>
            <a:r>
              <a:rPr lang="en-US" sz="1100" dirty="0">
                <a:latin typeface="Courier" pitchFamily="2" charset="0"/>
              </a:rPr>
              <a:t>    "security": ["</a:t>
            </a:r>
            <a:r>
              <a:rPr lang="en-US" sz="1100" dirty="0" err="1">
                <a:latin typeface="Courier" pitchFamily="2" charset="0"/>
              </a:rPr>
              <a:t>basic_sc</a:t>
            </a:r>
            <a:r>
              <a:rPr lang="en-US" sz="1100" dirty="0">
                <a:latin typeface="Courier" pitchFamily="2" charset="0"/>
              </a:rPr>
              <a:t>"],</a:t>
            </a:r>
          </a:p>
          <a:p>
            <a:r>
              <a:rPr lang="en-US" sz="1100" dirty="0">
                <a:latin typeface="Courier" pitchFamily="2" charset="0"/>
              </a:rPr>
              <a:t>    "properties": {</a:t>
            </a:r>
          </a:p>
          <a:p>
            <a:r>
              <a:rPr lang="en-US" sz="1100" dirty="0">
                <a:latin typeface="Courier" pitchFamily="2" charset="0"/>
              </a:rPr>
              <a:t>        "State": {</a:t>
            </a:r>
          </a:p>
          <a:p>
            <a:r>
              <a:rPr lang="en-US" sz="1100" dirty="0">
                <a:latin typeface="Courier" pitchFamily="2" charset="0"/>
              </a:rPr>
              <a:t>            "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@type</a:t>
            </a:r>
            <a:r>
              <a:rPr lang="en-US" sz="1100" dirty="0">
                <a:latin typeface="Courier" pitchFamily="2" charset="0"/>
              </a:rPr>
              <a:t>": "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cap:#/</a:t>
            </a:r>
            <a:r>
              <a:rPr lang="en-US" sz="1100" dirty="0" err="1">
                <a:highlight>
                  <a:srgbClr val="FFFF00"/>
                </a:highlight>
                <a:latin typeface="Courier" pitchFamily="2" charset="0"/>
              </a:rPr>
              <a:t>sdfObject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/Switch/</a:t>
            </a:r>
            <a:r>
              <a:rPr lang="en-US" sz="1100" dirty="0" err="1">
                <a:highlight>
                  <a:srgbClr val="FFFF00"/>
                </a:highlight>
                <a:latin typeface="Courier" pitchFamily="2" charset="0"/>
              </a:rPr>
              <a:t>sdfProperty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/State</a:t>
            </a:r>
            <a:r>
              <a:rPr lang="en-US" sz="1100" dirty="0">
                <a:latin typeface="Courier" pitchFamily="2" charset="0"/>
              </a:rPr>
              <a:t>",</a:t>
            </a:r>
          </a:p>
          <a:p>
            <a:r>
              <a:rPr lang="en-US" sz="1100" dirty="0">
                <a:latin typeface="Courier" pitchFamily="2" charset="0"/>
              </a:rPr>
              <a:t>            "type": "string",</a:t>
            </a:r>
          </a:p>
          <a:p>
            <a:r>
              <a:rPr lang="en-US" sz="1100" dirty="0">
                <a:latin typeface="Courier" pitchFamily="2" charset="0"/>
              </a:rPr>
              <a:t>            "</a:t>
            </a:r>
            <a:r>
              <a:rPr lang="en-US" sz="1100" dirty="0" err="1">
                <a:latin typeface="Courier" pitchFamily="2" charset="0"/>
              </a:rPr>
              <a:t>enum</a:t>
            </a:r>
            <a:r>
              <a:rPr lang="en-US" sz="1100" dirty="0">
                <a:latin typeface="Courier" pitchFamily="2" charset="0"/>
              </a:rPr>
              <a:t>": ["on", "off"],</a:t>
            </a:r>
          </a:p>
          <a:p>
            <a:r>
              <a:rPr lang="en-US" sz="1100" dirty="0">
                <a:latin typeface="Courier" pitchFamily="2" charset="0"/>
              </a:rPr>
              <a:t>            "forms": [{</a:t>
            </a:r>
          </a:p>
          <a:p>
            <a:r>
              <a:rPr lang="en-US" sz="1100" dirty="0">
                <a:latin typeface="Courier" pitchFamily="2" charset="0"/>
              </a:rPr>
              <a:t>                "</a:t>
            </a:r>
            <a:r>
              <a:rPr lang="en-US" sz="1100" dirty="0" err="1">
                <a:latin typeface="Courier" pitchFamily="2" charset="0"/>
              </a:rPr>
              <a:t>href</a:t>
            </a:r>
            <a:r>
              <a:rPr lang="en-US" sz="1100" dirty="0">
                <a:latin typeface="Courier" pitchFamily="2" charset="0"/>
              </a:rPr>
              <a:t>": "https://</a:t>
            </a:r>
            <a:r>
              <a:rPr lang="en-US" sz="1100" dirty="0" err="1">
                <a:latin typeface="Courier" pitchFamily="2" charset="0"/>
              </a:rPr>
              <a:t>example.com</a:t>
            </a:r>
            <a:r>
              <a:rPr lang="en-US" sz="1100" dirty="0">
                <a:latin typeface="Courier" pitchFamily="2" charset="0"/>
              </a:rPr>
              <a:t>/Switch/State"</a:t>
            </a:r>
          </a:p>
          <a:p>
            <a:r>
              <a:rPr lang="en-US" sz="1100" dirty="0">
                <a:latin typeface="Courier" pitchFamily="2" charset="0"/>
              </a:rPr>
              <a:t>            }]</a:t>
            </a:r>
          </a:p>
          <a:p>
            <a:r>
              <a:rPr lang="en-US" sz="1100" dirty="0">
                <a:latin typeface="Courier" pitchFamily="2" charset="0"/>
              </a:rPr>
              <a:t>        }</a:t>
            </a:r>
          </a:p>
          <a:p>
            <a:r>
              <a:rPr lang="en-US" sz="1100" dirty="0">
                <a:latin typeface="Courier" pitchFamily="2" charset="0"/>
              </a:rPr>
              <a:t>    },</a:t>
            </a:r>
          </a:p>
          <a:p>
            <a:r>
              <a:rPr lang="en-US" sz="1100" dirty="0">
                <a:latin typeface="Courier" pitchFamily="2" charset="0"/>
              </a:rPr>
              <a:t>    "actions": {</a:t>
            </a:r>
          </a:p>
          <a:p>
            <a:r>
              <a:rPr lang="en-US" sz="1100" dirty="0">
                <a:latin typeface="Courier" pitchFamily="2" charset="0"/>
              </a:rPr>
              <a:t>        "On": {</a:t>
            </a:r>
          </a:p>
          <a:p>
            <a:r>
              <a:rPr lang="en-US" sz="1100" dirty="0">
                <a:latin typeface="Courier" pitchFamily="2" charset="0"/>
              </a:rPr>
              <a:t>            "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@type</a:t>
            </a:r>
            <a:r>
              <a:rPr lang="en-US" sz="1100" dirty="0">
                <a:latin typeface="Courier" pitchFamily="2" charset="0"/>
              </a:rPr>
              <a:t>": "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cap:#/</a:t>
            </a:r>
            <a:r>
              <a:rPr lang="en-US" sz="1100" dirty="0" err="1">
                <a:highlight>
                  <a:srgbClr val="FFFF00"/>
                </a:highlight>
                <a:latin typeface="Courier" pitchFamily="2" charset="0"/>
              </a:rPr>
              <a:t>sdfObject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/Switch/</a:t>
            </a:r>
            <a:r>
              <a:rPr lang="en-US" sz="1100" dirty="0" err="1">
                <a:highlight>
                  <a:srgbClr val="FFFF00"/>
                </a:highlight>
                <a:latin typeface="Courier" pitchFamily="2" charset="0"/>
              </a:rPr>
              <a:t>sdfAction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/On</a:t>
            </a:r>
            <a:r>
              <a:rPr lang="en-US" sz="1100" dirty="0">
                <a:latin typeface="Courier" pitchFamily="2" charset="0"/>
              </a:rPr>
              <a:t>",</a:t>
            </a:r>
          </a:p>
          <a:p>
            <a:r>
              <a:rPr lang="en-US" sz="1100" dirty="0">
                <a:latin typeface="Courier" pitchFamily="2" charset="0"/>
              </a:rPr>
              <a:t>            "forms": [{</a:t>
            </a:r>
          </a:p>
          <a:p>
            <a:r>
              <a:rPr lang="en-US" sz="1100" dirty="0">
                <a:latin typeface="Courier" pitchFamily="2" charset="0"/>
              </a:rPr>
              <a:t>                "</a:t>
            </a:r>
            <a:r>
              <a:rPr lang="en-US" sz="1100" dirty="0" err="1">
                <a:latin typeface="Courier" pitchFamily="2" charset="0"/>
              </a:rPr>
              <a:t>href</a:t>
            </a:r>
            <a:r>
              <a:rPr lang="en-US" sz="1100" dirty="0">
                <a:latin typeface="Courier" pitchFamily="2" charset="0"/>
              </a:rPr>
              <a:t>": "https://</a:t>
            </a:r>
            <a:r>
              <a:rPr lang="en-US" sz="1100" dirty="0" err="1">
                <a:latin typeface="Courier" pitchFamily="2" charset="0"/>
              </a:rPr>
              <a:t>example.com</a:t>
            </a:r>
            <a:r>
              <a:rPr lang="en-US" sz="1100" dirty="0">
                <a:latin typeface="Courier" pitchFamily="2" charset="0"/>
              </a:rPr>
              <a:t>/Switch/</a:t>
            </a:r>
            <a:r>
              <a:rPr lang="en-US" sz="1100" dirty="0" err="1">
                <a:latin typeface="Courier" pitchFamily="2" charset="0"/>
              </a:rPr>
              <a:t>OnAction</a:t>
            </a:r>
            <a:r>
              <a:rPr lang="en-US" sz="1100" dirty="0">
                <a:latin typeface="Courier" pitchFamily="2" charset="0"/>
              </a:rPr>
              <a:t>"</a:t>
            </a:r>
          </a:p>
          <a:p>
            <a:r>
              <a:rPr lang="en-US" sz="1100" dirty="0">
                <a:latin typeface="Courier" pitchFamily="2" charset="0"/>
              </a:rPr>
              <a:t>            }]</a:t>
            </a:r>
          </a:p>
          <a:p>
            <a:r>
              <a:rPr lang="en-US" sz="1100" dirty="0">
                <a:latin typeface="Courier" pitchFamily="2" charset="0"/>
              </a:rPr>
              <a:t>        },</a:t>
            </a:r>
          </a:p>
          <a:p>
            <a:r>
              <a:rPr lang="en-US" sz="1100" dirty="0">
                <a:latin typeface="Courier" pitchFamily="2" charset="0"/>
              </a:rPr>
              <a:t>        "Off": {</a:t>
            </a:r>
          </a:p>
          <a:p>
            <a:r>
              <a:rPr lang="en-US" sz="1100" dirty="0">
                <a:latin typeface="Courier" pitchFamily="2" charset="0"/>
              </a:rPr>
              <a:t>            "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@type</a:t>
            </a:r>
            <a:r>
              <a:rPr lang="en-US" sz="1100" dirty="0">
                <a:latin typeface="Courier" pitchFamily="2" charset="0"/>
              </a:rPr>
              <a:t>": "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cap:#/</a:t>
            </a:r>
            <a:r>
              <a:rPr lang="en-US" sz="1100" dirty="0" err="1">
                <a:highlight>
                  <a:srgbClr val="FFFF00"/>
                </a:highlight>
                <a:latin typeface="Courier" pitchFamily="2" charset="0"/>
              </a:rPr>
              <a:t>sdfObject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/Switch/</a:t>
            </a:r>
            <a:r>
              <a:rPr lang="en-US" sz="1100" dirty="0" err="1">
                <a:highlight>
                  <a:srgbClr val="FFFF00"/>
                </a:highlight>
                <a:latin typeface="Courier" pitchFamily="2" charset="0"/>
              </a:rPr>
              <a:t>sdfAction</a:t>
            </a:r>
            <a:r>
              <a:rPr lang="en-US" sz="1100" dirty="0">
                <a:highlight>
                  <a:srgbClr val="FFFF00"/>
                </a:highlight>
                <a:latin typeface="Courier" pitchFamily="2" charset="0"/>
              </a:rPr>
              <a:t>/On</a:t>
            </a:r>
            <a:r>
              <a:rPr lang="en-US" sz="1100" dirty="0">
                <a:latin typeface="Courier" pitchFamily="2" charset="0"/>
              </a:rPr>
              <a:t>",</a:t>
            </a:r>
          </a:p>
          <a:p>
            <a:r>
              <a:rPr lang="en-US" sz="1100" dirty="0">
                <a:latin typeface="Courier" pitchFamily="2" charset="0"/>
              </a:rPr>
              <a:t>            "forms": [{</a:t>
            </a:r>
          </a:p>
          <a:p>
            <a:r>
              <a:rPr lang="en-US" sz="1100" dirty="0">
                <a:latin typeface="Courier" pitchFamily="2" charset="0"/>
              </a:rPr>
              <a:t>                "</a:t>
            </a:r>
            <a:r>
              <a:rPr lang="en-US" sz="1100" dirty="0" err="1">
                <a:latin typeface="Courier" pitchFamily="2" charset="0"/>
              </a:rPr>
              <a:t>href</a:t>
            </a:r>
            <a:r>
              <a:rPr lang="en-US" sz="1100" dirty="0">
                <a:latin typeface="Courier" pitchFamily="2" charset="0"/>
              </a:rPr>
              <a:t>": "https://</a:t>
            </a:r>
            <a:r>
              <a:rPr lang="en-US" sz="1100" dirty="0" err="1">
                <a:latin typeface="Courier" pitchFamily="2" charset="0"/>
              </a:rPr>
              <a:t>example.com</a:t>
            </a:r>
            <a:r>
              <a:rPr lang="en-US" sz="1100" dirty="0">
                <a:latin typeface="Courier" pitchFamily="2" charset="0"/>
              </a:rPr>
              <a:t>/Switch/</a:t>
            </a:r>
            <a:r>
              <a:rPr lang="en-US" sz="1100" dirty="0" err="1">
                <a:latin typeface="Courier" pitchFamily="2" charset="0"/>
              </a:rPr>
              <a:t>OffAction</a:t>
            </a:r>
            <a:r>
              <a:rPr lang="en-US" sz="1100" dirty="0">
                <a:latin typeface="Courier" pitchFamily="2" charset="0"/>
              </a:rPr>
              <a:t>"</a:t>
            </a:r>
          </a:p>
          <a:p>
            <a:r>
              <a:rPr lang="en-US" sz="1100" dirty="0">
                <a:latin typeface="Courier" pitchFamily="2" charset="0"/>
              </a:rPr>
              <a:t>            }]</a:t>
            </a:r>
          </a:p>
          <a:p>
            <a:r>
              <a:rPr lang="en-US" sz="1100" dirty="0">
                <a:latin typeface="Courier" pitchFamily="2" charset="0"/>
              </a:rPr>
              <a:t>        }</a:t>
            </a:r>
          </a:p>
          <a:p>
            <a:r>
              <a:rPr lang="en-US" sz="1100" dirty="0">
                <a:latin typeface="Courier" pitchFamily="2" charset="0"/>
              </a:rPr>
              <a:t>    }</a:t>
            </a:r>
          </a:p>
          <a:p>
            <a:r>
              <a:rPr lang="en-US" sz="1100" dirty="0">
                <a:latin typeface="Courier" pitchFamily="2" charset="0"/>
              </a:rPr>
              <a:t>}</a:t>
            </a:r>
            <a:endParaRPr lang="en-US" sz="1100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3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1667</Words>
  <Application>Microsoft Macintosh PowerPoint</Application>
  <PresentationFormat>Letter Paper (8.5x11 in)</PresentationFormat>
  <Paragraphs>343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Office Theme</vt:lpstr>
      <vt:lpstr>Semantic Technology Landscape</vt:lpstr>
      <vt:lpstr>Overview of semantic models</vt:lpstr>
      <vt:lpstr>Meta-model survey</vt:lpstr>
      <vt:lpstr>Meta-model survey – Common Affordance Semantics</vt:lpstr>
      <vt:lpstr>OneDM Meta-model</vt:lpstr>
      <vt:lpstr>SDF Example</vt:lpstr>
      <vt:lpstr>W3C TD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WISHI</dc:title>
  <dc:creator>Michael Koster</dc:creator>
  <cp:lastModifiedBy>Michael Koster</cp:lastModifiedBy>
  <cp:revision>8</cp:revision>
  <dcterms:created xsi:type="dcterms:W3CDTF">2020-06-30T15:50:13Z</dcterms:created>
  <dcterms:modified xsi:type="dcterms:W3CDTF">2020-06-30T16:33:11Z</dcterms:modified>
</cp:coreProperties>
</file>