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305" r:id="rId3"/>
    <p:sldId id="312" r:id="rId4"/>
    <p:sldId id="307" r:id="rId5"/>
    <p:sldId id="301" r:id="rId6"/>
    <p:sldId id="300" r:id="rId7"/>
    <p:sldId id="320" r:id="rId8"/>
    <p:sldId id="309" r:id="rId9"/>
    <p:sldId id="314" r:id="rId10"/>
    <p:sldId id="313" r:id="rId11"/>
    <p:sldId id="315" r:id="rId12"/>
    <p:sldId id="317" r:id="rId13"/>
    <p:sldId id="328" r:id="rId14"/>
    <p:sldId id="318" r:id="rId15"/>
    <p:sldId id="329" r:id="rId16"/>
    <p:sldId id="327" r:id="rId17"/>
    <p:sldId id="336" r:id="rId18"/>
    <p:sldId id="330" r:id="rId19"/>
    <p:sldId id="310" r:id="rId20"/>
    <p:sldId id="319" r:id="rId21"/>
    <p:sldId id="306" r:id="rId22"/>
    <p:sldId id="303" r:id="rId23"/>
    <p:sldId id="333" r:id="rId24"/>
    <p:sldId id="334" r:id="rId25"/>
    <p:sldId id="335" r:id="rId26"/>
    <p:sldId id="331" r:id="rId27"/>
    <p:sldId id="332" r:id="rId2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7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F983-F99A-654B-A22B-122E72D1598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AFBD3-A36B-7849-8DD0-02ABA1BB1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" TargetMode="External"/><Relationship Id="rId4" Type="http://schemas.openxmlformats.org/officeDocument/2006/relationships/hyperlink" Target="https://github.com/tum-ei-esi/virtual-thing" TargetMode="External"/><Relationship Id="rId5" Type="http://schemas.openxmlformats.org/officeDocument/2006/relationships/hyperlink" Target="https://www.w3.org/TR/2019/CR-wot-thing-description-20191106/" TargetMode="External"/><Relationship Id="rId6" Type="http://schemas.openxmlformats.org/officeDocument/2006/relationships/hyperlink" Target="https://www.w3.org/TR/2019/CR-wot-architecture-20191106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1190"/>
            <a:ext cx="7772400" cy="2192337"/>
          </a:xfrm>
        </p:spPr>
        <p:txBody>
          <a:bodyPr/>
          <a:lstStyle/>
          <a:p>
            <a:r>
              <a:rPr lang="en-US" dirty="0" smtClean="0"/>
              <a:t>Semantic Proxy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7902"/>
            <a:ext cx="6858000" cy="1655762"/>
          </a:xfrm>
        </p:spPr>
        <p:txBody>
          <a:bodyPr/>
          <a:lstStyle/>
          <a:p>
            <a:r>
              <a:rPr lang="en-US" dirty="0" smtClean="0"/>
              <a:t>Semantic Interoperability Demonstration using </a:t>
            </a:r>
            <a:r>
              <a:rPr lang="en-US" dirty="0" err="1" smtClean="0"/>
              <a:t>OneDM</a:t>
            </a:r>
            <a:r>
              <a:rPr lang="en-US" dirty="0" smtClean="0"/>
              <a:t> SDF, </a:t>
            </a:r>
            <a:r>
              <a:rPr lang="en-US" dirty="0" err="1" smtClean="0"/>
              <a:t>iotschema</a:t>
            </a:r>
            <a:r>
              <a:rPr lang="en-US" dirty="0" smtClean="0"/>
              <a:t> RDF, and W3C </a:t>
            </a:r>
            <a:r>
              <a:rPr lang="en-US" dirty="0" err="1" smtClean="0"/>
              <a:t>WoT</a:t>
            </a:r>
            <a:r>
              <a:rPr lang="en-US" dirty="0" smtClean="0"/>
              <a:t> TD</a:t>
            </a:r>
          </a:p>
          <a:p>
            <a:r>
              <a:rPr lang="en-US" dirty="0" smtClean="0"/>
              <a:t>November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59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OneDM</a:t>
            </a:r>
            <a:r>
              <a:rPr lang="en-US" dirty="0" smtClean="0"/>
              <a:t> SDF Example Mapping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413" y="253021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584" y="3072430"/>
            <a:ext cx="202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0275" y="472954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iotschema</a:t>
            </a:r>
            <a:r>
              <a:rPr lang="en-US" dirty="0" smtClean="0"/>
              <a:t> Action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2788" y="2725271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86367" y="3288269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86367" y="4923987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128" y="1701509"/>
            <a:ext cx="183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JSON-LD Context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65239" y="1898340"/>
            <a:ext cx="361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12788" y="1160145"/>
            <a:ext cx="71177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/#"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"string",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ff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6785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31" y="259773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Object maps to Capability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8459" y="2095189"/>
            <a:ext cx="70917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iot:providesInteractionPattern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[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]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6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155864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- Actions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510" y="1710027"/>
            <a:ext cx="52162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2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05" y="0"/>
            <a:ext cx="7886700" cy="1325563"/>
          </a:xfrm>
        </p:spPr>
        <p:txBody>
          <a:bodyPr/>
          <a:lstStyle/>
          <a:p>
            <a:r>
              <a:rPr lang="en-US" dirty="0" smtClean="0"/>
              <a:t>Properties and Data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8181" y="1066766"/>
            <a:ext cx="71801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iot:providesOutputData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schema:PropertyValue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schema:propertyType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schema:String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6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6"/>
            <a:ext cx="7886700" cy="1325563"/>
          </a:xfrm>
        </p:spPr>
        <p:txBody>
          <a:bodyPr/>
          <a:lstStyle/>
          <a:p>
            <a:r>
              <a:rPr lang="en-US"/>
              <a:t>E</a:t>
            </a:r>
            <a:r>
              <a:rPr lang="en-US" smtClean="0"/>
              <a:t>xpected </a:t>
            </a:r>
            <a:r>
              <a:rPr lang="en-US" dirty="0" smtClean="0"/>
              <a:t>Result -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166" y="1462089"/>
            <a:ext cx="8151668" cy="4845193"/>
          </a:xfrm>
        </p:spPr>
        <p:txBody>
          <a:bodyPr/>
          <a:lstStyle/>
          <a:p>
            <a:r>
              <a:rPr lang="en-US" dirty="0" smtClean="0"/>
              <a:t>How do we describe </a:t>
            </a:r>
            <a:r>
              <a:rPr lang="en-US" dirty="0" err="1" smtClean="0"/>
              <a:t>enums</a:t>
            </a:r>
            <a:r>
              <a:rPr lang="en-US" dirty="0" smtClean="0"/>
              <a:t> in </a:t>
            </a:r>
            <a:r>
              <a:rPr lang="en-US" dirty="0" err="1" smtClean="0"/>
              <a:t>iotschema</a:t>
            </a:r>
            <a:r>
              <a:rPr lang="en-US" dirty="0" smtClean="0"/>
              <a:t> style RDF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we map </a:t>
            </a:r>
            <a:r>
              <a:rPr lang="en-US" dirty="0" err="1" smtClean="0"/>
              <a:t>enum</a:t>
            </a:r>
            <a:r>
              <a:rPr lang="en-US" dirty="0" smtClean="0"/>
              <a:t> values in RDF (which are URIs) to concrete representation values in schemas?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true, false],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[1, 0], [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"on", "off"]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Could use schema annotation, like @type but for </a:t>
            </a:r>
            <a:r>
              <a:rPr lang="en-US" dirty="0" err="1" smtClean="0">
                <a:ea typeface="Courier" charset="0"/>
                <a:cs typeface="Courier" charset="0"/>
              </a:rPr>
              <a:t>enum</a:t>
            </a:r>
            <a:r>
              <a:rPr lang="en-US" dirty="0" smtClean="0">
                <a:ea typeface="Courier" charset="0"/>
                <a:cs typeface="Courier" charset="0"/>
              </a:rPr>
              <a:t> values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[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{"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iot:Switch.State.On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"on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{"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iot:Switch.State.Off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"off"}  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86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Item and Type in RDF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2355" y="1220204"/>
            <a:ext cx="707101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iot:SwitchStateValue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2355" y="3915612"/>
            <a:ext cx="70710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"Enumeration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of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Switch states",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  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schema:Enumeration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48046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0818" y="1942881"/>
            <a:ext cx="6743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2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RDF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2218" y="1568809"/>
            <a:ext cx="67437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 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{"@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id":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schema:String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schema:defaultValue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rdfs:Literal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"on"}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"",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{"@id": 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schema:String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    "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schema:defaultValue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{"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rdfs:Literal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": "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</a:rPr>
              <a:t>off"}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0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06" y="106019"/>
            <a:ext cx="7886700" cy="1325563"/>
          </a:xfrm>
        </p:spPr>
        <p:txBody>
          <a:bodyPr/>
          <a:lstStyle/>
          <a:p>
            <a:r>
              <a:rPr lang="en-US" dirty="0" smtClean="0"/>
              <a:t>TD Semantic Annotation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89190"/>
              </p:ext>
            </p:extLst>
          </p:nvPr>
        </p:nvGraphicFramePr>
        <p:xfrm>
          <a:off x="1162435" y="1324436"/>
          <a:ext cx="6932081" cy="2238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3"/>
                <a:gridCol w="4453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+mn-lt"/>
                        </a:rPr>
                        <a:t>iotschema</a:t>
                      </a:r>
                      <a:r>
                        <a:rPr lang="en-US" b="0" dirty="0" smtClean="0">
                          <a:latin typeface="+mn-lt"/>
                        </a:rPr>
                        <a:t> Definition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TD @type annotation</a:t>
                      </a:r>
                    </a:p>
                  </a:txBody>
                  <a:tcPr/>
                </a:tc>
              </a:tr>
              <a:tr h="38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iot:SwitchCapability</a:t>
                      </a:r>
                      <a:r>
                        <a:rPr lang="en-US" dirty="0" smtClean="0">
                          <a:latin typeface="+mn-lt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iot:SwitchStateProperty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iot:SwitchStateData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Property Value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iot:SwitchOnState</a:t>
                      </a:r>
                      <a:r>
                        <a:rPr lang="en-US" dirty="0" smtClean="0">
                          <a:latin typeface="+mn-lt"/>
                        </a:rPr>
                        <a:t>, </a:t>
                      </a:r>
                      <a:r>
                        <a:rPr lang="en-US" dirty="0" err="1" smtClean="0">
                          <a:latin typeface="+mn-lt"/>
                        </a:rPr>
                        <a:t>iot:SwitchOffState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iot:SwitchOnAction</a:t>
                      </a:r>
                      <a:r>
                        <a:rPr lang="en-US" dirty="0" smtClean="0">
                          <a:latin typeface="+mn-lt"/>
                        </a:rPr>
                        <a:t>, </a:t>
                      </a:r>
                      <a:r>
                        <a:rPr lang="en-US" dirty="0" err="1" smtClean="0">
                          <a:latin typeface="+mn-lt"/>
                        </a:rPr>
                        <a:t>iot:SwitchOffAction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32099"/>
              </p:ext>
            </p:extLst>
          </p:nvPr>
        </p:nvGraphicFramePr>
        <p:xfrm>
          <a:off x="1162436" y="3580011"/>
          <a:ext cx="6932081" cy="277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436"/>
                <a:gridCol w="4441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+mn-lt"/>
                        </a:rPr>
                        <a:t>OneDM</a:t>
                      </a:r>
                      <a:r>
                        <a:rPr lang="en-US" b="0" dirty="0" smtClean="0">
                          <a:latin typeface="+mn-lt"/>
                        </a:rPr>
                        <a:t> Definition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TD @type annotation</a:t>
                      </a:r>
                      <a:endParaRPr lang="en-US" b="0" dirty="0"/>
                    </a:p>
                  </a:txBody>
                  <a:tcPr/>
                </a:tc>
              </a:tr>
              <a:tr h="383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odmProperty</a:t>
                      </a:r>
                      <a:r>
                        <a:rPr lang="en-US" dirty="0" smtClean="0">
                          <a:latin typeface="+mn-lt"/>
                        </a:rPr>
                        <a:t>/State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Property Value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enum</a:t>
                      </a:r>
                      <a:r>
                        <a:rPr lang="en-US" dirty="0" smtClean="0">
                          <a:latin typeface="+mn-lt"/>
                        </a:rPr>
                        <a:t>/0, </a:t>
                      </a:r>
                      <a:r>
                        <a:rPr lang="en-US" dirty="0" err="1" smtClean="0">
                          <a:latin typeface="+mn-lt"/>
                        </a:rPr>
                        <a:t>odm:odmData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SwitchData</a:t>
                      </a:r>
                      <a:r>
                        <a:rPr lang="en-US" dirty="0" smtClean="0">
                          <a:latin typeface="+mn-lt"/>
                        </a:rPr>
                        <a:t>/</a:t>
                      </a:r>
                      <a:r>
                        <a:rPr lang="en-US" dirty="0" err="1" smtClean="0">
                          <a:latin typeface="+mn-lt"/>
                        </a:rPr>
                        <a:t>enum</a:t>
                      </a:r>
                      <a:r>
                        <a:rPr lang="en-US" dirty="0" smtClean="0">
                          <a:latin typeface="+mn-lt"/>
                        </a:rPr>
                        <a:t>/1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odmAction</a:t>
                      </a:r>
                      <a:r>
                        <a:rPr lang="en-US" dirty="0" smtClean="0">
                          <a:latin typeface="+mn-lt"/>
                        </a:rPr>
                        <a:t>/On, </a:t>
                      </a:r>
                      <a:r>
                        <a:rPr lang="en-US" dirty="0" err="1" smtClean="0">
                          <a:latin typeface="+mn-lt"/>
                        </a:rPr>
                        <a:t>odm:odmObject</a:t>
                      </a:r>
                      <a:r>
                        <a:rPr lang="en-US" dirty="0" smtClean="0">
                          <a:latin typeface="+mn-lt"/>
                        </a:rPr>
                        <a:t>/Switch/</a:t>
                      </a:r>
                      <a:r>
                        <a:rPr lang="en-US" dirty="0" err="1" smtClean="0">
                          <a:latin typeface="+mn-lt"/>
                        </a:rPr>
                        <a:t>odmAction</a:t>
                      </a:r>
                      <a:r>
                        <a:rPr lang="en-US" dirty="0" smtClean="0">
                          <a:latin typeface="+mn-lt"/>
                        </a:rPr>
                        <a:t>/Off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32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659" y="-144527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5360" y="809200"/>
            <a:ext cx="935181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context":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://www.w3.org/2019/wot/td/v1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{"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iotschema.org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/"}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],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 "Thing",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properties":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iot:SwitchStateData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observable":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true,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forms":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{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/properties/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readproperty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writeproperty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observeproperty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"],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for Semantic Interoperability</a:t>
            </a:r>
          </a:p>
          <a:p>
            <a:pPr lvl="1"/>
            <a:r>
              <a:rPr lang="en-US" dirty="0" smtClean="0"/>
              <a:t>Proxy to enable translation from device protocol to application protocol </a:t>
            </a:r>
          </a:p>
          <a:p>
            <a:pPr lvl="1"/>
            <a:r>
              <a:rPr lang="en-US" dirty="0" smtClean="0"/>
              <a:t>Provides for many-to-many mapping of application protocols to device protocols </a:t>
            </a:r>
          </a:p>
          <a:p>
            <a:pPr lvl="1"/>
            <a:r>
              <a:rPr lang="en-US" dirty="0"/>
              <a:t>many-to-one and </a:t>
            </a:r>
            <a:r>
              <a:rPr lang="en-US" dirty="0" smtClean="0"/>
              <a:t>one-to-many through a common semantic model </a:t>
            </a:r>
          </a:p>
          <a:p>
            <a:pPr lvl="1"/>
            <a:r>
              <a:rPr lang="en-US" dirty="0" smtClean="0"/>
              <a:t>Could implement a "universal" </a:t>
            </a:r>
            <a:r>
              <a:rPr lang="en-US" dirty="0" err="1" smtClean="0"/>
              <a:t>IoT</a:t>
            </a:r>
            <a:r>
              <a:rPr lang="en-US" dirty="0" smtClean="0"/>
              <a:t> gateway</a:t>
            </a:r>
          </a:p>
        </p:txBody>
      </p:sp>
    </p:spTree>
    <p:extLst>
      <p:ext uri="{BB962C8B-B14F-4D97-AF65-F5344CB8AC3E}">
        <p14:creationId xmlns:p14="http://schemas.microsoft.com/office/powerpoint/2010/main" val="136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336" y="850762"/>
            <a:ext cx="884266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"actions":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/actions/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"@type": ["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iot:SwitchOffAction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"input":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"forms":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SwitchCapability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/actions/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SwitchOffAction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"op": ["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invokeaction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"application/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25040" y="-15491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3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Semantic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134"/>
            <a:ext cx="7886700" cy="4351338"/>
          </a:xfrm>
        </p:spPr>
        <p:txBody>
          <a:bodyPr/>
          <a:lstStyle/>
          <a:p>
            <a:r>
              <a:rPr lang="en-US" dirty="0"/>
              <a:t>Names of affordances are resolved through Semantic Discovery</a:t>
            </a:r>
          </a:p>
          <a:p>
            <a:pPr lvl="1"/>
            <a:r>
              <a:rPr lang="en-US" dirty="0" err="1"/>
              <a:t>PropertyName</a:t>
            </a:r>
            <a:r>
              <a:rPr lang="en-US" dirty="0"/>
              <a:t>=discover(</a:t>
            </a:r>
            <a:r>
              <a:rPr lang="en-US" dirty="0" err="1"/>
              <a:t>FilterParameters</a:t>
            </a:r>
            <a:r>
              <a:rPr lang="en-US" dirty="0"/>
              <a:t>)</a:t>
            </a:r>
          </a:p>
          <a:p>
            <a:r>
              <a:rPr lang="en-US" dirty="0" smtClean="0"/>
              <a:t>Applications use meta-model affordances and operations</a:t>
            </a:r>
          </a:p>
          <a:p>
            <a:pPr lvl="1"/>
            <a:r>
              <a:rPr lang="en-US" dirty="0" smtClean="0"/>
              <a:t>data=</a:t>
            </a:r>
            <a:r>
              <a:rPr lang="en-US" dirty="0" err="1" smtClean="0"/>
              <a:t>readProperty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writeProperty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, data)</a:t>
            </a:r>
          </a:p>
          <a:p>
            <a:pPr lvl="1"/>
            <a:r>
              <a:rPr lang="en-US" dirty="0" smtClean="0"/>
              <a:t>result=</a:t>
            </a:r>
            <a:r>
              <a:rPr lang="en-US" dirty="0" err="1" smtClean="0"/>
              <a:t>invokeAction</a:t>
            </a:r>
            <a:r>
              <a:rPr lang="en-US" dirty="0" smtClean="0"/>
              <a:t>(</a:t>
            </a:r>
            <a:r>
              <a:rPr lang="en-US" dirty="0" err="1" smtClean="0"/>
              <a:t>ActionName</a:t>
            </a:r>
            <a:r>
              <a:rPr lang="en-US" dirty="0" smtClean="0"/>
              <a:t>, parameters)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ata=</a:t>
            </a:r>
            <a:r>
              <a:rPr lang="en-US" dirty="0" err="1" smtClean="0"/>
              <a:t>subscribeEvent</a:t>
            </a:r>
            <a:r>
              <a:rPr lang="en-US" dirty="0" smtClean="0"/>
              <a:t>(</a:t>
            </a:r>
            <a:r>
              <a:rPr lang="en-US" dirty="0" err="1" smtClean="0"/>
              <a:t>EventName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Supports modular, declarative programming models </a:t>
            </a:r>
            <a:r>
              <a:rPr lang="mr-IN" dirty="0" smtClean="0"/>
              <a:t>–</a:t>
            </a:r>
            <a:r>
              <a:rPr lang="en-US" dirty="0" smtClean="0"/>
              <a:t> Node-RED</a:t>
            </a:r>
          </a:p>
        </p:txBody>
      </p:sp>
    </p:spTree>
    <p:extLst>
      <p:ext uri="{BB962C8B-B14F-4D97-AF65-F5344CB8AC3E}">
        <p14:creationId xmlns:p14="http://schemas.microsoft.com/office/powerpoint/2010/main" val="71748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01"/>
            <a:ext cx="78867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946"/>
            <a:ext cx="7886700" cy="48941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Data Model SDF and Model work in progress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github.com/one-data-model/language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github.com/one-data-model/playground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4"/>
            </a:endParaRPr>
          </a:p>
          <a:p>
            <a:pPr marL="0" indent="0">
              <a:buNone/>
            </a:pPr>
            <a:r>
              <a:rPr lang="en-US" dirty="0" smtClean="0"/>
              <a:t>Semantic Proxy and W3C </a:t>
            </a:r>
            <a:r>
              <a:rPr lang="en-US" dirty="0" err="1" smtClean="0"/>
              <a:t>WoT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github.com/tum-ei-esi/virtual-thing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https://www.w3.org/TR/2019/CR-wot-thing-description-20191106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https://www.w3.org/TR/2019/CR-wot-architecture-20191106/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31" y="259773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Object maps to Capability </a:t>
            </a:r>
            <a:r>
              <a:rPr lang="en-US" dirty="0" smtClean="0"/>
              <a:t>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8459" y="2095189"/>
            <a:ext cx="70917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iot:Capability.Switch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iot:Capability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iot:providesInteractionPattern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[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iot: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Capability.Switch.</a:t>
            </a:r>
            <a:r>
              <a:rPr lang="en-US" sz="1600" b="0" i="0" dirty="0" err="1" smtClean="0">
                <a:solidFill>
                  <a:srgbClr val="FF0000"/>
                </a:solidFill>
                <a:effectLst/>
                <a:latin typeface="Courier" charset="0"/>
              </a:rPr>
              <a:t>Action.On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iot:Capability.Switch.Action.Off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]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53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155864"/>
            <a:ext cx="7886700" cy="1325563"/>
          </a:xfrm>
        </p:spPr>
        <p:txBody>
          <a:bodyPr/>
          <a:lstStyle/>
          <a:p>
            <a:r>
              <a:rPr lang="en-US" dirty="0" smtClean="0"/>
              <a:t>Expected Result </a:t>
            </a:r>
            <a:r>
              <a:rPr lang="mr-IN" dirty="0" smtClean="0"/>
              <a:t>–</a:t>
            </a:r>
            <a:r>
              <a:rPr lang="en-US" dirty="0" smtClean="0"/>
              <a:t> Actions (.)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510" y="1710027"/>
            <a:ext cx="57669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iot:Capability.Switch.Action.On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SwitchOnAction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iot:Capability.Switch.Action.Off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SwitchOffAction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iot:Action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05" y="0"/>
            <a:ext cx="7886700" cy="1325563"/>
          </a:xfrm>
        </p:spPr>
        <p:txBody>
          <a:bodyPr/>
          <a:lstStyle/>
          <a:p>
            <a:r>
              <a:rPr lang="en-US" dirty="0" smtClean="0"/>
              <a:t>Properties and Data </a:t>
            </a:r>
            <a:r>
              <a:rPr lang="en-US" dirty="0" smtClean="0"/>
              <a:t>Types 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8181" y="1066766"/>
            <a:ext cx="71801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iot:Property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iot:providesOutputData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"@id":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"@type":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rdfs:Class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rdfs:label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SwitchStateData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rdfs:subClassOf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schema:PropertyValue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},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schema:propertyType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": {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"@id": "</a:t>
            </a:r>
            <a:r>
              <a:rPr lang="en-US" sz="16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schema:String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"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  }</a:t>
            </a:r>
            <a:endParaRPr lang="en-US" sz="16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3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86" y="0"/>
            <a:ext cx="8193232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Item and Type in </a:t>
            </a:r>
            <a:r>
              <a:rPr lang="en-US" dirty="0" smtClean="0"/>
              <a:t>RDF (.)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2836" y="1220204"/>
            <a:ext cx="771524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SwitchStateData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schema:PropertyValue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},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schema:propertyType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": {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  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2835" y="3915612"/>
            <a:ext cx="79204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"Enumeration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of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Switch states",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SwitchStateValue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  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schema:Enumeration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    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1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Data Values in </a:t>
            </a:r>
            <a:r>
              <a:rPr lang="en-US" dirty="0" smtClean="0"/>
              <a:t>RDF (.)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1" y="1942881"/>
            <a:ext cx="82244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iot:Capability.Switch.Property.State.Data.Value.On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"Switch On State",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SwitchOnState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"@id":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</a:rPr>
              <a:t>iot:Capability.Switch.Property.State.Data.Value.Off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"@type":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</a:rPr>
              <a:t>iot:Capability.Switch.Property.State.Data.Value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"Switch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Off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State",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   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SwitchOffState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6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Operations of Abstract Affordances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9925"/>
            <a:ext cx="7886700" cy="4351338"/>
          </a:xfrm>
        </p:spPr>
        <p:txBody>
          <a:bodyPr/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value = Read(), Write(value)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/>
              <a:t>status </a:t>
            </a:r>
            <a:r>
              <a:rPr lang="en-US" dirty="0" smtClean="0"/>
              <a:t>response(s) = Invoke(parameters)</a:t>
            </a:r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/>
              <a:t>event occurrence </a:t>
            </a:r>
            <a:r>
              <a:rPr lang="en-US" dirty="0" smtClean="0"/>
              <a:t>responses = Subscribe()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7368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Protocol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common semantic model to connect applications to things over diverse network protocols and communication patterns</a:t>
            </a:r>
          </a:p>
          <a:p>
            <a:r>
              <a:rPr lang="en-US" dirty="0" smtClean="0"/>
              <a:t>Proxy maps the meta-model operations to network messages in the target protocol using protocol bindings</a:t>
            </a:r>
          </a:p>
          <a:p>
            <a:r>
              <a:rPr lang="en-US" dirty="0"/>
              <a:t>Flavors of REST, Pub/Sub, RPC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Example using W3C Web of Things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435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W3C Web of Things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543"/>
            <a:ext cx="7886700" cy="4351338"/>
          </a:xfrm>
        </p:spPr>
        <p:txBody>
          <a:bodyPr/>
          <a:lstStyle/>
          <a:p>
            <a:r>
              <a:rPr lang="en-US" dirty="0" smtClean="0"/>
              <a:t>"Thing Description" associates semantic identifiers for Properties, Actions, and Events with affordance descriptions consisting of data schemas and protocol bindings</a:t>
            </a:r>
          </a:p>
          <a:p>
            <a:r>
              <a:rPr lang="en-US" dirty="0" smtClean="0"/>
              <a:t>Protocol bindings associate network operations with meta-operations in the semantic model</a:t>
            </a:r>
          </a:p>
          <a:p>
            <a:r>
              <a:rPr lang="en-US" dirty="0" smtClean="0"/>
              <a:t>"Incoming" Consumed TD and "Outgoing" Exposed TD have the same affordances in the semantic model, and customized data schemas and protocol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3" y="234360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924433" y="3748253"/>
            <a:ext cx="935181" cy="100791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28" name="Snip Single Corner Rectangle 27"/>
          <p:cNvSpPr/>
          <p:nvPr/>
        </p:nvSpPr>
        <p:spPr>
          <a:xfrm>
            <a:off x="2596386" y="3739028"/>
            <a:ext cx="935181" cy="100791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RDF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38907" y="4252212"/>
            <a:ext cx="5474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00057" y="3475495"/>
            <a:ext cx="673679" cy="472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12589" y="4322619"/>
            <a:ext cx="655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58633" y="4681427"/>
            <a:ext cx="922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Convert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9423636">
            <a:off x="3436997" y="3676694"/>
            <a:ext cx="105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Annotate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nip Single Corner Rectangle 4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nip Single Corner Rectangle 43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736782" y="1400492"/>
            <a:ext cx="3239157" cy="1901247"/>
          </a:xfrm>
        </p:spPr>
        <p:txBody>
          <a:bodyPr/>
          <a:lstStyle/>
          <a:p>
            <a:r>
              <a:rPr lang="en-US" dirty="0"/>
              <a:t>Both TDs have the same meta interactions and operations </a:t>
            </a:r>
            <a:r>
              <a:rPr lang="en-US" dirty="0" smtClean="0"/>
              <a:t>defined by </a:t>
            </a:r>
            <a:r>
              <a:rPr lang="en-US" dirty="0" err="1" smtClean="0"/>
              <a:t>OneDM</a:t>
            </a:r>
            <a:r>
              <a:rPr lang="en-US" dirty="0" smtClean="0"/>
              <a:t>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56942" y="2471561"/>
            <a:ext cx="3239157" cy="2582967"/>
          </a:xfrm>
        </p:spPr>
        <p:txBody>
          <a:bodyPr/>
          <a:lstStyle/>
          <a:p>
            <a:r>
              <a:rPr lang="en-US" smtClean="0"/>
              <a:t>Exposed </a:t>
            </a:r>
            <a:r>
              <a:rPr lang="en-US" dirty="0" smtClean="0"/>
              <a:t>Thing TD has OCF protocol binding</a:t>
            </a:r>
          </a:p>
          <a:p>
            <a:r>
              <a:rPr lang="en-US" dirty="0" smtClean="0"/>
              <a:t>Consumed Thing TD has IPSO protocol binding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16356" y="3283528"/>
            <a:ext cx="1756063" cy="1039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16355" y="2030713"/>
            <a:ext cx="1756063" cy="71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16355" y="4825927"/>
            <a:ext cx="1756063" cy="703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4320790" y="40703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Co. 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4320791" y="2562714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Ex. 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420473" y="3938155"/>
            <a:ext cx="609165" cy="42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382157" y="3277223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98287" y="480109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1" idx="0"/>
          </p:cNvCxnSpPr>
          <p:nvPr/>
        </p:nvCxnSpPr>
        <p:spPr>
          <a:xfrm>
            <a:off x="7094387" y="2744005"/>
            <a:ext cx="1" cy="53952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7094387" y="4322619"/>
            <a:ext cx="1" cy="503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9484396">
            <a:off x="5250673" y="410463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689327">
            <a:off x="5394109" y="31153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67219" y="2337865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7775" y="3066673"/>
            <a:ext cx="761325" cy="341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30268" y="4574273"/>
            <a:ext cx="888831" cy="35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35115" y="4777909"/>
            <a:ext cx="910465" cy="300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29290" y="3277223"/>
            <a:ext cx="910465" cy="300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35115" y="413150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28696" y="2629732"/>
            <a:ext cx="786031" cy="300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0017" y="4070314"/>
            <a:ext cx="1762401" cy="255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26546" y="3276116"/>
            <a:ext cx="1745872" cy="254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49433" y="234360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RDF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Thing Description can use </a:t>
            </a:r>
            <a:r>
              <a:rPr lang="en-US" dirty="0" err="1"/>
              <a:t>iotschema</a:t>
            </a:r>
            <a:r>
              <a:rPr lang="en-US" dirty="0"/>
              <a:t> definitions for annotation</a:t>
            </a:r>
          </a:p>
          <a:p>
            <a:pPr lvl="1"/>
            <a:r>
              <a:rPr lang="en-US" dirty="0" err="1"/>
              <a:t>WoT</a:t>
            </a:r>
            <a:r>
              <a:rPr lang="en-US" dirty="0"/>
              <a:t> TD only has Thing and affordance (P/A/E) classes</a:t>
            </a:r>
          </a:p>
          <a:p>
            <a:r>
              <a:rPr lang="en-US" dirty="0" err="1"/>
              <a:t>iotschema</a:t>
            </a:r>
            <a:r>
              <a:rPr lang="en-US" dirty="0"/>
              <a:t> style RDF definitions are aligned with the </a:t>
            </a:r>
            <a:r>
              <a:rPr lang="en-US" dirty="0" err="1"/>
              <a:t>OneDM</a:t>
            </a:r>
            <a:r>
              <a:rPr lang="en-US" dirty="0"/>
              <a:t> SDF meta-model</a:t>
            </a:r>
          </a:p>
          <a:p>
            <a:r>
              <a:rPr lang="en-US" dirty="0" smtClean="0"/>
              <a:t>Create RDF statements from </a:t>
            </a:r>
            <a:r>
              <a:rPr lang="en-US" dirty="0" err="1" smtClean="0"/>
              <a:t>OneDM</a:t>
            </a:r>
            <a:r>
              <a:rPr lang="en-US" dirty="0" smtClean="0"/>
              <a:t> definitions for use in semantic tooling</a:t>
            </a:r>
          </a:p>
          <a:p>
            <a:r>
              <a:rPr lang="en-US" dirty="0" err="1" smtClean="0"/>
              <a:t>odmObject</a:t>
            </a:r>
            <a:r>
              <a:rPr lang="en-US" dirty="0" smtClean="0"/>
              <a:t> maps to </a:t>
            </a:r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and </a:t>
            </a:r>
            <a:r>
              <a:rPr lang="en-US" dirty="0" err="1" smtClean="0"/>
              <a:t>odmView</a:t>
            </a:r>
            <a:r>
              <a:rPr lang="en-US" dirty="0" smtClean="0"/>
              <a:t> don't directly map but can extend </a:t>
            </a:r>
            <a:r>
              <a:rPr lang="en-US" dirty="0" err="1" smtClean="0"/>
              <a:t>iotschema</a:t>
            </a:r>
            <a:r>
              <a:rPr lang="en-US" dirty="0" smtClean="0"/>
              <a:t> Capability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8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SDF Documents to an </a:t>
            </a:r>
            <a:r>
              <a:rPr lang="en-US" dirty="0" err="1" smtClean="0"/>
              <a:t>iotschema</a:t>
            </a:r>
            <a:r>
              <a:rPr lang="en-US" dirty="0" smtClean="0"/>
              <a:t> style Definitions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01386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 Document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7088328" y="4048989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iotschema</a:t>
            </a:r>
            <a:r>
              <a:rPr lang="en-US" dirty="0" smtClean="0">
                <a:solidFill>
                  <a:schemeClr val="tx1"/>
                </a:solidFill>
              </a:rPr>
              <a:t> Definition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JSON-LD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537209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RDF Shape Document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3894857" y="4048990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2161309" y="2189017"/>
            <a:ext cx="1278083" cy="1309255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JSON-LD Frame Document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56558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50029" y="4299235"/>
            <a:ext cx="1361209" cy="8087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00350" y="3657600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1140" y="3657599"/>
            <a:ext cx="0" cy="64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8048</TotalTime>
  <Words>996</Words>
  <Application>Microsoft Macintosh PowerPoint</Application>
  <PresentationFormat>Letter Paper (8.5x11 in)</PresentationFormat>
  <Paragraphs>395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Semantic Proxy</vt:lpstr>
      <vt:lpstr>Semantic Proxy</vt:lpstr>
      <vt:lpstr>Meta Operations of Abstract Affordances</vt:lpstr>
      <vt:lpstr>Semantic Proxy – Protocol Binding</vt:lpstr>
      <vt:lpstr>Semantic Proxy – W3C Web of Things Integration</vt:lpstr>
      <vt:lpstr>Semantic Proxy - Schematic</vt:lpstr>
      <vt:lpstr>Semantic Proxy - Schematic</vt:lpstr>
      <vt:lpstr>Semantic Proxy – RDF Converter</vt:lpstr>
      <vt:lpstr>Convert SDF Documents to an iotschema style Definitions</vt:lpstr>
      <vt:lpstr>OneDM SDF Example Mapping </vt:lpstr>
      <vt:lpstr>Expected Result – Object maps to Capability</vt:lpstr>
      <vt:lpstr>Expected Result - Actions</vt:lpstr>
      <vt:lpstr>Properties and Data Types</vt:lpstr>
      <vt:lpstr>Expected Result - Enums</vt:lpstr>
      <vt:lpstr>Enum Data Item and Type in RDF</vt:lpstr>
      <vt:lpstr>Enum Data Values in RDF</vt:lpstr>
      <vt:lpstr>Enum Data Values in RDF</vt:lpstr>
      <vt:lpstr>TD Semantic Annotation </vt:lpstr>
      <vt:lpstr>Semantic Proxy – WoT TD </vt:lpstr>
      <vt:lpstr>Semantic Proxy – WoT TD </vt:lpstr>
      <vt:lpstr>Semantic Proxy – Semantic API</vt:lpstr>
      <vt:lpstr>References</vt:lpstr>
      <vt:lpstr>Expected Result – Object maps to Capability (.)</vt:lpstr>
      <vt:lpstr>Expected Result – Actions (.)</vt:lpstr>
      <vt:lpstr>Properties and Data Types (.)</vt:lpstr>
      <vt:lpstr>Enum Data Item and Type in RDF (.)</vt:lpstr>
      <vt:lpstr>Enum Data Values in RDF (.)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232</cp:revision>
  <cp:lastPrinted>2019-11-17T20:19:19Z</cp:lastPrinted>
  <dcterms:created xsi:type="dcterms:W3CDTF">2019-11-14T03:57:02Z</dcterms:created>
  <dcterms:modified xsi:type="dcterms:W3CDTF">2019-11-20T21:50:09Z</dcterms:modified>
</cp:coreProperties>
</file>