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2" r:id="rId5"/>
    <p:sldId id="259" r:id="rId6"/>
    <p:sldId id="261" r:id="rId7"/>
    <p:sldId id="260"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2" d="100"/>
          <a:sy n="122" d="100"/>
        </p:scale>
        <p:origin x="-104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D5B8FB1-BB1B-44DD-9E39-50DA4DC383F5}" type="datetimeFigureOut">
              <a:rPr lang="en-US" smtClean="0"/>
              <a:pPr/>
              <a:t>5/1/2008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87E647C-0ADC-42D2-99EE-BBAE02C6DC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5B8FB1-BB1B-44DD-9E39-50DA4DC383F5}" type="datetimeFigureOut">
              <a:rPr lang="en-US" smtClean="0"/>
              <a:pPr/>
              <a:t>5/1/2008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647C-0ADC-42D2-99EE-BBAE02C6DC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5B8FB1-BB1B-44DD-9E39-50DA4DC383F5}" type="datetimeFigureOut">
              <a:rPr lang="en-US" smtClean="0"/>
              <a:pPr/>
              <a:t>5/1/2008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647C-0ADC-42D2-99EE-BBAE02C6DC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5B8FB1-BB1B-44DD-9E39-50DA4DC383F5}" type="datetimeFigureOut">
              <a:rPr lang="en-US" smtClean="0"/>
              <a:pPr/>
              <a:t>5/1/2008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647C-0ADC-42D2-99EE-BBAE02C6DC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5B8FB1-BB1B-44DD-9E39-50DA4DC383F5}" type="datetimeFigureOut">
              <a:rPr lang="en-US" smtClean="0"/>
              <a:pPr/>
              <a:t>5/1/2008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647C-0ADC-42D2-99EE-BBAE02C6DC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5B8FB1-BB1B-44DD-9E39-50DA4DC383F5}" type="datetimeFigureOut">
              <a:rPr lang="en-US" smtClean="0"/>
              <a:pPr/>
              <a:t>5/1/2008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647C-0ADC-42D2-99EE-BBAE02C6DC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D5B8FB1-BB1B-44DD-9E39-50DA4DC383F5}" type="datetimeFigureOut">
              <a:rPr lang="en-US" smtClean="0"/>
              <a:pPr/>
              <a:t>5/1/2008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E647C-0ADC-42D2-99EE-BBAE02C6DC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D5B8FB1-BB1B-44DD-9E39-50DA4DC383F5}" type="datetimeFigureOut">
              <a:rPr lang="en-US" smtClean="0"/>
              <a:pPr/>
              <a:t>5/1/2008</a:t>
            </a:fld>
            <a:endParaRPr lang="en-US"/>
          </a:p>
        </p:txBody>
      </p:sp>
      <p:sp>
        <p:nvSpPr>
          <p:cNvPr id="8" name="Slide Number Placeholder 7"/>
          <p:cNvSpPr>
            <a:spLocks noGrp="1"/>
          </p:cNvSpPr>
          <p:nvPr>
            <p:ph type="sldNum" sz="quarter" idx="11"/>
          </p:nvPr>
        </p:nvSpPr>
        <p:spPr/>
        <p:txBody>
          <a:bodyPr/>
          <a:lstStyle/>
          <a:p>
            <a:fld id="{787E647C-0ADC-42D2-99EE-BBAE02C6DC0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B8FB1-BB1B-44DD-9E39-50DA4DC383F5}" type="datetimeFigureOut">
              <a:rPr lang="en-US" smtClean="0"/>
              <a:pPr/>
              <a:t>5/1/2008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E647C-0ADC-42D2-99EE-BBAE02C6DC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5B8FB1-BB1B-44DD-9E39-50DA4DC383F5}" type="datetimeFigureOut">
              <a:rPr lang="en-US" smtClean="0"/>
              <a:pPr/>
              <a:t>5/1/2008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87E647C-0ADC-42D2-99EE-BBAE02C6DC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D5B8FB1-BB1B-44DD-9E39-50DA4DC383F5}" type="datetimeFigureOut">
              <a:rPr lang="en-US" smtClean="0"/>
              <a:pPr/>
              <a:t>5/1/2008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647C-0ADC-42D2-99EE-BBAE02C6DC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D5B8FB1-BB1B-44DD-9E39-50DA4DC383F5}" type="datetimeFigureOut">
              <a:rPr lang="en-US" smtClean="0"/>
              <a:pPr/>
              <a:t>5/1/2008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87E647C-0ADC-42D2-99EE-BBAE02C6DC0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Calculator OS</a:t>
            </a:r>
            <a:endParaRPr lang="en-US" dirty="0"/>
          </a:p>
        </p:txBody>
      </p:sp>
      <p:sp>
        <p:nvSpPr>
          <p:cNvPr id="3" name="Subtitle 2"/>
          <p:cNvSpPr>
            <a:spLocks noGrp="1"/>
          </p:cNvSpPr>
          <p:nvPr>
            <p:ph type="subTitle" idx="1"/>
          </p:nvPr>
        </p:nvSpPr>
        <p:spPr/>
        <p:txBody>
          <a:bodyPr/>
          <a:lstStyle/>
          <a:p>
            <a:r>
              <a:rPr lang="en-US" dirty="0" smtClean="0"/>
              <a:t>By Brian Cullinan</a:t>
            </a:r>
          </a:p>
          <a:p>
            <a:r>
              <a:rPr lang="en-US" dirty="0" smtClean="0"/>
              <a:t>And Travis Hudson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TShell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Accomplishments</a:t>
            </a:r>
          </a:p>
          <a:p>
            <a:pPr lvl="1"/>
            <a:r>
              <a:rPr lang="en-US" dirty="0" smtClean="0"/>
              <a:t>It has an input interface and command recognition</a:t>
            </a:r>
          </a:p>
          <a:p>
            <a:pPr lvl="1"/>
            <a:r>
              <a:rPr lang="en-US" dirty="0" smtClean="0"/>
              <a:t>Easy to use and has a lot of potential for expanding functionality</a:t>
            </a:r>
          </a:p>
          <a:p>
            <a:r>
              <a:rPr lang="en-US" dirty="0" smtClean="0"/>
              <a:t>Fall backs</a:t>
            </a:r>
          </a:p>
          <a:p>
            <a:pPr lvl="1"/>
            <a:r>
              <a:rPr lang="en-US" dirty="0" smtClean="0"/>
              <a:t>Execution of other programs stored on the calculator proved to be to complex</a:t>
            </a:r>
          </a:p>
          <a:p>
            <a:pPr lvl="2"/>
            <a:r>
              <a:rPr lang="en-US" dirty="0" smtClean="0"/>
              <a:t>Because there was no API call to handle calling other programs, certain functionality would have to be rewritten to load the programs into memory.</a:t>
            </a:r>
          </a:p>
          <a:p>
            <a:pPr lvl="1"/>
            <a:r>
              <a:rPr lang="en-US" dirty="0" smtClean="0"/>
              <a:t>Command history</a:t>
            </a:r>
          </a:p>
          <a:p>
            <a:pPr lvl="2"/>
            <a:r>
              <a:rPr lang="en-US" dirty="0" smtClean="0"/>
              <a:t>Because of memory </a:t>
            </a:r>
            <a:r>
              <a:rPr lang="en-US" dirty="0" err="1" smtClean="0"/>
              <a:t>contsraints</a:t>
            </a:r>
            <a:r>
              <a:rPr lang="en-US" dirty="0" smtClean="0"/>
              <a:t> a command history would be too difficult or so memory consuming to implement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 backs</a:t>
            </a:r>
            <a:endParaRPr lang="en-US" dirty="0"/>
          </a:p>
        </p:txBody>
      </p:sp>
      <p:sp>
        <p:nvSpPr>
          <p:cNvPr id="3" name="Content Placeholder 2"/>
          <p:cNvSpPr>
            <a:spLocks noGrp="1"/>
          </p:cNvSpPr>
          <p:nvPr>
            <p:ph idx="1"/>
          </p:nvPr>
        </p:nvSpPr>
        <p:spPr/>
        <p:txBody>
          <a:bodyPr>
            <a:normAutofit lnSpcReduction="10000"/>
          </a:bodyPr>
          <a:lstStyle/>
          <a:p>
            <a:r>
              <a:rPr lang="en-US" dirty="0" smtClean="0"/>
              <a:t>Because of the level of low level programming that needed to be done, some of the applications we would have liked to implement because too hard or impossible to implement within the scope of this class.</a:t>
            </a:r>
          </a:p>
          <a:p>
            <a:pPr lvl="1"/>
            <a:r>
              <a:rPr lang="en-US" dirty="0" err="1" smtClean="0"/>
              <a:t>Greyscale</a:t>
            </a:r>
            <a:r>
              <a:rPr lang="en-US" dirty="0" smtClean="0"/>
              <a:t> imaging</a:t>
            </a:r>
          </a:p>
          <a:p>
            <a:pPr lvl="1"/>
            <a:r>
              <a:rPr lang="en-US" dirty="0" smtClean="0"/>
              <a:t>File management was only partially completed</a:t>
            </a:r>
          </a:p>
          <a:p>
            <a:pPr lvl="1"/>
            <a:r>
              <a:rPr lang="en-US" dirty="0" err="1" smtClean="0"/>
              <a:t>Tvim</a:t>
            </a:r>
            <a:r>
              <a:rPr lang="en-US" dirty="0" smtClean="0"/>
              <a:t> and user interface API</a:t>
            </a:r>
          </a:p>
          <a:p>
            <a:pPr lvl="1"/>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one of the only devices we have in common</a:t>
            </a:r>
          </a:p>
          <a:p>
            <a:r>
              <a:rPr lang="en-US" dirty="0" smtClean="0"/>
              <a:t>There has been support for developing on the calculator for a long time</a:t>
            </a:r>
          </a:p>
          <a:p>
            <a:pPr lvl="1"/>
            <a:r>
              <a:rPr lang="en-US" dirty="0" smtClean="0"/>
              <a:t>A Z80 compiler is widely available, this is what we will use to write the applications</a:t>
            </a:r>
          </a:p>
          <a:p>
            <a:r>
              <a:rPr lang="en-US" dirty="0" smtClean="0"/>
              <a:t>The TI 83 and 84 uses the Z80 processor</a:t>
            </a:r>
          </a:p>
          <a:p>
            <a:pPr lvl="1"/>
            <a:r>
              <a:rPr lang="en-US" dirty="0" smtClean="0"/>
              <a:t>It runs at a screaming 6MHz</a:t>
            </a:r>
          </a:p>
          <a:p>
            <a:r>
              <a:rPr lang="en-US" dirty="0" smtClean="0"/>
              <a:t>Mirage OS is very popular shell for the calculator but lacks some functionality</a:t>
            </a:r>
            <a:endParaRPr lang="en-US" dirty="0"/>
          </a:p>
        </p:txBody>
      </p:sp>
      <p:pic>
        <p:nvPicPr>
          <p:cNvPr id="2050" name="Picture 2"/>
          <p:cNvPicPr>
            <a:picLocks noChangeAspect="1" noChangeArrowheads="1"/>
          </p:cNvPicPr>
          <p:nvPr/>
        </p:nvPicPr>
        <p:blipFill>
          <a:blip r:embed="rId2"/>
          <a:srcRect/>
          <a:stretch>
            <a:fillRect/>
          </a:stretch>
        </p:blipFill>
        <p:spPr bwMode="auto">
          <a:xfrm>
            <a:off x="7391400" y="152400"/>
            <a:ext cx="1600200" cy="1356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Focus Areas</a:t>
            </a:r>
            <a:endParaRPr lang="en-US" dirty="0"/>
          </a:p>
        </p:txBody>
      </p:sp>
      <p:sp>
        <p:nvSpPr>
          <p:cNvPr id="3" name="Content Placeholder 2"/>
          <p:cNvSpPr>
            <a:spLocks noGrp="1"/>
          </p:cNvSpPr>
          <p:nvPr>
            <p:ph idx="1"/>
          </p:nvPr>
        </p:nvSpPr>
        <p:spPr/>
        <p:txBody>
          <a:bodyPr/>
          <a:lstStyle/>
          <a:p>
            <a:r>
              <a:rPr lang="en-US" dirty="0" err="1" smtClean="0"/>
              <a:t>TBasic</a:t>
            </a:r>
            <a:endParaRPr lang="en-US" dirty="0" smtClean="0"/>
          </a:p>
          <a:p>
            <a:r>
              <a:rPr lang="en-US" dirty="0" err="1" smtClean="0"/>
              <a:t>TShell</a:t>
            </a:r>
            <a:endParaRPr lang="en-US" dirty="0" smtClean="0"/>
          </a:p>
          <a:p>
            <a:r>
              <a:rPr lang="en-US" dirty="0" smtClean="0"/>
              <a:t>Grey-scale imaging</a:t>
            </a:r>
          </a:p>
          <a:p>
            <a:r>
              <a:rPr lang="en-US" dirty="0" smtClean="0"/>
              <a:t>File Management</a:t>
            </a:r>
          </a:p>
          <a:p>
            <a:r>
              <a:rPr lang="en-US" dirty="0" smtClean="0"/>
              <a:t>User Interfaces</a:t>
            </a:r>
          </a:p>
          <a:p>
            <a:r>
              <a:rPr lang="en-US" dirty="0" err="1" smtClean="0"/>
              <a:t>TVim</a:t>
            </a:r>
            <a:endParaRPr lang="en-US" dirty="0"/>
          </a:p>
        </p:txBody>
      </p:sp>
      <p:pic>
        <p:nvPicPr>
          <p:cNvPr id="1026" name="Picture 2"/>
          <p:cNvPicPr>
            <a:picLocks noChangeAspect="1" noChangeArrowheads="1"/>
          </p:cNvPicPr>
          <p:nvPr/>
        </p:nvPicPr>
        <p:blipFill>
          <a:blip r:embed="rId2"/>
          <a:srcRect/>
          <a:stretch>
            <a:fillRect/>
          </a:stretch>
        </p:blipFill>
        <p:spPr bwMode="auto">
          <a:xfrm>
            <a:off x="6629400" y="228600"/>
            <a:ext cx="1443789"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TBasic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Current TI-Basic has four obvious limitations</a:t>
            </a:r>
          </a:p>
          <a:p>
            <a:pPr lvl="1"/>
            <a:r>
              <a:rPr lang="en-US" dirty="0" smtClean="0"/>
              <a:t>Comments are not allowed</a:t>
            </a:r>
          </a:p>
          <a:p>
            <a:pPr lvl="1"/>
            <a:r>
              <a:rPr lang="en-US" dirty="0" smtClean="0"/>
              <a:t>Custom methods or functions cannot be defined</a:t>
            </a:r>
          </a:p>
          <a:p>
            <a:pPr lvl="1"/>
            <a:r>
              <a:rPr lang="en-US" dirty="0" smtClean="0"/>
              <a:t>Cannot deactivate the scrolling run indicator in the upper right</a:t>
            </a:r>
          </a:p>
          <a:p>
            <a:pPr lvl="1"/>
            <a:r>
              <a:rPr lang="en-US" dirty="0" smtClean="0"/>
              <a:t>Runs very slowly because it uses higher level calculator API</a:t>
            </a:r>
          </a:p>
          <a:p>
            <a:r>
              <a:rPr lang="en-US" dirty="0" smtClean="0"/>
              <a:t>Improvements to be made</a:t>
            </a:r>
          </a:p>
          <a:p>
            <a:pPr lvl="1"/>
            <a:r>
              <a:rPr lang="en-US" dirty="0" smtClean="0"/>
              <a:t>Direct graphic mapping to the screen</a:t>
            </a:r>
          </a:p>
          <a:p>
            <a:pPr lvl="1"/>
            <a:r>
              <a:rPr lang="en-US" dirty="0" smtClean="0"/>
              <a:t>Improvement on speed by translating API calls to equivalent native code</a:t>
            </a:r>
          </a:p>
          <a:p>
            <a:pPr lvl="1"/>
            <a:r>
              <a:rPr lang="en-US" dirty="0" smtClean="0"/>
              <a:t>Comment support and better </a:t>
            </a:r>
            <a:r>
              <a:rPr lang="en-US" dirty="0" err="1" smtClean="0"/>
              <a:t>tokenizer</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a:bodyPr>
          <a:lstStyle/>
          <a:p>
            <a:r>
              <a:rPr lang="en-US" dirty="0" smtClean="0"/>
              <a:t>We plan to improve on features of the popular Mirage OS</a:t>
            </a:r>
          </a:p>
          <a:p>
            <a:r>
              <a:rPr lang="en-US" dirty="0" smtClean="0"/>
              <a:t>Command line support</a:t>
            </a:r>
          </a:p>
          <a:p>
            <a:r>
              <a:rPr lang="en-US" dirty="0" smtClean="0"/>
              <a:t>Easy file management and text editor</a:t>
            </a:r>
          </a:p>
          <a:p>
            <a:r>
              <a:rPr lang="en-US" dirty="0" smtClean="0"/>
              <a:t>Improved form of TI-Basic and API</a:t>
            </a:r>
          </a:p>
          <a:p>
            <a:r>
              <a:rPr lang="en-US" dirty="0" smtClean="0"/>
              <a:t>Show the power of the graphics support with an image viewer</a:t>
            </a:r>
          </a:p>
          <a:p>
            <a:r>
              <a:rPr lang="en-US" dirty="0" smtClean="0"/>
              <a:t>Get better </a:t>
            </a:r>
            <a:r>
              <a:rPr lang="en-US" smtClean="0"/>
              <a:t>at assembly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Layout</a:t>
            </a:r>
            <a:endParaRPr lang="en-US" dirty="0"/>
          </a:p>
        </p:txBody>
      </p:sp>
      <p:pic>
        <p:nvPicPr>
          <p:cNvPr id="1026" name="Picture 2"/>
          <p:cNvPicPr>
            <a:picLocks noChangeAspect="1" noChangeArrowheads="1"/>
          </p:cNvPicPr>
          <p:nvPr/>
        </p:nvPicPr>
        <p:blipFill>
          <a:blip r:embed="rId2"/>
          <a:srcRect l="9804" t="7576" r="11765" b="63636"/>
          <a:stretch>
            <a:fillRect/>
          </a:stretch>
        </p:blipFill>
        <p:spPr bwMode="auto">
          <a:xfrm>
            <a:off x="228600" y="1524000"/>
            <a:ext cx="6096000" cy="2895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6400800" y="1828800"/>
            <a:ext cx="2514600" cy="646331"/>
          </a:xfrm>
          <a:prstGeom prst="rect">
            <a:avLst/>
          </a:prstGeom>
          <a:noFill/>
        </p:spPr>
        <p:txBody>
          <a:bodyPr wrap="square" rtlCol="0">
            <a:spAutoFit/>
          </a:bodyPr>
          <a:lstStyle/>
          <a:p>
            <a:r>
              <a:rPr lang="en-US" dirty="0" smtClean="0"/>
              <a:t>Runs on top of the shell or compiled from </a:t>
            </a:r>
            <a:r>
              <a:rPr lang="en-US" dirty="0" err="1" smtClean="0"/>
              <a:t>TBasic</a:t>
            </a:r>
            <a:endParaRPr lang="en-US" dirty="0"/>
          </a:p>
        </p:txBody>
      </p:sp>
      <p:sp>
        <p:nvSpPr>
          <p:cNvPr id="7" name="TextBox 6"/>
          <p:cNvSpPr txBox="1"/>
          <p:nvPr/>
        </p:nvSpPr>
        <p:spPr>
          <a:xfrm>
            <a:off x="6629400" y="3352800"/>
            <a:ext cx="2057400" cy="646331"/>
          </a:xfrm>
          <a:prstGeom prst="rect">
            <a:avLst/>
          </a:prstGeom>
          <a:noFill/>
        </p:spPr>
        <p:txBody>
          <a:bodyPr wrap="square" rtlCol="0">
            <a:spAutoFit/>
          </a:bodyPr>
          <a:lstStyle/>
          <a:p>
            <a:r>
              <a:rPr lang="en-US" dirty="0" smtClean="0"/>
              <a:t>Compiled directly to processor code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March 25</a:t>
            </a:r>
          </a:p>
          <a:p>
            <a:pPr lvl="1"/>
            <a:r>
              <a:rPr lang="en-US" dirty="0" smtClean="0"/>
              <a:t>We will work in parallel to create </a:t>
            </a:r>
            <a:r>
              <a:rPr lang="en-US" dirty="0" err="1" smtClean="0"/>
              <a:t>Tbasic</a:t>
            </a:r>
            <a:r>
              <a:rPr lang="en-US" dirty="0" smtClean="0"/>
              <a:t> and a shell system</a:t>
            </a:r>
          </a:p>
          <a:p>
            <a:pPr lvl="1"/>
            <a:r>
              <a:rPr lang="en-US" dirty="0" smtClean="0"/>
              <a:t>DISP statements and basic commands</a:t>
            </a:r>
          </a:p>
          <a:p>
            <a:pPr lvl="1"/>
            <a:r>
              <a:rPr lang="en-US" dirty="0" smtClean="0"/>
              <a:t>Direct graphic mapping of points to create text</a:t>
            </a:r>
          </a:p>
          <a:p>
            <a:r>
              <a:rPr lang="en-US" dirty="0" smtClean="0"/>
              <a:t>April 1</a:t>
            </a:r>
          </a:p>
          <a:p>
            <a:pPr lvl="1"/>
            <a:r>
              <a:rPr lang="en-US" dirty="0" smtClean="0"/>
              <a:t>Basic looping and flow control</a:t>
            </a:r>
          </a:p>
          <a:p>
            <a:pPr lvl="1"/>
            <a:r>
              <a:rPr lang="en-US" dirty="0" smtClean="0"/>
              <a:t>Functional shell that can launch other applications</a:t>
            </a:r>
          </a:p>
          <a:p>
            <a:r>
              <a:rPr lang="en-US" dirty="0" smtClean="0"/>
              <a:t>April 8</a:t>
            </a:r>
          </a:p>
          <a:p>
            <a:pPr lvl="1"/>
            <a:r>
              <a:rPr lang="en-US" dirty="0" smtClean="0"/>
              <a:t>Advanced looping and flow control</a:t>
            </a:r>
          </a:p>
          <a:p>
            <a:pPr lvl="1"/>
            <a:r>
              <a:rPr lang="en-US" dirty="0" smtClean="0"/>
              <a:t>Text editor with saving and loading functions</a:t>
            </a:r>
          </a:p>
          <a:p>
            <a:r>
              <a:rPr lang="en-US" dirty="0" smtClean="0"/>
              <a:t>April 15</a:t>
            </a:r>
          </a:p>
          <a:p>
            <a:pPr lvl="1"/>
            <a:r>
              <a:rPr lang="en-US" dirty="0" smtClean="0"/>
              <a:t>Nested math functions in TBS</a:t>
            </a:r>
          </a:p>
          <a:p>
            <a:pPr lvl="1"/>
            <a:r>
              <a:rPr lang="en-US" dirty="0" smtClean="0"/>
              <a:t>Extra capabilities to add to new API</a:t>
            </a:r>
          </a:p>
          <a:p>
            <a:r>
              <a:rPr lang="en-US" dirty="0" smtClean="0"/>
              <a:t>April 22</a:t>
            </a:r>
          </a:p>
          <a:p>
            <a:pPr lvl="1"/>
            <a:r>
              <a:rPr lang="en-US" dirty="0" smtClean="0"/>
              <a:t>Final release of TBS, text editor, shell, graphics converter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Accomplishments</a:t>
            </a:r>
            <a:endParaRPr lang="en-US" dirty="0"/>
          </a:p>
        </p:txBody>
      </p:sp>
      <p:sp>
        <p:nvSpPr>
          <p:cNvPr id="3" name="Content Placeholder 2"/>
          <p:cNvSpPr>
            <a:spLocks noGrp="1"/>
          </p:cNvSpPr>
          <p:nvPr>
            <p:ph idx="1"/>
          </p:nvPr>
        </p:nvSpPr>
        <p:spPr/>
        <p:txBody>
          <a:bodyPr/>
          <a:lstStyle/>
          <a:p>
            <a:r>
              <a:rPr lang="en-US" dirty="0" err="1" smtClean="0"/>
              <a:t>TComplex</a:t>
            </a:r>
            <a:endParaRPr lang="en-US" dirty="0" smtClean="0"/>
          </a:p>
          <a:p>
            <a:r>
              <a:rPr lang="en-US" dirty="0" err="1" smtClean="0"/>
              <a:t>TShell</a:t>
            </a:r>
            <a:endParaRPr lang="en-US" dirty="0" smtClean="0"/>
          </a:p>
          <a:p>
            <a:r>
              <a:rPr lang="en-US" dirty="0" smtClean="0"/>
              <a:t>Learning low level programming</a:t>
            </a:r>
          </a:p>
          <a:p>
            <a:r>
              <a:rPr lang="en-US" dirty="0" smtClean="0"/>
              <a:t>Applications of a low level 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TComplex</a:t>
            </a:r>
            <a:endParaRPr lang="en-US" dirty="0"/>
          </a:p>
        </p:txBody>
      </p:sp>
      <p:sp>
        <p:nvSpPr>
          <p:cNvPr id="3" name="Content Placeholder 2"/>
          <p:cNvSpPr>
            <a:spLocks noGrp="1"/>
          </p:cNvSpPr>
          <p:nvPr>
            <p:ph idx="1"/>
          </p:nvPr>
        </p:nvSpPr>
        <p:spPr/>
        <p:txBody>
          <a:bodyPr/>
          <a:lstStyle/>
          <a:p>
            <a:r>
              <a:rPr lang="en-US" dirty="0" smtClean="0"/>
              <a:t>Accomplishments</a:t>
            </a:r>
          </a:p>
          <a:p>
            <a:r>
              <a:rPr lang="en-US" dirty="0" smtClean="0"/>
              <a:t>Fall backs</a:t>
            </a:r>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227</TotalTime>
  <Words>448</Words>
  <Application>Microsoft Office PowerPoint</Application>
  <PresentationFormat>On-screen Show (4:3)</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Calculator OS</vt:lpstr>
      <vt:lpstr>Background</vt:lpstr>
      <vt:lpstr>Focus Areas</vt:lpstr>
      <vt:lpstr>TBasic</vt:lpstr>
      <vt:lpstr>Goal</vt:lpstr>
      <vt:lpstr>Technical Layout</vt:lpstr>
      <vt:lpstr>Timeline</vt:lpstr>
      <vt:lpstr>Accomplishments</vt:lpstr>
      <vt:lpstr>TComplex</vt:lpstr>
      <vt:lpstr>TShell</vt:lpstr>
      <vt:lpstr>Fall backs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 OS</dc:title>
  <dc:creator>Brian Cullinan</dc:creator>
  <cp:lastModifiedBy> </cp:lastModifiedBy>
  <cp:revision>39</cp:revision>
  <dcterms:created xsi:type="dcterms:W3CDTF">2008-03-13T02:01:31Z</dcterms:created>
  <dcterms:modified xsi:type="dcterms:W3CDTF">2008-05-01T12:27:48Z</dcterms:modified>
</cp:coreProperties>
</file>