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13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8D3C-1FAB-41BA-A664-BB90013CF1A5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3195B-5CAE-4A3A-8515-7577D12E8A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2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DISCLAIMER: Android expertise + largest Android project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11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classes are compiled into a proprietary bytecode format and run on Android Runtime (ART) which performs the translation of the application's bytecode into native instructions that are later executed by the device's runtime environment.</a:t>
            </a: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28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dirty="0"/>
              <a:t>NOT a Java programming language class or Android class. We want to pick-up just enough to get this project done!</a:t>
            </a:r>
          </a:p>
          <a:p>
            <a:pPr marL="171450" indent="-171450"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64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stitches all of the </a:t>
            </a:r>
            <a:r>
              <a:rPr lang="en-US" dirty="0"/>
              <a:t>.class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.jar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files together into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classes.dex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written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byte-code format.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classes.dex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and the resources from your application, such as images and layouts, are then compressed into a zip-like file called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Package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.</a:t>
            </a:r>
            <a:r>
              <a:rPr lang="en-US" dirty="0" err="1"/>
              <a:t>apk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 This is done with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Asset Packaging 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err="1"/>
              <a:t>aapt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Technically, the </a:t>
            </a:r>
            <a:r>
              <a:rPr lang="en-US" dirty="0" err="1"/>
              <a:t>classes.dex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converted into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ELF shared 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Android calls this library format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tool that converts the </a:t>
            </a:r>
            <a:r>
              <a:rPr lang="en-US" dirty="0" err="1"/>
              <a:t>classes.dex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is called </a:t>
            </a:r>
            <a:r>
              <a:rPr lang="en-US" dirty="0"/>
              <a:t>dex2oat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8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40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dirty="0"/>
              <a:t>The </a:t>
            </a:r>
            <a:r>
              <a:rPr lang="en-SG" dirty="0" err="1"/>
              <a:t>gradle</a:t>
            </a:r>
            <a:r>
              <a:rPr lang="en-SG" dirty="0"/>
              <a:t> build scripts take the source code, resources and everything associated with the project and turn it into an </a:t>
            </a:r>
            <a:r>
              <a:rPr lang="en-SG" dirty="0" err="1"/>
              <a:t>apk</a:t>
            </a:r>
            <a:r>
              <a:rPr lang="en-SG" dirty="0"/>
              <a:t> file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dependencies are automatically fetched from online repos (Maven Central) during the compilation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03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AndroidManifest</a:t>
            </a:r>
            <a:r>
              <a:rPr lang="en-SG" dirty="0"/>
              <a:t>: project configurations, permissions, etc.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76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dirty="0"/>
              <a:t>Activity: Single screen with a user interface. An app can consists of multiple activities (inbox, compose email). Activities are independent of each other. Even outside app can call a specific activity of an app (camera app calls compose email).</a:t>
            </a:r>
          </a:p>
          <a:p>
            <a:pPr marL="171450" indent="-171450">
              <a:buFontTx/>
              <a:buChar char="-"/>
            </a:pPr>
            <a:r>
              <a:rPr lang="en-SG" dirty="0"/>
              <a:t>Service: Just like Linux/Windows service. Performs long running tasks in the background. It has no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745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195B-5CAE-4A3A-8515-7577D12E8A1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47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Walter Turncoat" panose="02000000000000000000" pitchFamily="2" charset="0"/>
          <a:ea typeface="Walter Turncoat" panose="02000000000000000000" pitchFamily="2" charset="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Sniglet" panose="04070505030100020000" pitchFamily="82" charset="0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Sniglet" panose="04070505030100020000" pitchFamily="82" charset="0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niglet" panose="04070505030100020000" pitchFamily="82" charset="0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Sniglet" panose="04070505030100020000" pitchFamily="82" charset="0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niglet" panose="04070505030100020000" pitchFamily="82" charset="0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android.com/reference/android/util/Lo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media/MediaCodec.html" TargetMode="External"/><Relationship Id="rId7" Type="http://schemas.openxmlformats.org/officeDocument/2006/relationships/hyperlink" Target="http://square.github.io/otto/" TargetMode="External"/><Relationship Id="rId2" Type="http://schemas.openxmlformats.org/officeDocument/2006/relationships/hyperlink" Target="https://developer.android.com/reference/android/media/MediaRecord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uare.github.io/retrofit/" TargetMode="External"/><Relationship Id="rId5" Type="http://schemas.openxmlformats.org/officeDocument/2006/relationships/hyperlink" Target="http://square.github.io/okhttp/" TargetMode="External"/><Relationship Id="rId4" Type="http://schemas.openxmlformats.org/officeDocument/2006/relationships/hyperlink" Target="https://github.com/sannies/mp4pars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headfirstlabs.com/books/hfjava/" TargetMode="External"/><Relationship Id="rId4" Type="http://schemas.openxmlformats.org/officeDocument/2006/relationships/hyperlink" Target="http://www.learnjavaonlin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developer.android.com/studio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index.html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shop.oreilly.com/product/0636920029045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ogella.com/tutorials/Android/article.html" TargetMode="External"/><Relationship Id="rId5" Type="http://schemas.openxmlformats.org/officeDocument/2006/relationships/hyperlink" Target="http://web.stanford.edu/class/cs193a/videos.shtml" TargetMode="External"/><Relationship Id="rId4" Type="http://schemas.openxmlformats.org/officeDocument/2006/relationships/hyperlink" Target="https://www.udacity.com/course/new-android-fundamentals--ud85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730-C42A-4517-A792-8D522E3D7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Intro To Android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14818-D1AA-4E32-9908-786B02F6F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Raj Joshi</a:t>
            </a:r>
          </a:p>
        </p:txBody>
      </p:sp>
      <p:pic>
        <p:nvPicPr>
          <p:cNvPr id="1026" name="Picture 2" descr="https://upload.wikimedia.org/wikipedia/commons/6/66/Android_robot.png">
            <a:extLst>
              <a:ext uri="{FF2B5EF4-FFF2-40B4-BE49-F238E27FC236}">
                <a16:creationId xmlns:a16="http://schemas.microsoft.com/office/drawing/2014/main" id="{0EA8F446-4B72-47D9-B1C8-52B02397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41" y="2290618"/>
            <a:ext cx="1918051" cy="22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4953-B0BF-43D3-9B06-A1954BA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E309-4124-4907-992B-553927C3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Asynchronous message that binds </a:t>
            </a:r>
            <a:r>
              <a:rPr lang="en-US" dirty="0"/>
              <a:t>individual components to each other at runtime.</a:t>
            </a:r>
          </a:p>
          <a:p>
            <a:pPr lvl="1"/>
            <a:endParaRPr lang="en-US" dirty="0"/>
          </a:p>
          <a:p>
            <a:r>
              <a:rPr lang="en-US" dirty="0"/>
              <a:t>Think of it like: </a:t>
            </a:r>
            <a:r>
              <a:rPr lang="en-US" dirty="0">
                <a:solidFill>
                  <a:srgbClr val="FFC000"/>
                </a:solidFill>
              </a:rPr>
              <a:t>messengers</a:t>
            </a:r>
            <a:r>
              <a:rPr lang="en-US" dirty="0"/>
              <a:t> that request an action from other components (even from other apps)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Usage:</a:t>
            </a:r>
          </a:p>
          <a:p>
            <a:pPr lvl="1"/>
            <a:r>
              <a:rPr lang="en-US" dirty="0"/>
              <a:t>Pass info from one activity  (or app) to another. E.g. Camera app sharing photo via email.</a:t>
            </a:r>
          </a:p>
          <a:p>
            <a:pPr lvl="1"/>
            <a:r>
              <a:rPr lang="en-US" dirty="0"/>
              <a:t>Pass info to a service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5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2DED-CE15-423D-810D-4484765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89DA-F88A-4E52-BFE1-2E7C6EF6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Carries all the metadata about your app</a:t>
            </a:r>
          </a:p>
          <a:p>
            <a:endParaRPr lang="en-SG" dirty="0"/>
          </a:p>
          <a:p>
            <a:r>
              <a:rPr lang="en-SG" dirty="0"/>
              <a:t>Important functions:</a:t>
            </a:r>
          </a:p>
          <a:p>
            <a:pPr lvl="1"/>
            <a:r>
              <a:rPr lang="en-SG" dirty="0"/>
              <a:t>MUST declare all components of the app</a:t>
            </a:r>
          </a:p>
          <a:p>
            <a:pPr lvl="1"/>
            <a:r>
              <a:rPr lang="en-SG" dirty="0"/>
              <a:t>Permissions that the app requires: Internet access, camera, </a:t>
            </a:r>
            <a:r>
              <a:rPr lang="en-SG" dirty="0" err="1"/>
              <a:t>sdcard</a:t>
            </a:r>
            <a:r>
              <a:rPr lang="en-SG" dirty="0"/>
              <a:t>, etc.</a:t>
            </a:r>
          </a:p>
          <a:p>
            <a:pPr lvl="2"/>
            <a:r>
              <a:rPr lang="en-SG" dirty="0" err="1"/>
              <a:t>java.lang.SecurityException</a:t>
            </a:r>
            <a:r>
              <a:rPr lang="en-SG" dirty="0"/>
              <a:t>: Permission denied (missing INTERNET permission?)</a:t>
            </a:r>
          </a:p>
          <a:p>
            <a:endParaRPr lang="en-SG" dirty="0"/>
          </a:p>
          <a:p>
            <a:r>
              <a:rPr lang="en-SG" dirty="0"/>
              <a:t>Other functions:</a:t>
            </a:r>
          </a:p>
          <a:p>
            <a:pPr lvl="1"/>
            <a:r>
              <a:rPr lang="en-SG" dirty="0"/>
              <a:t>Minimum API level required by the app</a:t>
            </a:r>
          </a:p>
        </p:txBody>
      </p:sp>
    </p:spTree>
    <p:extLst>
      <p:ext uri="{BB962C8B-B14F-4D97-AF65-F5344CB8AC3E}">
        <p14:creationId xmlns:p14="http://schemas.microsoft.com/office/powerpoint/2010/main" val="179581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8A36-952C-4A06-B69F-2CF5C614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24D0-F201-436A-87FD-8B844E58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FC000"/>
                </a:solidFill>
              </a:rPr>
              <a:t>Activity:</a:t>
            </a:r>
            <a:r>
              <a:rPr lang="en-SG" dirty="0"/>
              <a:t> a single screen of UI in the app</a:t>
            </a:r>
          </a:p>
          <a:p>
            <a:pPr lvl="1"/>
            <a:r>
              <a:rPr lang="en-SG" dirty="0"/>
              <a:t>“fundamental unit” of GUI in Android</a:t>
            </a:r>
          </a:p>
          <a:p>
            <a:endParaRPr lang="en-SG" dirty="0">
              <a:solidFill>
                <a:srgbClr val="FFC000"/>
              </a:solidFill>
            </a:endParaRPr>
          </a:p>
          <a:p>
            <a:r>
              <a:rPr lang="en-SG" dirty="0">
                <a:solidFill>
                  <a:srgbClr val="FFC000"/>
                </a:solidFill>
              </a:rPr>
              <a:t>View:</a:t>
            </a:r>
            <a:r>
              <a:rPr lang="en-SG" dirty="0"/>
              <a:t> visible on-screen items (XML code)</a:t>
            </a:r>
          </a:p>
          <a:p>
            <a:pPr lvl="1"/>
            <a:r>
              <a:rPr lang="en-SG"/>
              <a:t>Layout: invisible container to position/size the widgets</a:t>
            </a:r>
          </a:p>
          <a:p>
            <a:pPr lvl="1"/>
            <a:r>
              <a:rPr lang="en-SG" dirty="0"/>
              <a:t>Widgets: GUI control items like a button, drop-down menu, etc.</a:t>
            </a:r>
          </a:p>
          <a:p>
            <a:endParaRPr lang="en-SG" dirty="0">
              <a:solidFill>
                <a:srgbClr val="FFC000"/>
              </a:solidFill>
            </a:endParaRPr>
          </a:p>
          <a:p>
            <a:r>
              <a:rPr lang="en-SG" dirty="0">
                <a:solidFill>
                  <a:srgbClr val="FFC000"/>
                </a:solidFill>
              </a:rPr>
              <a:t>Event:</a:t>
            </a:r>
            <a:r>
              <a:rPr lang="en-SG" dirty="0"/>
              <a:t> an action that occurs when user interacts with widgets</a:t>
            </a:r>
          </a:p>
          <a:p>
            <a:pPr lvl="1"/>
            <a:r>
              <a:rPr lang="en-SG" dirty="0"/>
              <a:t>Event Handlers (Java code)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3872-C6DD-4D19-868A-3601A5E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adapted from Stanford CS 193A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1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1D4-0767-4484-93AB-DF6EFC1C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Multi-threading Concerns in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CDCD-845C-48BA-A96A-6BAEE81E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Main thread responsible for interacting with UI components</a:t>
            </a:r>
          </a:p>
          <a:p>
            <a:endParaRPr lang="en-SG" dirty="0"/>
          </a:p>
          <a:p>
            <a:r>
              <a:rPr lang="en-SG" dirty="0"/>
              <a:t>Do NOT make a blocking I/O call from the main thread</a:t>
            </a:r>
          </a:p>
          <a:p>
            <a:pPr lvl="1"/>
            <a:r>
              <a:rPr lang="en-SG" dirty="0"/>
              <a:t>e.g. a blocking HTTP request leads to </a:t>
            </a:r>
            <a:r>
              <a:rPr lang="en-SG" dirty="0" err="1"/>
              <a:t>NetworkOnMainThreadException</a:t>
            </a:r>
            <a:endParaRPr lang="en-SG" dirty="0"/>
          </a:p>
          <a:p>
            <a:pPr lvl="1"/>
            <a:r>
              <a:rPr lang="en-SG" dirty="0"/>
              <a:t>Use a different thread explicitly OR </a:t>
            </a:r>
            <a:r>
              <a:rPr lang="en-SG" dirty="0">
                <a:hlinkClick r:id="rId2"/>
              </a:rPr>
              <a:t>AsyncTask</a:t>
            </a:r>
            <a:endParaRPr lang="en-SG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Do not access UI components outside UI thread</a:t>
            </a:r>
          </a:p>
          <a:p>
            <a:pPr lvl="1"/>
            <a:r>
              <a:rPr lang="en-US" dirty="0"/>
              <a:t>Just a good practice to avoid race conditions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30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2B9B-5CCD-4D67-A8AE-16BF7EAE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Debugging in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849B-0EEE-4D83-9626-D1635FFA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android.util.Log</a:t>
            </a:r>
            <a:r>
              <a:rPr lang="en-SG" dirty="0"/>
              <a:t> API</a:t>
            </a:r>
          </a:p>
          <a:p>
            <a:r>
              <a:rPr lang="en-SG" dirty="0" err="1"/>
              <a:t>Log.v</a:t>
            </a:r>
            <a:r>
              <a:rPr lang="en-SG" dirty="0"/>
              <a:t>(), </a:t>
            </a:r>
            <a:r>
              <a:rPr lang="en-SG" dirty="0" err="1"/>
              <a:t>Log.d</a:t>
            </a:r>
            <a:r>
              <a:rPr lang="en-SG" dirty="0"/>
              <a:t>(), </a:t>
            </a:r>
            <a:r>
              <a:rPr lang="en-SG" dirty="0" err="1"/>
              <a:t>Log.i</a:t>
            </a:r>
            <a:r>
              <a:rPr lang="en-SG" dirty="0"/>
              <a:t>(), </a:t>
            </a:r>
            <a:r>
              <a:rPr lang="en-SG" dirty="0" err="1"/>
              <a:t>Log.w</a:t>
            </a:r>
            <a:r>
              <a:rPr lang="en-SG" dirty="0"/>
              <a:t>(), and </a:t>
            </a:r>
            <a:r>
              <a:rPr lang="en-SG" dirty="0" err="1"/>
              <a:t>Log.e</a:t>
            </a:r>
            <a:r>
              <a:rPr lang="en-SG" dirty="0"/>
              <a:t>() methods</a:t>
            </a:r>
          </a:p>
          <a:p>
            <a:r>
              <a:rPr lang="en-SG" dirty="0">
                <a:solidFill>
                  <a:srgbClr val="FFC000"/>
                </a:solidFill>
              </a:rPr>
              <a:t>Output:</a:t>
            </a:r>
            <a:r>
              <a:rPr lang="en-SG" dirty="0"/>
              <a:t> logcat tab of Android Monitor within Android Studio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E62C89-3CEF-49A3-AD5B-5025266BA240}"/>
              </a:ext>
            </a:extLst>
          </p:cNvPr>
          <p:cNvGrpSpPr/>
          <p:nvPr/>
        </p:nvGrpSpPr>
        <p:grpSpPr>
          <a:xfrm>
            <a:off x="1522414" y="3486322"/>
            <a:ext cx="9646329" cy="3088650"/>
            <a:chOff x="1522414" y="3486322"/>
            <a:chExt cx="9646329" cy="3088650"/>
          </a:xfrm>
        </p:grpSpPr>
        <p:pic>
          <p:nvPicPr>
            <p:cNvPr id="8" name="Picture 7" descr="A screen shot of a computer&#10;&#10;Description generated with very high confidence">
              <a:extLst>
                <a:ext uri="{FF2B5EF4-FFF2-40B4-BE49-F238E27FC236}">
                  <a16:creationId xmlns:a16="http://schemas.microsoft.com/office/drawing/2014/main" id="{F7589601-A8C0-4102-B9A1-BC55421E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14" y="3486322"/>
              <a:ext cx="9646329" cy="3088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216952-62B0-49C0-B4A0-D21B400B2F4F}"/>
                </a:ext>
              </a:extLst>
            </p:cNvPr>
            <p:cNvSpPr/>
            <p:nvPr/>
          </p:nvSpPr>
          <p:spPr>
            <a:xfrm>
              <a:off x="4637314" y="6172200"/>
              <a:ext cx="1959429" cy="3156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62A8D-7FED-447D-93B0-823CBA7BF0B9}"/>
                </a:ext>
              </a:extLst>
            </p:cNvPr>
            <p:cNvSpPr/>
            <p:nvPr/>
          </p:nvSpPr>
          <p:spPr>
            <a:xfrm>
              <a:off x="1522414" y="3486323"/>
              <a:ext cx="818015" cy="574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480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47A9-593A-42B2-AE89-D2A57D33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Important API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5D0B-C1FC-4E40-9488-40DEEED7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MediaRecorder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MediaCodec</a:t>
            </a:r>
            <a:endParaRPr lang="en-SG" dirty="0"/>
          </a:p>
          <a:p>
            <a:pPr lvl="1"/>
            <a:r>
              <a:rPr lang="en-SG" dirty="0"/>
              <a:t>Sometimes you need to get down and dirty!</a:t>
            </a:r>
          </a:p>
          <a:p>
            <a:pPr lvl="1"/>
            <a:endParaRPr lang="en-SG" dirty="0"/>
          </a:p>
          <a:p>
            <a:r>
              <a:rPr lang="en-SG" dirty="0"/>
              <a:t>Useful third-party libraries:</a:t>
            </a:r>
          </a:p>
          <a:p>
            <a:pPr lvl="1"/>
            <a:r>
              <a:rPr lang="en-SG" dirty="0">
                <a:hlinkClick r:id="rId4"/>
              </a:rPr>
              <a:t>MP4Parser</a:t>
            </a:r>
            <a:r>
              <a:rPr lang="en-SG" dirty="0"/>
              <a:t>: for playing around MP4 container in Java</a:t>
            </a:r>
          </a:p>
          <a:p>
            <a:pPr lvl="1"/>
            <a:r>
              <a:rPr lang="en-SG" dirty="0" err="1">
                <a:hlinkClick r:id="rId5"/>
              </a:rPr>
              <a:t>OkHttp</a:t>
            </a:r>
            <a:r>
              <a:rPr lang="en-SG" dirty="0"/>
              <a:t>  or </a:t>
            </a:r>
            <a:r>
              <a:rPr lang="en-SG" dirty="0">
                <a:hlinkClick r:id="rId6"/>
              </a:rPr>
              <a:t>Retrofit</a:t>
            </a:r>
            <a:r>
              <a:rPr lang="en-SG" dirty="0"/>
              <a:t>: for HTTP GET and POST</a:t>
            </a:r>
          </a:p>
          <a:p>
            <a:pPr lvl="1"/>
            <a:r>
              <a:rPr lang="en-SG" dirty="0">
                <a:hlinkClick r:id="rId7"/>
              </a:rPr>
              <a:t>Otto</a:t>
            </a:r>
            <a:r>
              <a:rPr lang="en-SG" dirty="0"/>
              <a:t>: event bus (publish-subscribe model)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83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294D-38CB-45F9-B3EB-6EE0437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Demo: Bigger Number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44BA6-B803-4DA0-AC93-518CB17B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Stanford CS 193A</a:t>
            </a:r>
            <a:endParaRPr lang="en-SG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F419E0-3557-4D60-BCF1-DE997B804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 b="7778"/>
          <a:stretch/>
        </p:blipFill>
        <p:spPr>
          <a:xfrm>
            <a:off x="4522895" y="1614487"/>
            <a:ext cx="3143036" cy="49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877-185E-430E-BAC9-7949F424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Quick Poll</a:t>
            </a:r>
          </a:p>
        </p:txBody>
      </p:sp>
      <p:pic>
        <p:nvPicPr>
          <p:cNvPr id="2050" name="Picture 2" descr="https://its.inside.tru.ca/files/2013/02/java.png">
            <a:extLst>
              <a:ext uri="{FF2B5EF4-FFF2-40B4-BE49-F238E27FC236}">
                <a16:creationId xmlns:a16="http://schemas.microsoft.com/office/drawing/2014/main" id="{19BC963F-A1CE-47EC-ABFC-BFABD5A2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08" y="2311395"/>
            <a:ext cx="3091873" cy="3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6/66/Android_robot.png">
            <a:extLst>
              <a:ext uri="{FF2B5EF4-FFF2-40B4-BE49-F238E27FC236}">
                <a16:creationId xmlns:a16="http://schemas.microsoft.com/office/drawing/2014/main" id="{D040EFBE-4382-48D6-B432-A4FADB7C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49" y="2613887"/>
            <a:ext cx="2199546" cy="26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7EC-0A6E-48E0-B976-E2F3A64A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Getting Up To Speed With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C905-AE7C-4A0F-ADCB-C42735AA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89106"/>
          </a:xfrm>
        </p:spPr>
        <p:txBody>
          <a:bodyPr/>
          <a:lstStyle/>
          <a:p>
            <a:r>
              <a:rPr lang="en-SG" dirty="0"/>
              <a:t>You can do it in </a:t>
            </a:r>
            <a:r>
              <a:rPr lang="en-SG" dirty="0">
                <a:solidFill>
                  <a:srgbClr val="FFC000"/>
                </a:solidFill>
              </a:rPr>
              <a:t>one week</a:t>
            </a:r>
            <a:r>
              <a:rPr lang="en-SG" dirty="0"/>
              <a:t> (~2 hours a day):</a:t>
            </a:r>
          </a:p>
          <a:p>
            <a:pPr lvl="1"/>
            <a:r>
              <a:rPr lang="en-SG" dirty="0">
                <a:hlinkClick r:id="rId3"/>
              </a:rPr>
              <a:t>https://www.tutorialspoint.com/java/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http://www.learnjavaonline.org/</a:t>
            </a:r>
            <a:endParaRPr lang="en-SG" dirty="0"/>
          </a:p>
          <a:p>
            <a:pPr lvl="1"/>
            <a:r>
              <a:rPr lang="en-SG" dirty="0">
                <a:hlinkClick r:id="rId5"/>
              </a:rPr>
              <a:t>Head First Java</a:t>
            </a:r>
            <a:r>
              <a:rPr lang="en-SG" dirty="0"/>
              <a:t> (book)</a:t>
            </a:r>
          </a:p>
          <a:p>
            <a:r>
              <a:rPr lang="en-SG" dirty="0"/>
              <a:t>Learn just what is required:</a:t>
            </a:r>
          </a:p>
          <a:p>
            <a:pPr lvl="1"/>
            <a:r>
              <a:rPr lang="en-SG" dirty="0">
                <a:solidFill>
                  <a:srgbClr val="FFC000"/>
                </a:solidFill>
              </a:rPr>
              <a:t>Basics:</a:t>
            </a:r>
            <a:r>
              <a:rPr lang="en-SG" dirty="0"/>
              <a:t> classes, methods, data types, loops &amp; conditionals, file I/O, exceptions</a:t>
            </a:r>
          </a:p>
          <a:p>
            <a:pPr lvl="1"/>
            <a:r>
              <a:rPr lang="en-SG" dirty="0">
                <a:solidFill>
                  <a:srgbClr val="FFC000"/>
                </a:solidFill>
              </a:rPr>
              <a:t>Parallelism:</a:t>
            </a:r>
            <a:r>
              <a:rPr lang="en-SG" dirty="0"/>
              <a:t> multi-threading, asynchronous function calls</a:t>
            </a:r>
          </a:p>
          <a:p>
            <a:pPr lvl="1"/>
            <a:r>
              <a:rPr lang="en-SG" dirty="0"/>
              <a:t>Do </a:t>
            </a:r>
            <a:r>
              <a:rPr lang="en-SG" dirty="0">
                <a:solidFill>
                  <a:srgbClr val="FF0000"/>
                </a:solidFill>
              </a:rPr>
              <a:t>NOT</a:t>
            </a:r>
            <a:r>
              <a:rPr lang="en-SG" dirty="0"/>
              <a:t> waste time on advanced OOP concepts, design patterns, etc.</a:t>
            </a:r>
          </a:p>
          <a:p>
            <a:r>
              <a:rPr lang="en-SG" dirty="0"/>
              <a:t>Hate Java?</a:t>
            </a:r>
          </a:p>
          <a:p>
            <a:pPr lvl="1"/>
            <a:r>
              <a:rPr lang="en-SG" dirty="0"/>
              <a:t>Try </a:t>
            </a:r>
            <a:r>
              <a:rPr lang="en-SG" dirty="0" err="1">
                <a:solidFill>
                  <a:srgbClr val="FFC000"/>
                </a:solidFill>
              </a:rPr>
              <a:t>Kotlin</a:t>
            </a:r>
            <a:r>
              <a:rPr lang="en-SG" dirty="0"/>
              <a:t>  or both </a:t>
            </a:r>
            <a:r>
              <a:rPr lang="en-SG" dirty="0">
                <a:solidFill>
                  <a:srgbClr val="FFC000"/>
                </a:solidFill>
              </a:rPr>
              <a:t>Java &amp; </a:t>
            </a:r>
            <a:r>
              <a:rPr lang="en-SG" dirty="0" err="1">
                <a:solidFill>
                  <a:srgbClr val="FFC000"/>
                </a:solidFill>
              </a:rPr>
              <a:t>Kotlin</a:t>
            </a:r>
            <a:endParaRPr lang="en-SG" dirty="0">
              <a:solidFill>
                <a:srgbClr val="FFC000"/>
              </a:solidFill>
            </a:endParaRPr>
          </a:p>
        </p:txBody>
      </p:sp>
      <p:pic>
        <p:nvPicPr>
          <p:cNvPr id="6" name="Graphic 5" descr="Winking Face with No Fill">
            <a:extLst>
              <a:ext uri="{FF2B5EF4-FFF2-40B4-BE49-F238E27FC236}">
                <a16:creationId xmlns:a16="http://schemas.microsoft.com/office/drawing/2014/main" id="{C86AB581-088B-4C74-A14A-D5F62A385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0656" y="5778067"/>
            <a:ext cx="394133" cy="3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C172-0196-40F2-B622-35D3B4D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‘OS’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4829-D2BC-4004-97EC-6C16B277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53702"/>
            <a:ext cx="9144000" cy="4518498"/>
          </a:xfrm>
        </p:spPr>
        <p:txBody>
          <a:bodyPr/>
          <a:lstStyle/>
          <a:p>
            <a:r>
              <a:rPr lang="en-SG" dirty="0"/>
              <a:t>Operating System based on Linux</a:t>
            </a:r>
          </a:p>
          <a:p>
            <a:r>
              <a:rPr lang="en-SG" dirty="0"/>
              <a:t>Code compilation workflow: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5"/>
            <a:endParaRPr lang="en-SG" dirty="0"/>
          </a:p>
          <a:p>
            <a:r>
              <a:rPr lang="en-SG" dirty="0"/>
              <a:t>Android Runtime (ART):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2" descr="https://upload.wikimedia.org/wikipedia/commons/6/66/Android_robot.png">
            <a:extLst>
              <a:ext uri="{FF2B5EF4-FFF2-40B4-BE49-F238E27FC236}">
                <a16:creationId xmlns:a16="http://schemas.microsoft.com/office/drawing/2014/main" id="{456BC9F2-86BA-4D81-BA8B-9FFD0F35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787" y="292416"/>
            <a:ext cx="843250" cy="10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s.inside.tru.ca/files/2013/02/java.png">
            <a:extLst>
              <a:ext uri="{FF2B5EF4-FFF2-40B4-BE49-F238E27FC236}">
                <a16:creationId xmlns:a16="http://schemas.microsoft.com/office/drawing/2014/main" id="{D61F1C27-0869-4F56-A96E-D76666AC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570255"/>
            <a:ext cx="1273336" cy="12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5D1E68-3F43-4C1B-BBFC-926D37236D17}"/>
              </a:ext>
            </a:extLst>
          </p:cNvPr>
          <p:cNvSpPr/>
          <p:nvPr/>
        </p:nvSpPr>
        <p:spPr>
          <a:xfrm>
            <a:off x="3987239" y="2989744"/>
            <a:ext cx="1321826" cy="56444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.class files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E5A62D-768D-4615-A555-ACB914DCDF0A}"/>
              </a:ext>
            </a:extLst>
          </p:cNvPr>
          <p:cNvGrpSpPr/>
          <p:nvPr/>
        </p:nvGrpSpPr>
        <p:grpSpPr>
          <a:xfrm>
            <a:off x="2795750" y="2847235"/>
            <a:ext cx="1132783" cy="424732"/>
            <a:chOff x="2795750" y="2847235"/>
            <a:chExt cx="1132783" cy="4247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73D54-798D-41FE-9B29-B9B0BA020805}"/>
                </a:ext>
              </a:extLst>
            </p:cNvPr>
            <p:cNvCxnSpPr/>
            <p:nvPr/>
          </p:nvCxnSpPr>
          <p:spPr>
            <a:xfrm>
              <a:off x="2795750" y="3260678"/>
              <a:ext cx="1132783" cy="0"/>
            </a:xfrm>
            <a:prstGeom prst="straightConnector1">
              <a:avLst/>
            </a:prstGeom>
            <a:ln w="5715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DC3729-89C2-49D8-817F-C340324B58C1}"/>
                </a:ext>
              </a:extLst>
            </p:cNvPr>
            <p:cNvSpPr txBox="1"/>
            <p:nvPr/>
          </p:nvSpPr>
          <p:spPr>
            <a:xfrm>
              <a:off x="2943596" y="2847235"/>
              <a:ext cx="83708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SG" sz="2400" dirty="0" err="1"/>
                <a:t>javac</a:t>
              </a:r>
              <a:endParaRPr lang="en-SG" sz="240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4E4C5-E156-4D51-9493-D69BFD155706}"/>
              </a:ext>
            </a:extLst>
          </p:cNvPr>
          <p:cNvSpPr/>
          <p:nvPr/>
        </p:nvSpPr>
        <p:spPr>
          <a:xfrm>
            <a:off x="4056477" y="3907100"/>
            <a:ext cx="1183349" cy="56444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.jar files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D53D0-97D4-4FC4-8F19-9F77E64E79AB}"/>
              </a:ext>
            </a:extLst>
          </p:cNvPr>
          <p:cNvGrpSpPr/>
          <p:nvPr/>
        </p:nvGrpSpPr>
        <p:grpSpPr>
          <a:xfrm>
            <a:off x="5394036" y="3206923"/>
            <a:ext cx="1068559" cy="982400"/>
            <a:chOff x="5394036" y="3206923"/>
            <a:chExt cx="1068559" cy="982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74AA3C-0708-4A4B-9E7D-707755B991FF}"/>
                </a:ext>
              </a:extLst>
            </p:cNvPr>
            <p:cNvGrpSpPr/>
            <p:nvPr/>
          </p:nvGrpSpPr>
          <p:grpSpPr>
            <a:xfrm>
              <a:off x="5394036" y="3206923"/>
              <a:ext cx="1068559" cy="982400"/>
              <a:chOff x="5772727" y="3547400"/>
              <a:chExt cx="979055" cy="982400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94B905E-1C73-4C81-8CF7-B73EBEC22A31}"/>
                  </a:ext>
                </a:extLst>
              </p:cNvPr>
              <p:cNvCxnSpPr/>
              <p:nvPr/>
            </p:nvCxnSpPr>
            <p:spPr>
              <a:xfrm>
                <a:off x="5772727" y="3547400"/>
                <a:ext cx="979055" cy="491200"/>
              </a:xfrm>
              <a:prstGeom prst="bentConnector3">
                <a:avLst/>
              </a:prstGeom>
              <a:ln w="5715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24E6E364-CDB3-496A-B75F-C4514D2F47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727" y="4038600"/>
                <a:ext cx="979055" cy="491200"/>
              </a:xfrm>
              <a:prstGeom prst="bentConnector3">
                <a:avLst/>
              </a:prstGeom>
              <a:ln w="5715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946DD4-C5BD-40F1-9DA2-263422DDEDCD}"/>
                </a:ext>
              </a:extLst>
            </p:cNvPr>
            <p:cNvSpPr txBox="1"/>
            <p:nvPr/>
          </p:nvSpPr>
          <p:spPr>
            <a:xfrm>
              <a:off x="5889735" y="3271966"/>
              <a:ext cx="48923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SG" sz="2400" dirty="0"/>
                <a:t>dx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2F2B92-838F-4D5A-8B31-9CDBBF4B9B29}"/>
              </a:ext>
            </a:extLst>
          </p:cNvPr>
          <p:cNvSpPr/>
          <p:nvPr/>
        </p:nvSpPr>
        <p:spPr>
          <a:xfrm>
            <a:off x="6590540" y="3414475"/>
            <a:ext cx="1478891" cy="56444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err="1"/>
              <a:t>classes.dex</a:t>
            </a:r>
            <a:endParaRPr lang="en-SG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2910AB-41C7-4031-B9DF-7BE3BA77714A}"/>
              </a:ext>
            </a:extLst>
          </p:cNvPr>
          <p:cNvSpPr/>
          <p:nvPr/>
        </p:nvSpPr>
        <p:spPr>
          <a:xfrm>
            <a:off x="6500727" y="4219603"/>
            <a:ext cx="1658515" cy="5644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resource files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312C44-EF8A-4955-8E73-1137335CE403}"/>
              </a:ext>
            </a:extLst>
          </p:cNvPr>
          <p:cNvGrpSpPr/>
          <p:nvPr/>
        </p:nvGrpSpPr>
        <p:grpSpPr>
          <a:xfrm>
            <a:off x="8218323" y="3599657"/>
            <a:ext cx="1392735" cy="982400"/>
            <a:chOff x="8218323" y="3599657"/>
            <a:chExt cx="1392735" cy="982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CFE783-085A-4384-B9F5-04C951904059}"/>
                </a:ext>
              </a:extLst>
            </p:cNvPr>
            <p:cNvGrpSpPr/>
            <p:nvPr/>
          </p:nvGrpSpPr>
          <p:grpSpPr>
            <a:xfrm>
              <a:off x="8218323" y="3599657"/>
              <a:ext cx="1271594" cy="982400"/>
              <a:chOff x="5772727" y="3547400"/>
              <a:chExt cx="979055" cy="982400"/>
            </a:xfrm>
          </p:grpSpPr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AB3B6EA-FB7F-44EF-873F-6971AB4AB6DE}"/>
                  </a:ext>
                </a:extLst>
              </p:cNvPr>
              <p:cNvCxnSpPr/>
              <p:nvPr/>
            </p:nvCxnSpPr>
            <p:spPr>
              <a:xfrm>
                <a:off x="5772727" y="3547400"/>
                <a:ext cx="979055" cy="491200"/>
              </a:xfrm>
              <a:prstGeom prst="bentConnector3">
                <a:avLst/>
              </a:prstGeom>
              <a:ln w="5715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5B5FA260-C1AE-441E-B891-CC4833BB8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727" y="4038600"/>
                <a:ext cx="979055" cy="491200"/>
              </a:xfrm>
              <a:prstGeom prst="bentConnector3">
                <a:avLst/>
              </a:prstGeom>
              <a:ln w="5715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D659CF-4581-40E7-8B9A-C0F01F09EC32}"/>
                </a:ext>
              </a:extLst>
            </p:cNvPr>
            <p:cNvSpPr txBox="1"/>
            <p:nvPr/>
          </p:nvSpPr>
          <p:spPr>
            <a:xfrm>
              <a:off x="8854120" y="3599657"/>
              <a:ext cx="75693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SG" sz="2400" dirty="0" err="1"/>
                <a:t>aapt</a:t>
              </a:r>
              <a:endParaRPr lang="en-SG" sz="2400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E88247-84CC-42D3-818E-128B4DA53368}"/>
              </a:ext>
            </a:extLst>
          </p:cNvPr>
          <p:cNvSpPr/>
          <p:nvPr/>
        </p:nvSpPr>
        <p:spPr>
          <a:xfrm>
            <a:off x="9638809" y="3812023"/>
            <a:ext cx="1316811" cy="56444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.</a:t>
            </a:r>
            <a:r>
              <a:rPr lang="en-SG" sz="2000" dirty="0" err="1"/>
              <a:t>apk</a:t>
            </a:r>
            <a:r>
              <a:rPr lang="en-SG" sz="2000" dirty="0"/>
              <a:t> file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5E13CD2C-309A-452B-9D9C-AB7F54C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https://github.com/dogriffiths/HeadFirstAndroid/wiki/How-Android-Apps-are-Built-and-Run</a:t>
            </a:r>
            <a:endParaRPr lang="en-SG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DAACA8-041F-47E4-BBDC-B614D4C9FB98}"/>
              </a:ext>
            </a:extLst>
          </p:cNvPr>
          <p:cNvSpPr/>
          <p:nvPr/>
        </p:nvSpPr>
        <p:spPr>
          <a:xfrm>
            <a:off x="1889203" y="5439833"/>
            <a:ext cx="1478891" cy="56444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err="1"/>
              <a:t>classes.dex</a:t>
            </a:r>
            <a:endParaRPr lang="en-SG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A101D9-A7B2-45BA-9CC1-A8157157DD12}"/>
              </a:ext>
            </a:extLst>
          </p:cNvPr>
          <p:cNvGrpSpPr/>
          <p:nvPr/>
        </p:nvGrpSpPr>
        <p:grpSpPr>
          <a:xfrm>
            <a:off x="3581022" y="5305090"/>
            <a:ext cx="1555422" cy="424732"/>
            <a:chOff x="3581022" y="5305090"/>
            <a:chExt cx="1555422" cy="4247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8B85DC-0385-4C2A-9E53-CEB792B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3581022" y="5718533"/>
              <a:ext cx="1555422" cy="11289"/>
            </a:xfrm>
            <a:prstGeom prst="straightConnector1">
              <a:avLst/>
            </a:prstGeom>
            <a:ln w="5715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05F11C-B4F7-4311-AE7B-7DDA0688C9AB}"/>
                </a:ext>
              </a:extLst>
            </p:cNvPr>
            <p:cNvSpPr txBox="1"/>
            <p:nvPr/>
          </p:nvSpPr>
          <p:spPr>
            <a:xfrm>
              <a:off x="3728868" y="5305090"/>
              <a:ext cx="122180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dex2oat</a:t>
              </a:r>
              <a:endParaRPr lang="en-SG" sz="2400" dirty="0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9F92B6-55BA-42A3-B591-98900873131B}"/>
              </a:ext>
            </a:extLst>
          </p:cNvPr>
          <p:cNvSpPr/>
          <p:nvPr/>
        </p:nvSpPr>
        <p:spPr>
          <a:xfrm>
            <a:off x="5309065" y="5436405"/>
            <a:ext cx="2562722" cy="68368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Machine code</a:t>
            </a:r>
            <a:br>
              <a:rPr lang="en-SG" sz="2000" dirty="0"/>
            </a:br>
            <a:r>
              <a:rPr lang="en-SG" sz="2000" dirty="0"/>
              <a:t>(ELF shared object)</a:t>
            </a:r>
          </a:p>
        </p:txBody>
      </p:sp>
    </p:spTree>
    <p:extLst>
      <p:ext uri="{BB962C8B-B14F-4D97-AF65-F5344CB8AC3E}">
        <p14:creationId xmlns:p14="http://schemas.microsoft.com/office/powerpoint/2010/main" val="26156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  <p:bldP spid="18" grpId="0" animBg="1"/>
      <p:bldP spid="19" grpId="0" animBg="1"/>
      <p:bldP spid="24" grpId="0" animBg="1"/>
      <p:bldP spid="2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CD52-BE4F-48E3-AE6E-D7F5C405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59E2-402A-4768-8DC7-6855582D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rgbClr val="FFC000"/>
                </a:solidFill>
              </a:rPr>
              <a:t>What we need?</a:t>
            </a:r>
          </a:p>
          <a:p>
            <a:pPr>
              <a:buFontTx/>
              <a:buChar char="-"/>
            </a:pPr>
            <a:r>
              <a:rPr lang="en-SG" dirty="0"/>
              <a:t>Java compiler and libraries 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r>
              <a:rPr lang="en-SG" dirty="0"/>
              <a:t>Android SDK  (Android Java libs,</a:t>
            </a:r>
            <a:br>
              <a:rPr lang="en-SG" dirty="0"/>
            </a:br>
            <a:r>
              <a:rPr lang="en-SG" dirty="0"/>
              <a:t>                              dx, </a:t>
            </a:r>
            <a:r>
              <a:rPr lang="en-SG" dirty="0" err="1"/>
              <a:t>aapt</a:t>
            </a:r>
            <a:r>
              <a:rPr lang="en-SG" dirty="0"/>
              <a:t>, etc.)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r>
              <a:rPr lang="en-SG" dirty="0"/>
              <a:t>IDE and build system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EF47867-96A8-48BC-A15A-F47E591E4DDD}"/>
              </a:ext>
            </a:extLst>
          </p:cNvPr>
          <p:cNvSpPr/>
          <p:nvPr/>
        </p:nvSpPr>
        <p:spPr>
          <a:xfrm>
            <a:off x="5712178" y="2291644"/>
            <a:ext cx="248355" cy="767645"/>
          </a:xfrm>
          <a:prstGeom prst="rightBrace">
            <a:avLst>
              <a:gd name="adj1" fmla="val 42083"/>
              <a:gd name="adj2" fmla="val 51985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D236-45CF-4F46-BDC9-E3891BE39994}"/>
              </a:ext>
            </a:extLst>
          </p:cNvPr>
          <p:cNvSpPr txBox="1"/>
          <p:nvPr/>
        </p:nvSpPr>
        <p:spPr>
          <a:xfrm>
            <a:off x="6568440" y="2385060"/>
            <a:ext cx="3459601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SG" sz="2400" dirty="0">
                <a:latin typeface="Sniglet" panose="04070505030100020000" pitchFamily="82" charset="0"/>
              </a:rPr>
              <a:t>Install Oracle Java 8 JDK</a:t>
            </a:r>
          </a:p>
          <a:p>
            <a:pPr algn="ctr">
              <a:lnSpc>
                <a:spcPct val="90000"/>
              </a:lnSpc>
            </a:pPr>
            <a:r>
              <a:rPr lang="en-SG" sz="2400" dirty="0">
                <a:latin typeface="Sniglet" panose="04070505030100020000" pitchFamily="82" charset="0"/>
                <a:hlinkClick r:id="rId3"/>
              </a:rPr>
              <a:t>(download link)</a:t>
            </a:r>
            <a:endParaRPr lang="en-SG" sz="2400" dirty="0">
              <a:latin typeface="Sniglet" panose="04070505030100020000" pitchFamily="8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7CC8C6-5B0A-48F5-9142-1BFE2AA5B325}"/>
              </a:ext>
            </a:extLst>
          </p:cNvPr>
          <p:cNvSpPr/>
          <p:nvPr/>
        </p:nvSpPr>
        <p:spPr>
          <a:xfrm>
            <a:off x="6079253" y="3541324"/>
            <a:ext cx="244702" cy="1894834"/>
          </a:xfrm>
          <a:prstGeom prst="rightBrace">
            <a:avLst>
              <a:gd name="adj1" fmla="val 42083"/>
              <a:gd name="adj2" fmla="val 49967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4380-0661-4027-8F5D-9DDA7B9C276B}"/>
              </a:ext>
            </a:extLst>
          </p:cNvPr>
          <p:cNvSpPr txBox="1"/>
          <p:nvPr/>
        </p:nvSpPr>
        <p:spPr>
          <a:xfrm>
            <a:off x="7120124" y="4038600"/>
            <a:ext cx="307968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SG" sz="2400" dirty="0">
                <a:latin typeface="Sniglet" panose="04070505030100020000" pitchFamily="82" charset="0"/>
              </a:rPr>
              <a:t>Install Android Studio</a:t>
            </a:r>
          </a:p>
          <a:p>
            <a:pPr algn="ctr">
              <a:lnSpc>
                <a:spcPct val="90000"/>
              </a:lnSpc>
            </a:pPr>
            <a:r>
              <a:rPr lang="en-SG" sz="2400" dirty="0">
                <a:latin typeface="Sniglet" panose="04070505030100020000" pitchFamily="82" charset="0"/>
                <a:hlinkClick r:id="rId4"/>
              </a:rPr>
              <a:t>(download link)</a:t>
            </a:r>
            <a:endParaRPr lang="en-SG" sz="2400" dirty="0">
              <a:latin typeface="Sniglet" panose="04070505030100020000" pitchFamily="82" charset="0"/>
            </a:endParaRPr>
          </a:p>
        </p:txBody>
      </p:sp>
      <p:pic>
        <p:nvPicPr>
          <p:cNvPr id="1026" name="Picture 2" descr="http://1.bp.blogspot.com/-b3s7asUgeOA/VhIvZpU9wvI/AAAAAAAAEck/olpuLhbBiQA/s1600/download-Java-developemt-kit-8.jpg">
            <a:extLst>
              <a:ext uri="{FF2B5EF4-FFF2-40B4-BE49-F238E27FC236}">
                <a16:creationId xmlns:a16="http://schemas.microsoft.com/office/drawing/2014/main" id="{EDD330FA-9E60-4169-AB6D-3A60873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872" y="2195292"/>
            <a:ext cx="1545373" cy="9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4/Android_Studio_icon.svg/1000px-Android_Studio_icon.svg.png">
            <a:extLst>
              <a:ext uri="{FF2B5EF4-FFF2-40B4-BE49-F238E27FC236}">
                <a16:creationId xmlns:a16="http://schemas.microsoft.com/office/drawing/2014/main" id="{943C2038-5C0D-4209-8212-0905775E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903" y="3872088"/>
            <a:ext cx="1078089" cy="10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F072-8523-4B00-88BF-9AA6C173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03D0-CEE8-4306-84F8-42F1B975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96284"/>
          </a:xfrm>
        </p:spPr>
        <p:txBody>
          <a:bodyPr/>
          <a:lstStyle/>
          <a:p>
            <a:r>
              <a:rPr lang="en-SG" dirty="0"/>
              <a:t>Official IDE for Android based on IntelliJ IDEA</a:t>
            </a:r>
          </a:p>
          <a:p>
            <a:endParaRPr lang="en-SG" dirty="0"/>
          </a:p>
          <a:p>
            <a:r>
              <a:rPr lang="en-SG" dirty="0"/>
              <a:t>Uses Gradle – a flexible build system</a:t>
            </a:r>
          </a:p>
          <a:p>
            <a:pPr lvl="1"/>
            <a:r>
              <a:rPr lang="en-SG" dirty="0"/>
              <a:t>Gradle build scripts automate the process of making </a:t>
            </a:r>
            <a:r>
              <a:rPr lang="en-SG" dirty="0" err="1"/>
              <a:t>apk</a:t>
            </a:r>
            <a:endParaRPr lang="en-SG" dirty="0"/>
          </a:p>
          <a:p>
            <a:pPr lvl="1"/>
            <a:r>
              <a:rPr lang="en-SG" dirty="0"/>
              <a:t>Simplifies dependency management and thus life </a:t>
            </a:r>
            <a:r>
              <a:rPr lang="en-SG" dirty="0">
                <a:sym typeface="Wingdings" panose="05000000000000000000" pitchFamily="2" charset="2"/>
              </a:rPr>
              <a:t></a:t>
            </a:r>
          </a:p>
          <a:p>
            <a:endParaRPr lang="en-SG" dirty="0"/>
          </a:p>
          <a:p>
            <a:r>
              <a:rPr lang="en-SG" dirty="0"/>
              <a:t>Bundles together all that is needed:</a:t>
            </a:r>
          </a:p>
          <a:p>
            <a:pPr lvl="1"/>
            <a:r>
              <a:rPr lang="en-SG" dirty="0"/>
              <a:t>Java IDE</a:t>
            </a:r>
          </a:p>
          <a:p>
            <a:pPr lvl="1"/>
            <a:r>
              <a:rPr lang="en-SG" dirty="0"/>
              <a:t>Android SDK</a:t>
            </a:r>
          </a:p>
          <a:p>
            <a:pPr lvl="1"/>
            <a:r>
              <a:rPr lang="en-SG" dirty="0"/>
              <a:t>Android Virtual Device emulator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pic>
        <p:nvPicPr>
          <p:cNvPr id="4" name="Picture 4" descr="https://upload.wikimedia.org/wikipedia/commons/thumb/3/34/Android_Studio_icon.svg/1000px-Android_Studio_icon.svg.png">
            <a:extLst>
              <a:ext uri="{FF2B5EF4-FFF2-40B4-BE49-F238E27FC236}">
                <a16:creationId xmlns:a16="http://schemas.microsoft.com/office/drawing/2014/main" id="{ABC0AB22-F3AA-4D05-AA62-2F63F8B8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76" y="274638"/>
            <a:ext cx="1078089" cy="10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ocs.whitesourcesoftware.com/download/thumbnails/16908562/gradle-icon-512x512.png?version=1&amp;modificationDate=1448369355000">
            <a:extLst>
              <a:ext uri="{FF2B5EF4-FFF2-40B4-BE49-F238E27FC236}">
                <a16:creationId xmlns:a16="http://schemas.microsoft.com/office/drawing/2014/main" id="{AE49F960-5C78-4B90-8638-4FE58657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19" y="3110849"/>
            <a:ext cx="1066840" cy="106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6998-9A7F-4297-B0CA-E7C633CD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Getting Started With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A4B1-F19A-47BC-836C-F770ECA7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213" y="1781280"/>
            <a:ext cx="5998777" cy="4762500"/>
          </a:xfrm>
        </p:spPr>
        <p:txBody>
          <a:bodyPr>
            <a:normAutofit/>
          </a:bodyPr>
          <a:lstStyle/>
          <a:p>
            <a:r>
              <a:rPr lang="en-SG" dirty="0"/>
              <a:t>Head First Android Development:</a:t>
            </a:r>
          </a:p>
          <a:p>
            <a:pPr lvl="1"/>
            <a:r>
              <a:rPr lang="en-SG" dirty="0">
                <a:hlinkClick r:id="rId2"/>
              </a:rPr>
              <a:t>http://shop.oreilly.com/product/0636920029045.do</a:t>
            </a:r>
            <a:endParaRPr lang="en-SG" dirty="0"/>
          </a:p>
          <a:p>
            <a:pPr lvl="1"/>
            <a:r>
              <a:rPr lang="en-SG" dirty="0"/>
              <a:t>Trial on Safari books OR buy Kindle version from Amazon (~ 50 SGD)</a:t>
            </a:r>
          </a:p>
          <a:p>
            <a:pPr lvl="1"/>
            <a:r>
              <a:rPr lang="en-SG" dirty="0"/>
              <a:t>NUS Library: just one copy </a:t>
            </a:r>
            <a:r>
              <a:rPr lang="en-SG" dirty="0">
                <a:sym typeface="Wingdings" panose="05000000000000000000" pitchFamily="2" charset="2"/>
              </a:rPr>
              <a:t></a:t>
            </a:r>
            <a:endParaRPr lang="en-SG" dirty="0"/>
          </a:p>
          <a:p>
            <a:r>
              <a:rPr lang="en-SG" dirty="0">
                <a:hlinkClick r:id="rId3"/>
              </a:rPr>
              <a:t>Official Getting Started Tutorial</a:t>
            </a:r>
            <a:endParaRPr lang="en-SG" dirty="0"/>
          </a:p>
          <a:p>
            <a:r>
              <a:rPr lang="en-SG" dirty="0">
                <a:hlinkClick r:id="rId4"/>
              </a:rPr>
              <a:t>Udacity Android Fundamentals - Google</a:t>
            </a:r>
            <a:endParaRPr lang="en-SG" dirty="0"/>
          </a:p>
          <a:p>
            <a:r>
              <a:rPr lang="en-SG" dirty="0">
                <a:hlinkClick r:id="rId5"/>
              </a:rPr>
              <a:t>Stanford CS 193A</a:t>
            </a:r>
            <a:endParaRPr lang="en-SG" dirty="0"/>
          </a:p>
          <a:p>
            <a:r>
              <a:rPr lang="en-SG" dirty="0">
                <a:hlinkClick r:id="rId6"/>
              </a:rPr>
              <a:t>http://www.vogella.com/tutorials/Android/article.html</a:t>
            </a:r>
            <a:r>
              <a:rPr lang="en-SG" dirty="0"/>
              <a:t> </a:t>
            </a:r>
          </a:p>
          <a:p>
            <a:endParaRPr lang="en-SG" dirty="0"/>
          </a:p>
        </p:txBody>
      </p:sp>
      <p:pic>
        <p:nvPicPr>
          <p:cNvPr id="3074" name="Picture 2" descr="https://images-na.ssl-images-amazon.com/images/I/51JzIa4VpML._SX430_BO1,204,203,200_.jpg">
            <a:extLst>
              <a:ext uri="{FF2B5EF4-FFF2-40B4-BE49-F238E27FC236}">
                <a16:creationId xmlns:a16="http://schemas.microsoft.com/office/drawing/2014/main" id="{55B26B21-1CB2-45DD-ACCC-0355DCF4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81280"/>
            <a:ext cx="4114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3F0D-262F-4388-ABF4-73C198D3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Structure (Logical View)</a:t>
            </a:r>
          </a:p>
        </p:txBody>
      </p:sp>
      <p:pic>
        <p:nvPicPr>
          <p:cNvPr id="4098" name="Picture 2" descr="https://developer.android.com/studio/images/intro/project-android-view_2-1_2x.png">
            <a:extLst>
              <a:ext uri="{FF2B5EF4-FFF2-40B4-BE49-F238E27FC236}">
                <a16:creationId xmlns:a16="http://schemas.microsoft.com/office/drawing/2014/main" id="{9810C030-360B-4992-B6B0-F94584216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6" b="18681"/>
          <a:stretch/>
        </p:blipFill>
        <p:spPr bwMode="auto">
          <a:xfrm>
            <a:off x="4220118" y="1732503"/>
            <a:ext cx="3708400" cy="46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D6098A-6D0C-4F54-8990-E60634BF00AF}"/>
              </a:ext>
            </a:extLst>
          </p:cNvPr>
          <p:cNvSpPr/>
          <p:nvPr/>
        </p:nvSpPr>
        <p:spPr>
          <a:xfrm>
            <a:off x="5205048" y="2451798"/>
            <a:ext cx="1828800" cy="27130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FBB1D-1E17-4A2D-B065-3526F65E7350}"/>
              </a:ext>
            </a:extLst>
          </p:cNvPr>
          <p:cNvSpPr/>
          <p:nvPr/>
        </p:nvSpPr>
        <p:spPr>
          <a:xfrm>
            <a:off x="4935417" y="2723103"/>
            <a:ext cx="2289350" cy="71929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60027-34C2-44E0-A305-07D180FC315B}"/>
              </a:ext>
            </a:extLst>
          </p:cNvPr>
          <p:cNvSpPr/>
          <p:nvPr/>
        </p:nvSpPr>
        <p:spPr>
          <a:xfrm>
            <a:off x="4744498" y="3442398"/>
            <a:ext cx="1485482" cy="139085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96A9E-103E-404F-8890-E86DE1704E77}"/>
              </a:ext>
            </a:extLst>
          </p:cNvPr>
          <p:cNvSpPr/>
          <p:nvPr/>
        </p:nvSpPr>
        <p:spPr>
          <a:xfrm>
            <a:off x="4935416" y="5305530"/>
            <a:ext cx="2781719" cy="2470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1496EC-61E8-4CA1-93FF-5270EDB727E2}"/>
              </a:ext>
            </a:extLst>
          </p:cNvPr>
          <p:cNvGrpSpPr/>
          <p:nvPr/>
        </p:nvGrpSpPr>
        <p:grpSpPr>
          <a:xfrm>
            <a:off x="3315956" y="2170444"/>
            <a:ext cx="1428542" cy="2803490"/>
            <a:chOff x="3315956" y="2170444"/>
            <a:chExt cx="1428542" cy="280349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5A74CE-8E55-4972-A34A-A08BED0734B1}"/>
                </a:ext>
              </a:extLst>
            </p:cNvPr>
            <p:cNvCxnSpPr/>
            <p:nvPr/>
          </p:nvCxnSpPr>
          <p:spPr>
            <a:xfrm flipV="1">
              <a:off x="3536926" y="2170444"/>
              <a:ext cx="1175657" cy="281354"/>
            </a:xfrm>
            <a:prstGeom prst="straightConnector1">
              <a:avLst/>
            </a:prstGeom>
            <a:ln w="5715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147D49-F046-4F9D-9D69-CFADA33EE8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5956" y="4541855"/>
              <a:ext cx="1428542" cy="432079"/>
            </a:xfrm>
            <a:prstGeom prst="straightConnector1">
              <a:avLst/>
            </a:prstGeom>
            <a:ln w="5715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86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C5F0-6243-439B-88AB-5FC13A49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48F-6D7B-4069-9343-EE7704F6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Application Components</a:t>
            </a:r>
          </a:p>
          <a:p>
            <a:pPr lvl="1"/>
            <a:r>
              <a:rPr lang="en-US" dirty="0"/>
              <a:t>Activities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Content Providers</a:t>
            </a:r>
          </a:p>
          <a:p>
            <a:pPr lvl="1"/>
            <a:r>
              <a:rPr lang="en-US" dirty="0"/>
              <a:t>Broadcast Receivers</a:t>
            </a:r>
          </a:p>
          <a:p>
            <a:r>
              <a:rPr lang="en-SG" dirty="0"/>
              <a:t>More details for interested readers:</a:t>
            </a:r>
            <a:br>
              <a:rPr lang="en-SG" dirty="0"/>
            </a:br>
            <a:r>
              <a:rPr lang="en-SG" dirty="0">
                <a:hlinkClick r:id="rId3"/>
              </a:rPr>
              <a:t>https://developer.android.com/guide/components/fundamentals.html</a:t>
            </a:r>
            <a:r>
              <a:rPr lang="en-SG" dirty="0"/>
              <a:t> </a:t>
            </a:r>
          </a:p>
          <a:p>
            <a:r>
              <a:rPr lang="en-US" dirty="0"/>
              <a:t>Communication between components (except content providers): </a:t>
            </a:r>
            <a:r>
              <a:rPr lang="en-US" dirty="0">
                <a:solidFill>
                  <a:srgbClr val="FFC000"/>
                </a:solidFill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9801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board-modified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57BCE5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Blackboard-modified" id="{3A2FB235-0F70-402D-878D-858A298AD98E}" vid="{50B4663C-6A96-4E0B-980E-1656977A6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Blackboard-modified</Template>
  <TotalTime>1188</TotalTime>
  <Words>856</Words>
  <Application>Microsoft Office PowerPoint</Application>
  <PresentationFormat>Custom</PresentationFormat>
  <Paragraphs>148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Corbel</vt:lpstr>
      <vt:lpstr>Sniglet</vt:lpstr>
      <vt:lpstr>Walter Turncoat</vt:lpstr>
      <vt:lpstr>Wingdings</vt:lpstr>
      <vt:lpstr>Blackboard-modified</vt:lpstr>
      <vt:lpstr>Intro To Android Programming</vt:lpstr>
      <vt:lpstr>Quick Poll</vt:lpstr>
      <vt:lpstr>Getting Up To Speed With Java</vt:lpstr>
      <vt:lpstr>Android ‘OS’ Overview</vt:lpstr>
      <vt:lpstr>Android Environment Setup</vt:lpstr>
      <vt:lpstr>Android Studio</vt:lpstr>
      <vt:lpstr>Getting Started With Android</vt:lpstr>
      <vt:lpstr>Project Structure (Logical View)</vt:lpstr>
      <vt:lpstr>Application Fundamentals</vt:lpstr>
      <vt:lpstr>Intents</vt:lpstr>
      <vt:lpstr>The manifest file</vt:lpstr>
      <vt:lpstr>User Interface and Events</vt:lpstr>
      <vt:lpstr>Multi-threading Concerns in Android</vt:lpstr>
      <vt:lpstr>Debugging in Android</vt:lpstr>
      <vt:lpstr>Important API References</vt:lpstr>
      <vt:lpstr>Demo: Bigger Number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Android Programming</dc:title>
  <dc:creator>Raj Joshi</dc:creator>
  <cp:lastModifiedBy>Raj Joshi</cp:lastModifiedBy>
  <cp:revision>116</cp:revision>
  <dcterms:created xsi:type="dcterms:W3CDTF">2017-09-01T12:41:09Z</dcterms:created>
  <dcterms:modified xsi:type="dcterms:W3CDTF">2017-09-06T06:59:58Z</dcterms:modified>
</cp:coreProperties>
</file>