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83" r:id="rId2"/>
    <p:sldId id="257" r:id="rId3"/>
    <p:sldId id="258" r:id="rId4"/>
    <p:sldId id="260" r:id="rId5"/>
    <p:sldId id="304" r:id="rId6"/>
    <p:sldId id="284" r:id="rId7"/>
    <p:sldId id="285" r:id="rId8"/>
    <p:sldId id="286" r:id="rId9"/>
    <p:sldId id="303" r:id="rId10"/>
    <p:sldId id="287" r:id="rId11"/>
    <p:sldId id="290" r:id="rId12"/>
    <p:sldId id="288" r:id="rId13"/>
    <p:sldId id="298" r:id="rId14"/>
    <p:sldId id="289" r:id="rId15"/>
    <p:sldId id="294" r:id="rId16"/>
    <p:sldId id="293" r:id="rId17"/>
    <p:sldId id="296" r:id="rId18"/>
    <p:sldId id="300" r:id="rId19"/>
    <p:sldId id="302" r:id="rId20"/>
    <p:sldId id="305" r:id="rId21"/>
    <p:sldId id="297" r:id="rId22"/>
    <p:sldId id="261" r:id="rId23"/>
    <p:sldId id="265" r:id="rId24"/>
    <p:sldId id="266" r:id="rId25"/>
    <p:sldId id="268" r:id="rId26"/>
    <p:sldId id="269" r:id="rId27"/>
    <p:sldId id="273" r:id="rId28"/>
    <p:sldId id="274" r:id="rId29"/>
    <p:sldId id="275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5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Protocol Usage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7706904"/>
        <c:axId val="-2123102600"/>
      </c:barChart>
      <c:catAx>
        <c:axId val="-21277069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3102600"/>
        <c:crosses val="autoZero"/>
        <c:auto val="1"/>
        <c:lblAlgn val="ctr"/>
        <c:lblOffset val="100"/>
        <c:noMultiLvlLbl val="0"/>
      </c:catAx>
      <c:valAx>
        <c:axId val="-2123102600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-2127706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Protocol Usage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[Workbook1]Sheet1!$D$13:$D$15</c:f>
              <c:strCache>
                <c:ptCount val="3"/>
                <c:pt idx="0">
                  <c:v>HTTP/1.1</c:v>
                </c:pt>
                <c:pt idx="1">
                  <c:v>SPDY</c:v>
                </c:pt>
                <c:pt idx="2">
                  <c:v>HTTP/2</c:v>
                </c:pt>
              </c:strCache>
            </c:strRef>
          </c:cat>
          <c:val>
            <c:numRef>
              <c:f>[Workbook1]Sheet1!$E$13:$E$15</c:f>
              <c:numCache>
                <c:formatCode>0%</c:formatCode>
                <c:ptCount val="3"/>
                <c:pt idx="0">
                  <c:v>0.5143</c:v>
                </c:pt>
                <c:pt idx="1">
                  <c:v>0.0816</c:v>
                </c:pt>
                <c:pt idx="2">
                  <c:v>0.4041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30698664"/>
        <c:axId val="2078958120"/>
      </c:barChart>
      <c:catAx>
        <c:axId val="-213069866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8958120"/>
        <c:crosses val="autoZero"/>
        <c:auto val="1"/>
        <c:lblAlgn val="ctr"/>
        <c:lblOffset val="100"/>
        <c:noMultiLvlLbl val="0"/>
      </c:catAx>
      <c:valAx>
        <c:axId val="207895812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3069866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D9095-D442-574F-AF11-4E56AFF4456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DB4B1-1F24-4244-BE45-498A4973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Multiplexing - 4-8 with HTTP/1.1 - most people use 100 with SPDY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http://tools.ietf.org/html/rfc5988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Multiplexing - 4-8 with HTTP/1.1 - most people use 100 with SPDY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 in the alternative names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DB4B1-1F24-4244-BE45-498A497303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8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was also the release manager for ATS 6.0.0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DB4B1-1F24-4244-BE45-498A497303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6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web browsing</a:t>
            </a:r>
            <a:r>
              <a:rPr lang="en-US" baseline="0" dirty="0" smtClean="0"/>
              <a:t> marking share is </a:t>
            </a:r>
            <a:r>
              <a:rPr lang="en-US" dirty="0" smtClean="0"/>
              <a:t>~17% - 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Usage_share_of_web_browsers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DB4B1-1F24-4244-BE45-498A497303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4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Sessions should</a:t>
            </a:r>
            <a:r>
              <a:rPr lang="en-US" baseline="0" dirty="0" smtClean="0"/>
              <a:t> be renamed to connections</a:t>
            </a:r>
          </a:p>
          <a:p>
            <a:r>
              <a:rPr lang="en-US" baseline="0" dirty="0" smtClean="0"/>
              <a:t>.02% error rate on streams and connections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DB4B1-1F24-4244-BE45-498A497303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4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 domains</a:t>
            </a:r>
            <a:r>
              <a:rPr lang="en-US" baseline="0" dirty="0" smtClean="0"/>
              <a:t> sharing the same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DB4B1-1F24-4244-BE45-498A497303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SPDY and HTTP/2 frame headers are 8 bytes but have a different layout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8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425C-4422-794F-AD0D-749C5EDD370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585-DDB4-8543-BB5A-785302F3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425C-4422-794F-AD0D-749C5EDD370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585-DDB4-8543-BB5A-785302F3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425C-4422-794F-AD0D-749C5EDD370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585-DDB4-8543-BB5A-785302F3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2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371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425C-4422-794F-AD0D-749C5EDD370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585-DDB4-8543-BB5A-785302F3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425C-4422-794F-AD0D-749C5EDD370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585-DDB4-8543-BB5A-785302F3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9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425C-4422-794F-AD0D-749C5EDD370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585-DDB4-8543-BB5A-785302F3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9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425C-4422-794F-AD0D-749C5EDD370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585-DDB4-8543-BB5A-785302F3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425C-4422-794F-AD0D-749C5EDD370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585-DDB4-8543-BB5A-785302F3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9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425C-4422-794F-AD0D-749C5EDD370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585-DDB4-8543-BB5A-785302F3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425C-4422-794F-AD0D-749C5EDD370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585-DDB4-8543-BB5A-785302F3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425C-4422-794F-AD0D-749C5EDD370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585-DDB4-8543-BB5A-785302F3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425C-4422-794F-AD0D-749C5EDD370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8A585-DDB4-8543-BB5A-785302F3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315" y="1597838"/>
            <a:ext cx="8376851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HTTP/2 and 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ATS Fall Summit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Bryan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4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ATS in Production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282497"/>
              </p:ext>
            </p:extLst>
          </p:nvPr>
        </p:nvGraphicFramePr>
        <p:xfrm>
          <a:off x="2023244" y="1312764"/>
          <a:ext cx="5440223" cy="3360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36739"/>
              </p:ext>
            </p:extLst>
          </p:nvPr>
        </p:nvGraphicFramePr>
        <p:xfrm>
          <a:off x="1754235" y="1385703"/>
          <a:ext cx="5646672" cy="334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51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HTTP/2, NPN, ALPN, and Android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47284"/>
              </p:ext>
            </p:extLst>
          </p:nvPr>
        </p:nvGraphicFramePr>
        <p:xfrm>
          <a:off x="1517743" y="173471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ALPN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OpenSSL</a:t>
                      </a:r>
                      <a:r>
                        <a:rPr lang="en-US" b="1" dirty="0" smtClean="0"/>
                        <a:t> 1.0.1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OpenSSL</a:t>
                      </a:r>
                      <a:r>
                        <a:rPr lang="en-US" dirty="0" smtClean="0"/>
                        <a:t> 1.0.2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OkHttp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10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HTTP/2, NPN, ALPN, and Android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NPN – Client selects protocol</a:t>
            </a:r>
          </a:p>
          <a:p>
            <a:r>
              <a:rPr lang="en-US" dirty="0"/>
              <a:t>ALPN – Server selects protocol</a:t>
            </a:r>
          </a:p>
          <a:p>
            <a:r>
              <a:rPr lang="en-US" dirty="0" smtClean="0"/>
              <a:t>HTTP</a:t>
            </a:r>
            <a:r>
              <a:rPr lang="en-US" dirty="0" smtClean="0"/>
              <a:t>/2 uses ALPN</a:t>
            </a:r>
          </a:p>
          <a:p>
            <a:pPr lvl="1"/>
            <a:r>
              <a:rPr lang="en-US" dirty="0" smtClean="0"/>
              <a:t>Most clients will use NPN</a:t>
            </a:r>
          </a:p>
          <a:p>
            <a:r>
              <a:rPr lang="en-US" dirty="0" err="1" smtClean="0"/>
              <a:t>OpenSSL</a:t>
            </a:r>
            <a:r>
              <a:rPr lang="en-US" dirty="0" smtClean="0"/>
              <a:t> 1.0.1 (RHEL 6/7)</a:t>
            </a:r>
          </a:p>
          <a:p>
            <a:pPr lvl="1"/>
            <a:r>
              <a:rPr lang="en-US" dirty="0" smtClean="0"/>
              <a:t>Doesn’t support ALPN, does support NPN</a:t>
            </a:r>
          </a:p>
          <a:p>
            <a:r>
              <a:rPr lang="en-US" dirty="0" smtClean="0"/>
              <a:t>Android </a:t>
            </a:r>
            <a:r>
              <a:rPr lang="en-US" dirty="0" err="1" smtClean="0"/>
              <a:t>OkHttp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oesn’t support NPN, does support </a:t>
            </a:r>
            <a:r>
              <a:rPr lang="en-US" dirty="0" smtClean="0"/>
              <a:t>ALPN</a:t>
            </a:r>
          </a:p>
        </p:txBody>
      </p:sp>
    </p:spTree>
    <p:extLst>
      <p:ext uri="{BB962C8B-B14F-4D97-AF65-F5344CB8AC3E}">
        <p14:creationId xmlns:p14="http://schemas.microsoft.com/office/powerpoint/2010/main" val="2946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HTTP/2</a:t>
            </a:r>
          </a:p>
          <a:p>
            <a:pPr lvl="1"/>
            <a:r>
              <a:rPr lang="en-US" dirty="0" smtClean="0"/>
              <a:t>11% reduction in page load times for </a:t>
            </a:r>
            <a:r>
              <a:rPr lang="en-US" dirty="0" err="1" smtClean="0"/>
              <a:t>Frontpage</a:t>
            </a:r>
            <a:r>
              <a:rPr lang="en-US" dirty="0" smtClean="0"/>
              <a:t> (SPDY) measured by client navigation timing </a:t>
            </a:r>
          </a:p>
          <a:p>
            <a:pPr lvl="1"/>
            <a:r>
              <a:rPr lang="en-US" dirty="0" smtClean="0"/>
              <a:t>&gt;4x</a:t>
            </a:r>
            <a:r>
              <a:rPr lang="en-US" dirty="0" smtClean="0"/>
              <a:t> </a:t>
            </a:r>
            <a:r>
              <a:rPr lang="en-US" dirty="0"/>
              <a:t>requests per connection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HTTP/</a:t>
            </a:r>
            <a:r>
              <a:rPr lang="en-US" dirty="0" smtClean="0"/>
              <a:t>1.1 for static and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388526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HTTP/2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Andale Mono"/>
              </a:rPr>
              <a:t>Enabling HTTP/2</a:t>
            </a:r>
          </a:p>
          <a:p>
            <a:pPr marL="400050" lvl="1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400050" lvl="1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400050" lvl="1" indent="0">
              <a:buNone/>
            </a:pPr>
            <a:endParaRPr lang="en-US" sz="1600" dirty="0" smtClean="0">
              <a:latin typeface="Andale Mono"/>
              <a:cs typeface="Andale Mono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94159"/>
              </p:ext>
            </p:extLst>
          </p:nvPr>
        </p:nvGraphicFramePr>
        <p:xfrm>
          <a:off x="773273" y="1989519"/>
          <a:ext cx="7772492" cy="155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92"/>
              </a:tblGrid>
              <a:tr h="1557829">
                <a:tc>
                  <a:txBody>
                    <a:bodyPr/>
                    <a:lstStyle/>
                    <a:p>
                      <a:pPr marL="0" lvl="0" indent="-57150"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$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sudo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traffic_ctl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config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set proxy.config.http2.enabled 1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set proxy.config.http2.enabled, restart required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$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sudo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trafficserver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restart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13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HTTP/2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Andale Mono"/>
              </a:rPr>
              <a:t>Configuring HTTP/2</a:t>
            </a:r>
          </a:p>
          <a:p>
            <a:pPr marL="400050" lvl="1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400050" lvl="1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400050" lvl="1" indent="0">
              <a:buNone/>
            </a:pPr>
            <a:endParaRPr lang="en-US" sz="1600" dirty="0" smtClean="0">
              <a:latin typeface="Andale Mono"/>
              <a:cs typeface="Andale Mono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54438"/>
              </p:ext>
            </p:extLst>
          </p:nvPr>
        </p:nvGraphicFramePr>
        <p:xfrm>
          <a:off x="773273" y="1989519"/>
          <a:ext cx="777249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92"/>
              </a:tblGrid>
              <a:tr h="1557829">
                <a:tc>
                  <a:txBody>
                    <a:bodyPr/>
                    <a:lstStyle/>
                    <a:p>
                      <a:pPr marL="0" lvl="0" indent="-57150"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$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traffic_ctl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config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match http2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proxy.config.http2.enabled: 1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proxy.config.http2.max_concurrent_streams_in: 100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proxy.config.http2.initial_window_size_in: 1048576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proxy.config.http2.max_frame_size: 16384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proxy.config.http2.header_table_size: 4096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proxy.config.http2.max_header_list_size: 4294967295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proxy.config.http2.accept_no_activity_timeout: 120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proxy.config.http2.no_activity_timeout_in: 115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00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HTTP/2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cs typeface="Andale Mono"/>
              </a:rPr>
              <a:t>Getting Statistics</a:t>
            </a:r>
          </a:p>
          <a:p>
            <a:pPr marL="400050" lvl="1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400050" lvl="1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400050" lvl="1" indent="0">
              <a:buNone/>
            </a:pPr>
            <a:endParaRPr lang="en-US" sz="1600" dirty="0" smtClean="0">
              <a:latin typeface="Andale Mono"/>
              <a:cs typeface="Andale Mono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55397"/>
              </p:ext>
            </p:extLst>
          </p:nvPr>
        </p:nvGraphicFramePr>
        <p:xfrm>
          <a:off x="773273" y="1989519"/>
          <a:ext cx="7772492" cy="204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92"/>
              </a:tblGrid>
              <a:tr h="1557829">
                <a:tc>
                  <a:txBody>
                    <a:bodyPr/>
                    <a:lstStyle/>
                    <a:p>
                      <a:pPr marL="0" lvl="0" indent="-57150">
                        <a:buNone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$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traffic_ctl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 metric match http2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proxy.process.http2.current_client_sessions 15518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proxy.process.http2.current_client_streams 112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proxy.process.http2.total_client_streams 19163488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proxy.process.http2.total_transactions_time 41532771809941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proxy.process.http2.total_client_connections 1646635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proxy.process.http2.connection_errors 41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ndale Mono"/>
                          <a:cs typeface="Andale Mono"/>
                        </a:rPr>
                        <a:t>proxy.process.http2.stream_errors 4842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Andale Mono"/>
                        <a:cs typeface="Andale Mono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00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- </a:t>
            </a:r>
            <a:r>
              <a:rPr lang="en-US" dirty="0" err="1" smtClean="0"/>
              <a:t>nghttp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Andale Mono"/>
              </a:rPr>
              <a:t>Command line client</a:t>
            </a:r>
          </a:p>
          <a:p>
            <a:pPr marL="400050" lvl="1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400050" lvl="1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400050" lvl="1" indent="0">
              <a:buNone/>
            </a:pPr>
            <a:endParaRPr lang="en-US" sz="1600" dirty="0" smtClean="0">
              <a:latin typeface="Andale Mono"/>
              <a:cs typeface="Andale Mono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20643"/>
              </p:ext>
            </p:extLst>
          </p:nvPr>
        </p:nvGraphicFramePr>
        <p:xfrm>
          <a:off x="773273" y="1819577"/>
          <a:ext cx="7772492" cy="3261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92"/>
              </a:tblGrid>
              <a:tr h="2936312">
                <a:tc>
                  <a:txBody>
                    <a:bodyPr/>
                    <a:lstStyle/>
                    <a:p>
                      <a:pPr marL="0" lvl="0" indent="-57150"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$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nghttp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-v -n -H ':authority: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s.yimg.com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' https://216.115.100.102/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uy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/build/images/icons-1x-s2fb29ad15b.png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[  0.042] Connected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[  0.096][NPN] server offers: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         * h2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         * h2-14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         *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spdy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/3.1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         *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spdy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/3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         * http/1.1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         * http/1.0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The negotiated protocol: h2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...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[  0.197]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recv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 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stream_id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ndale Mono"/>
                          <a:cs typeface="Andale Mono"/>
                        </a:rPr>
                        <a:t>=13, sensitive) :status: 200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6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chrome://net-internals/#http2</a:t>
            </a:r>
          </a:p>
        </p:txBody>
      </p:sp>
      <p:pic>
        <p:nvPicPr>
          <p:cNvPr id="4" name="Picture 3" descr="Screen Shot 2015-11-13 at 2.27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" y="1829828"/>
            <a:ext cx="7617524" cy="331367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54475" y="3735040"/>
            <a:ext cx="605449" cy="25940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Clicking on the ID</a:t>
            </a:r>
            <a:endParaRPr lang="en-US" dirty="0"/>
          </a:p>
        </p:txBody>
      </p:sp>
      <p:pic>
        <p:nvPicPr>
          <p:cNvPr id="4" name="Picture 3" descr="Screen Shot 2015-11-13 at 2.4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89" y="1858135"/>
            <a:ext cx="6676692" cy="32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5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HTTP/2?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Reduce latency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dirty="0" smtClean="0"/>
              <a:t>TCP connection overhead</a:t>
            </a:r>
          </a:p>
          <a:p>
            <a:pPr lvl="0"/>
            <a:r>
              <a:rPr lang="en" dirty="0" smtClean="0"/>
              <a:t>Easier to write well</a:t>
            </a:r>
            <a:r>
              <a:rPr lang="en-US" dirty="0" smtClean="0"/>
              <a:t>-</a:t>
            </a:r>
            <a:r>
              <a:rPr lang="en" dirty="0" smtClean="0"/>
              <a:t>performing sites (no domain sharing, sprites, inlining, etc.)</a:t>
            </a:r>
            <a:endParaRPr lang="en-US" dirty="0" smtClean="0"/>
          </a:p>
          <a:p>
            <a:pPr lvl="0"/>
            <a:r>
              <a:rPr lang="en-US" dirty="0" smtClean="0"/>
              <a:t>SPDY will be removed from browsers early 2016</a:t>
            </a:r>
          </a:p>
          <a:p>
            <a:pPr lvl="0"/>
            <a:r>
              <a:rPr lang="en-US" dirty="0" smtClean="0"/>
              <a:t>Contractual obligation with Mozilla to support HTTP/2 (Q4 2015) for Yahoo</a:t>
            </a:r>
            <a:endParaRPr lang="e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51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315" y="1597838"/>
            <a:ext cx="8376851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6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Header Compression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7200" y="4159099"/>
            <a:ext cx="3833105" cy="72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379 bytes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457200" y="1165300"/>
            <a:ext cx="3833105" cy="2745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/>
              <a:t>GET /rz/l/yahoo_en-US_f_p_142x37.png HTTP/1.1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CC0000"/>
                </a:solidFill>
              </a:rPr>
              <a:t>Host</a:t>
            </a:r>
            <a:r>
              <a:rPr lang="en" sz="1200" dirty="0"/>
              <a:t>: </a:t>
            </a:r>
            <a:r>
              <a:rPr lang="en" sz="1200" dirty="0">
                <a:solidFill>
                  <a:srgbClr val="6AA84F"/>
                </a:solidFill>
              </a:rPr>
              <a:t>s.yimg.com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CC0000"/>
                </a:solidFill>
              </a:rPr>
              <a:t>Connection</a:t>
            </a:r>
            <a:r>
              <a:rPr lang="en" sz="1200" dirty="0"/>
              <a:t>: </a:t>
            </a:r>
            <a:r>
              <a:rPr lang="en" sz="1200" dirty="0">
                <a:solidFill>
                  <a:srgbClr val="6AA84F"/>
                </a:solidFill>
              </a:rPr>
              <a:t>keep-alive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CC0000"/>
                </a:solidFill>
              </a:rPr>
              <a:t>Cache-Control</a:t>
            </a:r>
            <a:r>
              <a:rPr lang="en" sz="1200" dirty="0"/>
              <a:t>: </a:t>
            </a:r>
            <a:r>
              <a:rPr lang="en" sz="1200" dirty="0">
                <a:solidFill>
                  <a:srgbClr val="6AA84F"/>
                </a:solidFill>
              </a:rPr>
              <a:t>max-age=0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CC0000"/>
                </a:solidFill>
              </a:rPr>
              <a:t>Accept</a:t>
            </a:r>
            <a:r>
              <a:rPr lang="en" sz="1200" dirty="0"/>
              <a:t>: </a:t>
            </a:r>
            <a:r>
              <a:rPr lang="en" sz="1200" dirty="0">
                <a:solidFill>
                  <a:srgbClr val="6AA84F"/>
                </a:solidFill>
              </a:rPr>
              <a:t>image/webp,*/*;q=0.8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CC0000"/>
                </a:solidFill>
              </a:rPr>
              <a:t>User-Agent</a:t>
            </a:r>
            <a:r>
              <a:rPr lang="en" sz="1200" dirty="0"/>
              <a:t>: </a:t>
            </a:r>
            <a:r>
              <a:rPr lang="en" sz="1200" dirty="0">
                <a:solidFill>
                  <a:srgbClr val="6AA84F"/>
                </a:solidFill>
              </a:rPr>
              <a:t>Mozilla/5.0 (Macintosh; Intel Mac OS X 10_9_3) AppleWebKit/537.36 (KHTML, like Gecko) Chrome/35.0.1916.153 Safari/537.36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CC0000"/>
                </a:solidFill>
              </a:rPr>
              <a:t>DNT</a:t>
            </a:r>
            <a:r>
              <a:rPr lang="en" sz="1200" dirty="0"/>
              <a:t>: </a:t>
            </a:r>
            <a:r>
              <a:rPr lang="en" sz="1200" dirty="0">
                <a:solidFill>
                  <a:srgbClr val="6AA84F"/>
                </a:solidFill>
              </a:rPr>
              <a:t>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CC0000"/>
                </a:solidFill>
              </a:rPr>
              <a:t>Referer</a:t>
            </a:r>
            <a:r>
              <a:rPr lang="en" sz="1200" dirty="0"/>
              <a:t>: </a:t>
            </a:r>
            <a:r>
              <a:rPr lang="en" sz="1200" dirty="0">
                <a:solidFill>
                  <a:srgbClr val="6AA84F"/>
                </a:solidFill>
              </a:rPr>
              <a:t>https://www.yahoo.com/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CC0000"/>
                </a:solidFill>
              </a:rPr>
              <a:t>Accept-Encoding</a:t>
            </a:r>
            <a:r>
              <a:rPr lang="en" sz="1200" dirty="0"/>
              <a:t>: </a:t>
            </a:r>
            <a:r>
              <a:rPr lang="en" sz="1200" dirty="0">
                <a:solidFill>
                  <a:srgbClr val="6AA84F"/>
                </a:solidFill>
              </a:rPr>
              <a:t>gzip,deflate,sdch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CC0000"/>
                </a:solidFill>
              </a:rPr>
              <a:t>Accept-Language</a:t>
            </a:r>
            <a:r>
              <a:rPr lang="en" sz="1200" dirty="0"/>
              <a:t>: </a:t>
            </a:r>
            <a:r>
              <a:rPr lang="en" sz="1200" dirty="0">
                <a:solidFill>
                  <a:srgbClr val="6AA84F"/>
                </a:solidFill>
              </a:rPr>
              <a:t>en-US,en;q=0.8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" name="Shape 102"/>
          <p:cNvSpPr txBox="1"/>
          <p:nvPr/>
        </p:nvSpPr>
        <p:spPr>
          <a:xfrm>
            <a:off x="4561352" y="1165300"/>
            <a:ext cx="4125448" cy="26444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2"/>
                </a:solidFill>
              </a:rPr>
              <a:t>GET /rz/l/</a:t>
            </a:r>
            <a:r>
              <a:rPr lang="en" sz="1200" dirty="0"/>
              <a:t>logo_static_large_purple.png</a:t>
            </a:r>
            <a:r>
              <a:rPr lang="en" sz="1200" dirty="0">
                <a:solidFill>
                  <a:schemeClr val="lt2"/>
                </a:solidFill>
              </a:rPr>
              <a:t> HTTP/1.1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2"/>
                </a:solidFill>
              </a:rPr>
              <a:t>Host: s.yimg.com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2"/>
                </a:solidFill>
              </a:rPr>
              <a:t>Connection: keep-alive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2"/>
                </a:solidFill>
              </a:rPr>
              <a:t>Cache-Control: max-age=0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2"/>
                </a:solidFill>
              </a:rPr>
              <a:t>Accept: image/webp,*/*;q=0.8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2"/>
                </a:solidFill>
              </a:rPr>
              <a:t>User-Agent: Mozilla/5.0 (Macintosh; Intel Mac OS X 10_9_3) AppleWebKit/537.36 (KHTML, like Gecko) Chrome/35.0.1916.153 Safari/537.36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2"/>
                </a:solidFill>
              </a:rPr>
              <a:t>DNT: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2"/>
                </a:solidFill>
              </a:rPr>
              <a:t>Referer: https://www.yahoo.com/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2"/>
                </a:solidFill>
              </a:rPr>
              <a:t>Accept-Encoding: gzip,deflate,sdch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2"/>
                </a:solidFill>
              </a:rPr>
              <a:t>Accept-Language: en-US,en;q=0.8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101"/>
          <p:cNvSpPr txBox="1"/>
          <p:nvPr/>
        </p:nvSpPr>
        <p:spPr>
          <a:xfrm>
            <a:off x="4561352" y="4159099"/>
            <a:ext cx="4125448" cy="72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29 new bytes; 381 total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6568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Frames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94281" y="1200150"/>
            <a:ext cx="4181884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/>
              <a:t>Binary protocol </a:t>
            </a:r>
            <a:r>
              <a:rPr lang="en-US" sz="2000" dirty="0" err="1" smtClean="0"/>
              <a:t>vs</a:t>
            </a:r>
            <a:r>
              <a:rPr lang="en-US" sz="2000" dirty="0" smtClean="0"/>
              <a:t> text based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 smtClean="0"/>
              <a:t>Max </a:t>
            </a:r>
            <a:r>
              <a:rPr lang="en" sz="2000" dirty="0"/>
              <a:t>Size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 dirty="0" smtClean="0"/>
              <a:t>HTTP/2 </a:t>
            </a:r>
            <a:r>
              <a:rPr lang="en" sz="1600" dirty="0"/>
              <a:t>- ~16KB (2^14 - 1)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Frame types </a:t>
            </a:r>
            <a:r>
              <a:rPr lang="en" sz="2000" dirty="0" smtClean="0"/>
              <a:t>(</a:t>
            </a:r>
            <a:r>
              <a:rPr lang="en-US" sz="2000" dirty="0" smtClean="0"/>
              <a:t>10 types</a:t>
            </a:r>
            <a:r>
              <a:rPr lang="en" sz="2000" dirty="0" smtClean="0"/>
              <a:t>)</a:t>
            </a:r>
            <a:endParaRPr lang="en" sz="2000" dirty="0"/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 dirty="0" smtClean="0"/>
              <a:t>HEADERS</a:t>
            </a:r>
            <a:endParaRPr lang="en-US" sz="1600" dirty="0" smtClean="0"/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600" dirty="0" smtClean="0"/>
              <a:t>CONTINUATION</a:t>
            </a:r>
            <a:endParaRPr lang="en" sz="1600" dirty="0"/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 dirty="0"/>
              <a:t>DATA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 dirty="0"/>
              <a:t>WINDOW_UPDATE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 dirty="0"/>
              <a:t>RST_STREAM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600" dirty="0" smtClean="0"/>
              <a:t>GOAWAY</a:t>
            </a:r>
            <a:endParaRPr lang="en-US" sz="1600" dirty="0" smtClean="0"/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600" dirty="0" smtClean="0"/>
              <a:t>PING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600" dirty="0" smtClean="0"/>
              <a:t>PRIORITY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600" dirty="0" smtClean="0"/>
              <a:t>SETTINGS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600" dirty="0" smtClean="0"/>
              <a:t>PUSH_PROMISE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endParaRPr lang="en" sz="1600" dirty="0"/>
          </a:p>
        </p:txBody>
      </p:sp>
      <p:sp>
        <p:nvSpPr>
          <p:cNvPr id="3" name="Rectangle 2"/>
          <p:cNvSpPr/>
          <p:nvPr/>
        </p:nvSpPr>
        <p:spPr>
          <a:xfrm>
            <a:off x="4398724" y="1200150"/>
            <a:ext cx="456135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>
              <a:buClr>
                <a:schemeClr val="dk1"/>
              </a:buClr>
              <a:buSzPct val="100000"/>
            </a:pPr>
            <a:r>
              <a:rPr lang="en-US" sz="2000" dirty="0" smtClean="0"/>
              <a:t>HTTP/2 Frame:</a:t>
            </a:r>
            <a:endParaRPr lang="en" sz="2000" dirty="0" smtClean="0"/>
          </a:p>
          <a:p>
            <a:pPr marL="457200" lvl="0" indent="-228600"/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 0                   1                   2                   3</a:t>
            </a:r>
          </a:p>
          <a:p>
            <a:pPr marL="457200" lvl="0" indent="-228600"/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 0 1 2 3 4 5 6 7 8 9 0 1 2 3 4 5 6 7 8 9 0 1 2 3 4 5 6 7 8 9 0 1</a:t>
            </a:r>
          </a:p>
          <a:p>
            <a:pPr marL="457200" lvl="0" indent="-228600"/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+-+-+-+-+-+-+-+-+-+-+-+-+-+-+-+-+-+-+-+-+-+-+-+-+-+-+-+-+-+-+-+-+</a:t>
            </a:r>
          </a:p>
          <a:p>
            <a:pPr marL="457200" lvl="0" indent="-228600"/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| R |   </a:t>
            </a:r>
            <a:r>
              <a:rPr lang="da-DK" sz="800" b="1" dirty="0" err="1" smtClean="0">
                <a:latin typeface="Courier"/>
                <a:ea typeface="Courier New"/>
                <a:cs typeface="Courier"/>
                <a:sym typeface="Courier New"/>
              </a:rPr>
              <a:t>Length</a:t>
            </a:r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 (14)               |   Type (8)  |   Flags (8)   |</a:t>
            </a:r>
          </a:p>
          <a:p>
            <a:pPr marL="457200" lvl="0" indent="-228600"/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+-+-+-----------+---------------+-------------------------------+</a:t>
            </a:r>
          </a:p>
          <a:p>
            <a:pPr marL="457200" lvl="0" indent="-228600"/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|R|                 </a:t>
            </a:r>
            <a:r>
              <a:rPr lang="da-DK" sz="800" b="1" dirty="0" err="1" smtClean="0">
                <a:latin typeface="Courier"/>
                <a:ea typeface="Courier New"/>
                <a:cs typeface="Courier"/>
                <a:sym typeface="Courier New"/>
              </a:rPr>
              <a:t>Stream</a:t>
            </a:r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da-DK" sz="800" b="1" dirty="0" err="1" smtClean="0">
                <a:latin typeface="Courier"/>
                <a:ea typeface="Courier New"/>
                <a:cs typeface="Courier"/>
                <a:sym typeface="Courier New"/>
              </a:rPr>
              <a:t>Identifier</a:t>
            </a:r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 (31)                      |</a:t>
            </a:r>
          </a:p>
          <a:p>
            <a:pPr marL="457200" lvl="0" indent="-228600"/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+-+-------------------------------------------------------------+</a:t>
            </a:r>
          </a:p>
          <a:p>
            <a:pPr marL="457200" lvl="0" indent="-228600"/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|                    Frame </a:t>
            </a:r>
            <a:r>
              <a:rPr lang="da-DK" sz="800" b="1" dirty="0" err="1" smtClean="0">
                <a:latin typeface="Courier"/>
                <a:ea typeface="Courier New"/>
                <a:cs typeface="Courier"/>
                <a:sym typeface="Courier New"/>
              </a:rPr>
              <a:t>Payload</a:t>
            </a:r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 (0...)                       |</a:t>
            </a:r>
          </a:p>
          <a:p>
            <a:pPr marL="457200" lvl="0" indent="-228600"/>
            <a:r>
              <a:rPr lang="da-DK" sz="800" b="1" dirty="0" smtClean="0">
                <a:latin typeface="Courier"/>
                <a:ea typeface="Courier New"/>
                <a:cs typeface="Courier"/>
                <a:sym typeface="Courier New"/>
              </a:rPr>
              <a:t>+---------------------------------------------------------------+</a:t>
            </a:r>
            <a:endParaRPr lang="en" sz="800" b="1" dirty="0"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1603405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Streams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300878"/>
            <a:ext cx="4336479" cy="36249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One stream per request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Stream IDs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Server initiated are even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Client initiated are odd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2^31 unique IDs - they don’t wrap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46" y="1921056"/>
            <a:ext cx="4155930" cy="18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6197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Prioritization</a:t>
            </a:r>
            <a:r>
              <a:rPr lang="en-US" dirty="0"/>
              <a:t> &amp; Flow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0"/>
            <a:r>
              <a:rPr lang="en" sz="2800" dirty="0"/>
              <a:t>Ability to set a priority of a </a:t>
            </a:r>
            <a:r>
              <a:rPr lang="en" sz="2800" dirty="0" smtClean="0"/>
              <a:t>stream</a:t>
            </a:r>
            <a:endParaRPr lang="en-US" sz="2800" dirty="0"/>
          </a:p>
          <a:p>
            <a:pPr marL="895350" lvl="1" indent="-457200"/>
            <a:r>
              <a:rPr lang="en-US" sz="2400" dirty="0"/>
              <a:t>R</a:t>
            </a:r>
            <a:r>
              <a:rPr lang="en" sz="2400" dirty="0" smtClean="0"/>
              <a:t>esources </a:t>
            </a:r>
            <a:r>
              <a:rPr lang="en" sz="2400" dirty="0"/>
              <a:t>proportional to the </a:t>
            </a:r>
            <a:r>
              <a:rPr lang="en" sz="2400" dirty="0" smtClean="0"/>
              <a:t>priority</a:t>
            </a:r>
            <a:endParaRPr lang="en-US" sz="2400" dirty="0" smtClean="0"/>
          </a:p>
          <a:p>
            <a:pPr marL="895350" lvl="1" indent="-457200"/>
            <a:r>
              <a:rPr lang="en-US" sz="2400" dirty="0" smtClean="0"/>
              <a:t>Dependency tree for streams</a:t>
            </a:r>
            <a:endParaRPr lang="en" sz="2400" dirty="0"/>
          </a:p>
          <a:p>
            <a:pPr marL="381000"/>
            <a:r>
              <a:rPr lang="en-US" sz="2800" dirty="0"/>
              <a:t>Flow control</a:t>
            </a:r>
          </a:p>
          <a:p>
            <a:pPr marL="781050" lvl="1"/>
            <a:r>
              <a:rPr lang="en" sz="2400" dirty="0"/>
              <a:t>Connection and streams</a:t>
            </a:r>
          </a:p>
          <a:p>
            <a:pPr marL="781050" lvl="1"/>
            <a:r>
              <a:rPr lang="en" sz="2400" dirty="0"/>
              <a:t>Client and server</a:t>
            </a:r>
          </a:p>
          <a:p>
            <a:pPr marL="781050" lvl="1"/>
            <a:r>
              <a:rPr lang="en" sz="2400" dirty="0"/>
              <a:t>Credit </a:t>
            </a:r>
            <a:r>
              <a:rPr lang="en" sz="2400" dirty="0" smtClean="0"/>
              <a:t>based</a:t>
            </a:r>
            <a:endParaRPr lang="en-US" sz="2400" dirty="0" smtClean="0"/>
          </a:p>
          <a:p>
            <a:pPr marL="1123950" lvl="2"/>
            <a:r>
              <a:rPr lang="en" dirty="0" smtClean="0"/>
              <a:t>Default 64KB</a:t>
            </a:r>
            <a:endParaRPr lang="en-US" dirty="0" smtClean="0"/>
          </a:p>
          <a:p>
            <a:pPr marL="1123950" lvl="2"/>
            <a:r>
              <a:rPr lang="en" dirty="0" smtClean="0"/>
              <a:t>Updated </a:t>
            </a:r>
            <a:r>
              <a:rPr lang="en" dirty="0"/>
              <a:t>by WINDOW_UPDATE 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6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Push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PUSH_PROMISE </a:t>
            </a:r>
            <a:r>
              <a:rPr lang="en" sz="2400" dirty="0"/>
              <a:t>frame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Should send push before referencing resource - race condition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Depending on the use case can be faster or slower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Browser already has the resource cached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/>
              <a:t>R</a:t>
            </a:r>
            <a:r>
              <a:rPr lang="en" sz="2400" dirty="0" smtClean="0"/>
              <a:t>esponse must </a:t>
            </a:r>
            <a:r>
              <a:rPr lang="en" sz="2400" dirty="0"/>
              <a:t>be cacheable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Inherits headers from associated request</a:t>
            </a:r>
          </a:p>
        </p:txBody>
      </p:sp>
    </p:spTree>
    <p:extLst>
      <p:ext uri="{BB962C8B-B14F-4D97-AF65-F5344CB8AC3E}">
        <p14:creationId xmlns:p14="http://schemas.microsoft.com/office/powerpoint/2010/main" val="132142479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Potential Issues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/>
              <a:t>HTTP/2</a:t>
            </a:r>
          </a:p>
          <a:p>
            <a:pPr marL="857250" lvl="1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/>
              <a:t>L</a:t>
            </a:r>
            <a:r>
              <a:rPr lang="en" sz="2000" dirty="0" smtClean="0"/>
              <a:t>owercase headers</a:t>
            </a:r>
            <a:endParaRPr lang="en-US" sz="2000" dirty="0" smtClean="0"/>
          </a:p>
          <a:p>
            <a:pPr marL="857250" lvl="1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/>
              <a:t>Splits the Cookie header, but proxies should concatenate on conversion to HTTP/1.1</a:t>
            </a:r>
            <a:endParaRPr lang="en" sz="2000" dirty="0"/>
          </a:p>
          <a:p>
            <a:pPr marL="857250" lvl="1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Stateful authentication (e.g. NTLM)</a:t>
            </a:r>
          </a:p>
          <a:p>
            <a:pPr marL="857250" lvl="1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Head of line blocking at transport </a:t>
            </a:r>
            <a:r>
              <a:rPr lang="en" sz="2000" dirty="0" smtClean="0"/>
              <a:t>layer</a:t>
            </a:r>
            <a:endParaRPr lang="en-US" sz="2000" dirty="0" smtClean="0"/>
          </a:p>
          <a:p>
            <a:pPr marL="457200" lvl="1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 smtClean="0"/>
              <a:t>DOS </a:t>
            </a:r>
            <a:r>
              <a:rPr lang="en" sz="2000" dirty="0"/>
              <a:t>attacks</a:t>
            </a:r>
            <a:endParaRPr lang="en-US" sz="2000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endParaRPr lang="en-US" sz="2400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90551573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Recommendations 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One domain - no sharding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Don’t inline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Don’t concatenate - no combo handler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server hints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Set correct Cache-Control headers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</a:t>
            </a:r>
            <a:r>
              <a:rPr lang="en" dirty="0" smtClean="0"/>
              <a:t>YCPI</a:t>
            </a:r>
            <a:r>
              <a:rPr lang="en-US" dirty="0" smtClean="0"/>
              <a:t> and YCS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Move to ATS 5.3.0 before end of 2015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54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986"/>
            <a:ext cx="4040188" cy="564485"/>
          </a:xfrm>
        </p:spPr>
        <p:txBody>
          <a:bodyPr/>
          <a:lstStyle/>
          <a:p>
            <a:r>
              <a:rPr lang="en-US" dirty="0" smtClean="0"/>
              <a:t>Client Support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68471"/>
            <a:ext cx="4040188" cy="3926153"/>
          </a:xfrm>
        </p:spPr>
        <p:txBody>
          <a:bodyPr/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HTTP/2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Chrome</a:t>
            </a:r>
            <a:r>
              <a:rPr lang="en-US" dirty="0" smtClean="0"/>
              <a:t> 41, </a:t>
            </a:r>
            <a:r>
              <a:rPr lang="en" dirty="0" smtClean="0"/>
              <a:t>Firefox </a:t>
            </a:r>
            <a:r>
              <a:rPr lang="en-US" dirty="0" smtClean="0"/>
              <a:t>36, IE 12, Safari Fall, iOS9</a:t>
            </a:r>
            <a:endParaRPr lang="en" dirty="0" smtClean="0"/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IE plans on supporting TLS and non-TLS</a:t>
            </a:r>
            <a:endParaRPr lang="en-US" dirty="0" smtClean="0"/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err="1" smtClean="0"/>
              <a:t>Wireshark</a:t>
            </a:r>
            <a:r>
              <a:rPr lang="en-US" dirty="0" smtClean="0"/>
              <a:t> support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3986"/>
            <a:ext cx="4041775" cy="564485"/>
          </a:xfrm>
        </p:spPr>
        <p:txBody>
          <a:bodyPr/>
          <a:lstStyle/>
          <a:p>
            <a:r>
              <a:rPr lang="en-US" dirty="0" smtClean="0"/>
              <a:t>Server Support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668471"/>
            <a:ext cx="4041775" cy="3926153"/>
          </a:xfrm>
        </p:spPr>
        <p:txBody>
          <a:bodyPr/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ATS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/>
              <a:t>HTTP/2</a:t>
            </a:r>
            <a:r>
              <a:rPr lang="en" dirty="0" smtClean="0"/>
              <a:t> support in ATS 5.</a:t>
            </a:r>
            <a:r>
              <a:rPr lang="en-US" dirty="0" smtClean="0"/>
              <a:t>3</a:t>
            </a:r>
            <a:r>
              <a:rPr lang="en" dirty="0" smtClean="0"/>
              <a:t>.0 release </a:t>
            </a:r>
            <a:r>
              <a:rPr lang="en-US" dirty="0" smtClean="0"/>
              <a:t>April 2015</a:t>
            </a:r>
          </a:p>
          <a:p>
            <a:pPr marL="1371600" lvl="2" indent="-3810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-US" dirty="0" smtClean="0"/>
              <a:t>No priority support</a:t>
            </a:r>
          </a:p>
          <a:p>
            <a:pPr marL="1371600" lvl="2" indent="-3810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 smtClean="0"/>
              <a:t>No push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2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HTTP/2 Enhancements</a:t>
            </a:r>
            <a:endParaRPr lang="en"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Multiplexed </a:t>
            </a:r>
            <a:r>
              <a:rPr lang="en" sz="2800" dirty="0" smtClean="0"/>
              <a:t>streams</a:t>
            </a:r>
            <a:endParaRPr lang="en-US" sz="2800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 dirty="0" smtClean="0"/>
              <a:t>Sharing connection across domains</a:t>
            </a:r>
            <a:endParaRPr lang="en" sz="28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Header compression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Stream prioritization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Flow Control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 smtClean="0"/>
              <a:t>Server­initiated streams</a:t>
            </a:r>
            <a:endParaRPr lang="en-US" sz="2800" dirty="0" smtClean="0"/>
          </a:p>
          <a:p>
            <a:pPr marL="457200" indent="-4191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TLS - no renegotiation and no compression, </a:t>
            </a:r>
            <a:r>
              <a:rPr lang="en-US" sz="2800" dirty="0" smtClean="0"/>
              <a:t>must/may </a:t>
            </a:r>
            <a:r>
              <a:rPr lang="en" sz="2800" dirty="0" smtClean="0"/>
              <a:t>support </a:t>
            </a:r>
            <a:r>
              <a:rPr lang="en" sz="2800" dirty="0"/>
              <a:t>TLS 1.2, SNI, PFS, ALPN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455367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Multiplexed Streams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82943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/>
              <a:t>HTTP/1.1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4-8 outstanding requests on 4-8 connections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Resource intensive on the server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 dirty="0" smtClean="0"/>
              <a:t>HTTP/2</a:t>
            </a:r>
            <a:endParaRPr lang="en" sz="2800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One </a:t>
            </a:r>
            <a:r>
              <a:rPr lang="en" sz="2400" dirty="0" smtClean="0"/>
              <a:t>connection</a:t>
            </a:r>
            <a:r>
              <a:rPr lang="en-US" sz="2400" dirty="0" smtClean="0"/>
              <a:t>, </a:t>
            </a:r>
            <a:r>
              <a:rPr lang="en" sz="2400" dirty="0" smtClean="0"/>
              <a:t>100 </a:t>
            </a:r>
            <a:r>
              <a:rPr lang="en" sz="2400" dirty="0"/>
              <a:t>or more outstanding requests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0318" y="19415125"/>
            <a:ext cx="17164881" cy="7134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7014" y="24231600"/>
            <a:ext cx="4438185" cy="2318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9414" y="24384000"/>
            <a:ext cx="4438185" cy="2318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814" y="24536400"/>
            <a:ext cx="4438185" cy="23180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143" y="1849438"/>
            <a:ext cx="4179287" cy="21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039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domains over one TCP connection</a:t>
            </a:r>
          </a:p>
          <a:p>
            <a:pPr lvl="1"/>
            <a:r>
              <a:rPr lang="en-US" dirty="0" smtClean="0"/>
              <a:t>Domain in cert and resolve to same IP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73130"/>
            <a:ext cx="5981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5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HTTP/2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Foundation is from SPDY</a:t>
            </a:r>
          </a:p>
          <a:p>
            <a:pPr lvl="1"/>
            <a:r>
              <a:rPr lang="en-US" dirty="0" smtClean="0"/>
              <a:t>Draft 1 – November 2009</a:t>
            </a:r>
          </a:p>
          <a:p>
            <a:r>
              <a:rPr lang="en-US" dirty="0" smtClean="0"/>
              <a:t>IETF - 18 </a:t>
            </a:r>
            <a:r>
              <a:rPr lang="en-US" dirty="0" smtClean="0"/>
              <a:t>drafts and ~2.5 years</a:t>
            </a:r>
          </a:p>
          <a:p>
            <a:pPr lvl="1"/>
            <a:r>
              <a:rPr lang="en-US" dirty="0" smtClean="0"/>
              <a:t>Draft 00 - </a:t>
            </a:r>
            <a:r>
              <a:rPr lang="is-IS" dirty="0" smtClean="0"/>
              <a:t>November 2012</a:t>
            </a:r>
          </a:p>
          <a:p>
            <a:pPr lvl="1"/>
            <a:r>
              <a:rPr lang="de-DE" dirty="0" smtClean="0"/>
              <a:t>RFC 7540 - </a:t>
            </a:r>
            <a:r>
              <a:rPr lang="en-US" dirty="0"/>
              <a:t>May 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7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HTTP/2 in ATS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5.3.0 – experimental release</a:t>
            </a:r>
          </a:p>
          <a:p>
            <a:pPr lvl="1"/>
            <a:r>
              <a:rPr lang="en-US" dirty="0" smtClean="0"/>
              <a:t>May, </a:t>
            </a:r>
            <a:r>
              <a:rPr lang="en-US" dirty="0" smtClean="0"/>
              <a:t>2015</a:t>
            </a:r>
          </a:p>
          <a:p>
            <a:pPr lvl="1"/>
            <a:r>
              <a:rPr lang="en-US" dirty="0" smtClean="0"/>
              <a:t>14 </a:t>
            </a:r>
            <a:r>
              <a:rPr lang="en-US" dirty="0" err="1" smtClean="0"/>
              <a:t>Jira</a:t>
            </a:r>
            <a:r>
              <a:rPr lang="en-US" dirty="0" smtClean="0"/>
              <a:t> Tickets</a:t>
            </a:r>
            <a:endParaRPr lang="en-US" dirty="0" smtClean="0"/>
          </a:p>
          <a:p>
            <a:r>
              <a:rPr lang="en-US" dirty="0" smtClean="0"/>
              <a:t>6.0.0 – stable release</a:t>
            </a:r>
          </a:p>
          <a:p>
            <a:pPr lvl="1"/>
            <a:r>
              <a:rPr lang="en-US" dirty="0" smtClean="0"/>
              <a:t>September, </a:t>
            </a:r>
            <a:r>
              <a:rPr lang="en-US" dirty="0" smtClean="0"/>
              <a:t>2015</a:t>
            </a:r>
          </a:p>
          <a:p>
            <a:pPr lvl="1"/>
            <a:r>
              <a:rPr lang="en-US" dirty="0" smtClean="0"/>
              <a:t>45 </a:t>
            </a:r>
            <a:r>
              <a:rPr lang="en-US" dirty="0" err="1" smtClean="0"/>
              <a:t>Jira</a:t>
            </a:r>
            <a:r>
              <a:rPr lang="en-US" dirty="0" smtClean="0"/>
              <a:t> Tickets</a:t>
            </a:r>
            <a:endParaRPr lang="en-US" dirty="0" smtClean="0"/>
          </a:p>
          <a:p>
            <a:r>
              <a:rPr lang="en-US" dirty="0" smtClean="0"/>
              <a:t>6.0.1 – more stable release</a:t>
            </a:r>
          </a:p>
          <a:p>
            <a:pPr lvl="1"/>
            <a:r>
              <a:rPr lang="en-US" dirty="0" smtClean="0"/>
              <a:t>November, </a:t>
            </a:r>
            <a:r>
              <a:rPr lang="en-US" dirty="0" smtClean="0"/>
              <a:t>2015</a:t>
            </a:r>
          </a:p>
          <a:p>
            <a:pPr lvl="1"/>
            <a:r>
              <a:rPr lang="en-US" dirty="0" smtClean="0"/>
              <a:t>7 </a:t>
            </a:r>
            <a:r>
              <a:rPr lang="en-US" dirty="0" err="1" smtClean="0"/>
              <a:t>Jira</a:t>
            </a:r>
            <a:r>
              <a:rPr lang="en-US" dirty="0" smtClean="0"/>
              <a:t> Tickets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1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ATS in Production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started April, 2015</a:t>
            </a:r>
          </a:p>
          <a:p>
            <a:r>
              <a:rPr lang="en-US" dirty="0" smtClean="0"/>
              <a:t>Full deployment in September, 2015</a:t>
            </a:r>
          </a:p>
          <a:p>
            <a:pPr lvl="1"/>
            <a:r>
              <a:rPr lang="en-US" dirty="0" smtClean="0"/>
              <a:t>All major proxy services (YCS, YCPI, YCS-CT)</a:t>
            </a:r>
          </a:p>
          <a:p>
            <a:r>
              <a:rPr lang="en-US" dirty="0" smtClean="0"/>
              <a:t>Yahoo US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major deployment of HTTP/2</a:t>
            </a:r>
          </a:p>
        </p:txBody>
      </p:sp>
    </p:spTree>
    <p:extLst>
      <p:ext uri="{BB962C8B-B14F-4D97-AF65-F5344CB8AC3E}">
        <p14:creationId xmlns:p14="http://schemas.microsoft.com/office/powerpoint/2010/main" val="375190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Bugs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TS-</a:t>
            </a:r>
            <a:r>
              <a:rPr lang="bg-BG" dirty="0" smtClean="0"/>
              <a:t>3869</a:t>
            </a:r>
            <a:r>
              <a:rPr lang="en-US" dirty="0"/>
              <a:t> - HTTP/2 Stream uses the clients window size for the servers </a:t>
            </a:r>
            <a:r>
              <a:rPr lang="en-US" dirty="0" smtClean="0"/>
              <a:t>setting</a:t>
            </a:r>
          </a:p>
          <a:p>
            <a:pPr lvl="1"/>
            <a:r>
              <a:rPr lang="en-US" dirty="0" smtClean="0"/>
              <a:t>Chrome set window to 10MB</a:t>
            </a:r>
          </a:p>
          <a:p>
            <a:pPr lvl="1"/>
            <a:r>
              <a:rPr lang="en-US" dirty="0" smtClean="0"/>
              <a:t>ATS set window to 1MB</a:t>
            </a:r>
          </a:p>
          <a:p>
            <a:pPr lvl="1"/>
            <a:r>
              <a:rPr lang="en-US" dirty="0" smtClean="0"/>
              <a:t>ATS set 10MB as its window size</a:t>
            </a:r>
          </a:p>
          <a:p>
            <a:pPr lvl="1"/>
            <a:r>
              <a:rPr lang="en-US" dirty="0" smtClean="0"/>
              <a:t>ATS doesn’t give credit to the client until window is almost used</a:t>
            </a:r>
          </a:p>
          <a:p>
            <a:r>
              <a:rPr lang="bg-BG" dirty="0"/>
              <a:t>TS-</a:t>
            </a:r>
            <a:r>
              <a:rPr lang="bg-BG" dirty="0" smtClean="0"/>
              <a:t>3747</a:t>
            </a:r>
            <a:r>
              <a:rPr lang="en-US" dirty="0"/>
              <a:t> - Error in Huffman decoder for </a:t>
            </a:r>
            <a:r>
              <a:rPr lang="en-US" dirty="0" smtClean="0"/>
              <a:t>HPACK</a:t>
            </a:r>
          </a:p>
          <a:p>
            <a:pPr lvl="1"/>
            <a:r>
              <a:rPr lang="en-US" dirty="0"/>
              <a:t>if (current-&gt;</a:t>
            </a:r>
            <a:r>
              <a:rPr lang="en-US" dirty="0" err="1"/>
              <a:t>ascii_code</a:t>
            </a:r>
            <a:r>
              <a:rPr lang="en-US" dirty="0"/>
              <a:t>) </a:t>
            </a:r>
            <a:r>
              <a:rPr lang="en-US" dirty="0" smtClean="0"/>
              <a:t>{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1468</Words>
  <Application>Microsoft Macintosh PowerPoint</Application>
  <PresentationFormat>On-screen Show (16:9)</PresentationFormat>
  <Paragraphs>239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HTTP/2 and ATS</vt:lpstr>
      <vt:lpstr>Why HTTP/2?</vt:lpstr>
      <vt:lpstr>HTTP/2 Enhancements</vt:lpstr>
      <vt:lpstr>Multiplexed Streams</vt:lpstr>
      <vt:lpstr>Connection Sharing</vt:lpstr>
      <vt:lpstr>HTTP/2 History</vt:lpstr>
      <vt:lpstr>HTTP/2 in ATS </vt:lpstr>
      <vt:lpstr>ATS in Production</vt:lpstr>
      <vt:lpstr>Interesting Bugs </vt:lpstr>
      <vt:lpstr>ATS in Production</vt:lpstr>
      <vt:lpstr>HTTP/2, NPN, ALPN, and Android</vt:lpstr>
      <vt:lpstr>HTTP/2, NPN, ALPN, and Android</vt:lpstr>
      <vt:lpstr>Performance</vt:lpstr>
      <vt:lpstr>Using HTTP/2</vt:lpstr>
      <vt:lpstr>Using HTTP/2</vt:lpstr>
      <vt:lpstr>Using HTTP/2</vt:lpstr>
      <vt:lpstr>Command Line - nghttp</vt:lpstr>
      <vt:lpstr>Chrome</vt:lpstr>
      <vt:lpstr>Chrome</vt:lpstr>
      <vt:lpstr>PowerPoint Presentation</vt:lpstr>
      <vt:lpstr>Extra Slides</vt:lpstr>
      <vt:lpstr>Header Compression</vt:lpstr>
      <vt:lpstr>Frames</vt:lpstr>
      <vt:lpstr>Streams</vt:lpstr>
      <vt:lpstr>Prioritization &amp; Flow Control</vt:lpstr>
      <vt:lpstr>Push</vt:lpstr>
      <vt:lpstr>Potential Issues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HTTP/2 and QUIC</dc:title>
  <dc:creator>Bryan Call</dc:creator>
  <cp:lastModifiedBy>Bryan Call</cp:lastModifiedBy>
  <cp:revision>63</cp:revision>
  <dcterms:created xsi:type="dcterms:W3CDTF">2015-07-30T06:27:28Z</dcterms:created>
  <dcterms:modified xsi:type="dcterms:W3CDTF">2015-11-16T23:11:48Z</dcterms:modified>
</cp:coreProperties>
</file>