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8" r:id="rId10"/>
    <p:sldId id="259" r:id="rId11"/>
    <p:sldId id="265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9349-5BC7-496B-A6C8-9F95E08C03DA}" type="datetimeFigureOut">
              <a:rPr lang="en-US" smtClean="0"/>
              <a:t>10/31/2010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34B37-8355-4923-9012-BDCE210C55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D39910-FDA1-4634-804A-F188DEF118FB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74EB23-1C39-40D2-8111-D205950EB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tle_21_CFR_Part_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OVIA_MatrixOne" TargetMode="External"/><Relationship Id="rId2" Type="http://schemas.openxmlformats.org/officeDocument/2006/relationships/hyperlink" Target="http://en.wikipedia.org/wiki/Aras_Cor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indexes/documentation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Lifecycle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Lewis Stalbird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Typical Lifecycle of Products</a:t>
            </a:r>
            <a:endParaRPr lang="en-US" dirty="0"/>
          </a:p>
        </p:txBody>
      </p:sp>
      <p:pic>
        <p:nvPicPr>
          <p:cNvPr id="7" name="Content Placeholder 6" descr="ARandomDIB.dib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437868" cy="48891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PLM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indent="-571500">
              <a:buFont typeface="+mj-lt"/>
              <a:buAutoNum type="romanUcPeriod"/>
            </a:pPr>
            <a:r>
              <a:rPr lang="en-US" dirty="0" smtClean="0"/>
              <a:t>Conceive</a:t>
            </a:r>
          </a:p>
          <a:p>
            <a:pPr marL="1028700" lvl="1" indent="-571500"/>
            <a:r>
              <a:rPr lang="en-US" sz="2000" dirty="0" smtClean="0"/>
              <a:t>Imagine, specify, plan, innovate</a:t>
            </a:r>
          </a:p>
          <a:p>
            <a:pPr marL="708660" indent="-571500">
              <a:buFont typeface="+mj-lt"/>
              <a:buAutoNum type="romanUcPeriod"/>
            </a:pPr>
            <a:r>
              <a:rPr lang="en-US" dirty="0" smtClean="0"/>
              <a:t>Design</a:t>
            </a:r>
          </a:p>
          <a:p>
            <a:pPr marL="1028700" lvl="1" indent="-571500"/>
            <a:r>
              <a:rPr lang="en-US" sz="2000" dirty="0" smtClean="0"/>
              <a:t>Describe, define, develop, test, analyze and validate</a:t>
            </a:r>
          </a:p>
          <a:p>
            <a:pPr marL="708660" indent="-571500">
              <a:buFont typeface="+mj-lt"/>
              <a:buAutoNum type="romanUcPeriod"/>
            </a:pPr>
            <a:r>
              <a:rPr lang="en-US" dirty="0" smtClean="0"/>
              <a:t>Realize</a:t>
            </a:r>
          </a:p>
          <a:p>
            <a:pPr marL="1028700" lvl="1" indent="-571500"/>
            <a:r>
              <a:rPr lang="en-US" sz="2000" dirty="0" smtClean="0"/>
              <a:t>Manufacture, make, build, procure, produce, sell and deliver</a:t>
            </a:r>
          </a:p>
          <a:p>
            <a:pPr marL="708660" indent="-571500">
              <a:buFont typeface="+mj-lt"/>
              <a:buAutoNum type="romanUcPeriod"/>
            </a:pPr>
            <a:r>
              <a:rPr lang="en-US" dirty="0" smtClean="0"/>
              <a:t>Service</a:t>
            </a:r>
          </a:p>
          <a:p>
            <a:pPr marL="1028700" lvl="1" indent="-571500"/>
            <a:r>
              <a:rPr lang="en-US" sz="2000" dirty="0" smtClean="0"/>
              <a:t>Use, operate, maintain, support, sustain, phase-out, retire, recycle and disposal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that PLM Adopted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Concurrent engineering workflow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Industrial Design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Bottom-up design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Top-down design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Front loading design workflow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Design in context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Modular design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NPD New product development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DFSS Design for Six Sigma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DFMA Design for manufacture / assembly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Digital simulation engineering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Requirement driven design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Specification managed validation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Configuration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99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560" dirty="0" smtClean="0"/>
              <a:t>The information provided throughout the PowerPoint was obtained from </a:t>
            </a:r>
            <a:r>
              <a:rPr lang="en-US" sz="4560" dirty="0" err="1" smtClean="0"/>
              <a:t>WikiPedia</a:t>
            </a:r>
            <a:r>
              <a:rPr lang="en-US" sz="4560" dirty="0" smtClean="0"/>
              <a:t> </a:t>
            </a:r>
            <a:r>
              <a:rPr lang="en-US" sz="4560" dirty="0" smtClean="0"/>
              <a:t>unless otherwise specified (http</a:t>
            </a:r>
            <a:r>
              <a:rPr lang="en-US" sz="4560" dirty="0" smtClean="0"/>
              <a:t>://en.wikipedia.org/wiki/Product_lifecycle_management)</a:t>
            </a:r>
            <a:endParaRPr lang="en-US" sz="45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process of managing the entire lifecycle of a product from its conception, through design and manufacture, to service and disposal.”</a:t>
            </a:r>
          </a:p>
          <a:p>
            <a:endParaRPr lang="en-US" dirty="0" smtClean="0"/>
          </a:p>
          <a:p>
            <a:r>
              <a:rPr lang="en-US" dirty="0" smtClean="0"/>
              <a:t>“PLM integrates people, data, processes, and business systems and provides a product information backbone for companies and their extended enterprise.”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Lifecycle Management (PLM) != Product Life Cycle Management (PLCM)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94760"/>
          </a:xfrm>
        </p:spPr>
        <p:txBody>
          <a:bodyPr/>
          <a:lstStyle/>
          <a:p>
            <a:r>
              <a:rPr lang="en-US" dirty="0" smtClean="0"/>
              <a:t>“PLM describes the engineering aspect of a product, from managing description and properties of a product through its development and useful life.”</a:t>
            </a:r>
          </a:p>
          <a:p>
            <a:r>
              <a:rPr lang="en-US" dirty="0" smtClean="0"/>
              <a:t>“PLCM refers to the commercial management of a product in the business market with respect to costs and sales measures.”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PLM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time to market</a:t>
            </a:r>
          </a:p>
          <a:p>
            <a:r>
              <a:rPr lang="en-US" dirty="0" smtClean="0"/>
              <a:t>Improved product quality</a:t>
            </a:r>
          </a:p>
          <a:p>
            <a:r>
              <a:rPr lang="en-US" dirty="0" smtClean="0"/>
              <a:t>Reduced prototyping costs</a:t>
            </a:r>
          </a:p>
          <a:p>
            <a:r>
              <a:rPr lang="en-US" dirty="0" smtClean="0"/>
              <a:t>More accurate and timely Request For Quote generation</a:t>
            </a:r>
          </a:p>
          <a:p>
            <a:r>
              <a:rPr lang="en-US" dirty="0" smtClean="0"/>
              <a:t>Ability to quickly identify potential sales opportunities and revenue contributions</a:t>
            </a:r>
          </a:p>
          <a:p>
            <a:r>
              <a:rPr lang="en-US" dirty="0" smtClean="0"/>
              <a:t>Savings through the reuse of original data</a:t>
            </a:r>
          </a:p>
          <a:p>
            <a:r>
              <a:rPr lang="en-US" dirty="0" smtClean="0"/>
              <a:t>A framework for product optimization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Benefits of PLM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waste</a:t>
            </a:r>
          </a:p>
          <a:p>
            <a:r>
              <a:rPr lang="en-US" dirty="0" smtClean="0"/>
              <a:t>Savings through the complete integration of engineering workflows</a:t>
            </a:r>
          </a:p>
          <a:p>
            <a:r>
              <a:rPr lang="en-US" dirty="0" smtClean="0"/>
              <a:t>Documentation  that can assist in proving Compliance for </a:t>
            </a:r>
            <a:r>
              <a:rPr lang="en-US" dirty="0" smtClean="0"/>
              <a:t>Restriction of Hazardous Substances (</a:t>
            </a:r>
            <a:r>
              <a:rPr lang="en-US" dirty="0" err="1" smtClean="0"/>
              <a:t>RoHS</a:t>
            </a:r>
            <a:r>
              <a:rPr lang="en-US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Title 21 CFR Part 11</a:t>
            </a:r>
            <a:endParaRPr lang="en-US" dirty="0" smtClean="0"/>
          </a:p>
          <a:p>
            <a:r>
              <a:rPr lang="en-US" dirty="0" smtClean="0"/>
              <a:t>Ability to provide Contract Manufacturers with access to a centralized product record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Five Primary Areas of PLM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sz="2400" dirty="0" smtClean="0"/>
              <a:t>Systems Engineering (SE) </a:t>
            </a:r>
            <a:r>
              <a:rPr lang="en-US" sz="2000" dirty="0" smtClean="0"/>
              <a:t>– meets all requirements, primary meets customers needs, and coordinates the Systems Design process by involving all relevant disciplines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 smtClean="0"/>
              <a:t>Product and Portfolio Management (PPM) </a:t>
            </a:r>
            <a:r>
              <a:rPr lang="en-US" sz="2000" dirty="0" smtClean="0"/>
              <a:t>– manages resource allocation, tracks progress vs. plan for projects in the new product development projects that are in process (or in a holding status)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 smtClean="0"/>
              <a:t>Product Design (</a:t>
            </a:r>
            <a:r>
              <a:rPr lang="en-US" sz="2400" dirty="0" err="1" smtClean="0"/>
              <a:t>CAx</a:t>
            </a:r>
            <a:r>
              <a:rPr lang="en-US" sz="2400" dirty="0" smtClean="0"/>
              <a:t>)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 smtClean="0"/>
              <a:t>Manufacturing Process Management (MPM)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 smtClean="0"/>
              <a:t>Product Data Management (PDM) </a:t>
            </a:r>
            <a:r>
              <a:rPr lang="en-US" sz="2000" dirty="0" smtClean="0"/>
              <a:t>– captures and maintains information on products and/or services through their development and useful life</a:t>
            </a:r>
          </a:p>
          <a:p>
            <a:pPr marL="65151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On the Idea of Software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“While application software is not required for PLM processes, the business complexity and rate of change requires organizations to execute as rapidly as possible.”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Some PLM Software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693924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http://plmtechnologyguide.com/site/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Some Hyperlinks to the Software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0"/>
            <a:ext cx="8229600" cy="3718560"/>
          </a:xfrm>
        </p:spPr>
        <p:txBody>
          <a:bodyPr>
            <a:normAutofit/>
          </a:bodyPr>
          <a:lstStyle/>
          <a:p>
            <a:r>
              <a:rPr lang="en-US" sz="4800" dirty="0" smtClean="0">
                <a:hlinkClick r:id="rId2"/>
              </a:rPr>
              <a:t>Aras </a:t>
            </a:r>
            <a:r>
              <a:rPr lang="en-US" sz="4800" dirty="0" smtClean="0">
                <a:hlinkClick r:id="rId2"/>
              </a:rPr>
              <a:t>Innovator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Enovia MatrixOne</a:t>
            </a:r>
            <a:endParaRPr lang="en-US" sz="4800" dirty="0" smtClean="0"/>
          </a:p>
          <a:p>
            <a:r>
              <a:rPr lang="en-US" sz="4800" dirty="0" smtClean="0">
                <a:hlinkClick r:id="rId4"/>
              </a:rPr>
              <a:t>Oracle Agile e6</a:t>
            </a:r>
            <a:endParaRPr lang="en-US" sz="4800" dirty="0" smtClean="0"/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144</TotalTime>
  <Words>492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Product Lifecycle Management</vt:lpstr>
      <vt:lpstr>What is PLM?</vt:lpstr>
      <vt:lpstr>Product Lifecycle Management (PLM) != Product Life Cycle Management (PLCM)</vt:lpstr>
      <vt:lpstr>The Benefits of PLM</vt:lpstr>
      <vt:lpstr>Even More Benefits of PLM</vt:lpstr>
      <vt:lpstr>The Five Primary Areas of PLM</vt:lpstr>
      <vt:lpstr>On the Idea of Software Integration</vt:lpstr>
      <vt:lpstr>Some PLM Software</vt:lpstr>
      <vt:lpstr>Some Hyperlinks to the Software Information</vt:lpstr>
      <vt:lpstr>A Typical Lifecycle of Products</vt:lpstr>
      <vt:lpstr>Phases of PLM</vt:lpstr>
      <vt:lpstr>Methodologies that PLM Adopted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HP Authorized Customer</cp:lastModifiedBy>
  <cp:revision>17</cp:revision>
  <dcterms:created xsi:type="dcterms:W3CDTF">2010-10-21T04:51:03Z</dcterms:created>
  <dcterms:modified xsi:type="dcterms:W3CDTF">2010-10-31T22:35:23Z</dcterms:modified>
</cp:coreProperties>
</file>