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9" r:id="rId3"/>
    <p:sldId id="280" r:id="rId4"/>
    <p:sldId id="281" r:id="rId5"/>
    <p:sldId id="282" r:id="rId6"/>
    <p:sldId id="283" r:id="rId7"/>
    <p:sldId id="257" r:id="rId8"/>
    <p:sldId id="258" r:id="rId9"/>
    <p:sldId id="263" r:id="rId10"/>
    <p:sldId id="264" r:id="rId11"/>
    <p:sldId id="265" r:id="rId12"/>
    <p:sldId id="267" r:id="rId13"/>
    <p:sldId id="259" r:id="rId14"/>
    <p:sldId id="266" r:id="rId15"/>
    <p:sldId id="268" r:id="rId16"/>
    <p:sldId id="269" r:id="rId17"/>
    <p:sldId id="270" r:id="rId18"/>
    <p:sldId id="278" r:id="rId19"/>
    <p:sldId id="271" r:id="rId20"/>
    <p:sldId id="274" r:id="rId21"/>
    <p:sldId id="273" r:id="rId22"/>
    <p:sldId id="276" r:id="rId23"/>
    <p:sldId id="272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62" r:id="rId37"/>
    <p:sldId id="305" r:id="rId3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6CB01B-4A4C-4B23-BB16-E5DDA4DA72BE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BEB76B-E9CF-4205-AD28-EBBB9997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19AE66-0642-4AD0-A0DB-0AC7D7F4095B}" type="datetimeFigureOut">
              <a:rPr lang="fr-FR" smtClean="0"/>
              <a:t>08/05/2012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E7B058-AA54-4177-99C2-27CD41DB1C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6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fc-forum.org/aboutnfc/nfc_in_ac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(From </a:t>
            </a:r>
            <a:r>
              <a:rPr lang="en-US" dirty="0" smtClean="0">
                <a:hlinkClick r:id="rId3"/>
              </a:rPr>
              <a:t>http://www.nfc-forum.org/aboutnfc/nfc_in_action/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7:30 - Eric gets on a train to go to his office, using his NFC-enabled phone to tap a reader and easily open the turnstile.</a:t>
            </a:r>
          </a:p>
          <a:p>
            <a:r>
              <a:rPr lang="en-US" dirty="0"/>
              <a:t>7:32 - He sees a poster announcing a free concert that evening. He touches his NFC-enabled phone to the N-Mark on the poster, which transfers the detailed information onto his phone. He reserves seats for the concert with his mobile phone, using mobile communications (e.g., SMS, internet, packet-based connections), and the complimentary tickets are sent to his mobile phone. He sends a text message to his wife to invite her to the concert and dinner.</a:t>
            </a:r>
          </a:p>
          <a:p>
            <a:r>
              <a:rPr lang="en-US" dirty="0"/>
              <a:t>8:15 - When he arrives at his office, Eric touches his NFC-enabled phone to the office gate to unlock the security mechanism.</a:t>
            </a:r>
          </a:p>
          <a:p>
            <a:r>
              <a:rPr lang="en-US" dirty="0"/>
              <a:t>Noon - At lunch time, he pays for his meal using one of the credit cards stored in his phone.</a:t>
            </a:r>
          </a:p>
          <a:p>
            <a:r>
              <a:rPr lang="en-US" dirty="0"/>
              <a:t>13:00 - After lunch, Eric visits the office of his new business partner for a meeting. Those attending the meeting exchange electronic business cards, stored in their NFC-enabled phones, by touching their phones together.</a:t>
            </a:r>
          </a:p>
          <a:p>
            <a:r>
              <a:rPr lang="en-US" dirty="0"/>
              <a:t>18:00 - Eric meets his wife and they go to the concert venue. He touches his NFC-enabled phone to a turnstile at the entrance to the venue, their reservations are confirmed, and they are admitted.</a:t>
            </a:r>
          </a:p>
          <a:p>
            <a:r>
              <a:rPr lang="en-US" dirty="0"/>
              <a:t>20:00 - After the concert, they visit a shopping center, where they make a few purchases and have dinner, using their NFC-enabled phones to pay for everything.</a:t>
            </a:r>
          </a:p>
          <a:p>
            <a:r>
              <a:rPr lang="en-US" dirty="0"/>
              <a:t>22:00 - When they arrive home, Eric realizes that he left his NFC-enabled phone on the train. He immediately calls the mobile network operator and makes a request to disable all active NFC services in the phone. If his phone is later found and returned to him, he will be able to reactivate these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A97B-E714-4F32-B428-1672C287A2B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youtube.com/watch?v=je2lWjfpyw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arfieldcommunicationsworld.com/2011/02/27/36204/transport-for-london-confirms-plans-to-accept-contactless-cards-in-time-for-olympics/" TargetMode="External"/><Relationship Id="rId13" Type="http://schemas.openxmlformats.org/officeDocument/2006/relationships/hyperlink" Target="http://www.laptopmag.com/review/cellphones/samsung-nexus-s.aspx?page=2" TargetMode="External"/><Relationship Id="rId18" Type="http://schemas.openxmlformats.org/officeDocument/2006/relationships/hyperlink" Target="http://galaxys2.samsungmobile.com/html/feature.html" TargetMode="External"/><Relationship Id="rId3" Type="http://schemas.openxmlformats.org/officeDocument/2006/relationships/hyperlink" Target="http://arstechnica.com/gadgets/guides/2011/02/near-field-communications-a-technology-primer.ars" TargetMode="External"/><Relationship Id="rId21" Type="http://schemas.openxmlformats.org/officeDocument/2006/relationships/hyperlink" Target="http://www.crypto.rub.de/imperia/md/content/seminare/itsss07/near_field_communication_in_cell_phones.pdf" TargetMode="External"/><Relationship Id="rId7" Type="http://schemas.openxmlformats.org/officeDocument/2006/relationships/hyperlink" Target="http://news.cnet.com/8301-1035_3-20022912-94.html" TargetMode="External"/><Relationship Id="rId12" Type="http://schemas.openxmlformats.org/officeDocument/2006/relationships/hyperlink" Target="http://www.mobilemag.com/2010/08/20/visa-announces-mobile-payment-trials-in-nyc-this-year/" TargetMode="External"/><Relationship Id="rId17" Type="http://schemas.openxmlformats.org/officeDocument/2006/relationships/hyperlink" Target="http://www.nearfieldcommunicationsworld.com/2010/12/07/35385/google-unveils-first-android-nfc-phone-but-nexus-s-is-limited-to-tag-reading-only-for-now/" TargetMode="External"/><Relationship Id="rId2" Type="http://schemas.openxmlformats.org/officeDocument/2006/relationships/hyperlink" Target="http://www.scansource.eu/es/education.htm?eid=8&amp;elang=en" TargetMode="External"/><Relationship Id="rId16" Type="http://schemas.openxmlformats.org/officeDocument/2006/relationships/hyperlink" Target="http://www.nfc-forum.org/resources/faqs/" TargetMode="External"/><Relationship Id="rId20" Type="http://schemas.openxmlformats.org/officeDocument/2006/relationships/hyperlink" Target="http://intrepidusgroup.com/insight/2010/12/nfc-rfid-enabled-smartphones-and-mobile-devices-are-com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arfieldcommunicationsworld.com/2011/03/02/36293/e-wallet-icon-sparks-more-apple-nfc-speculation/" TargetMode="External"/><Relationship Id="rId11" Type="http://schemas.openxmlformats.org/officeDocument/2006/relationships/hyperlink" Target="http://www.patentlyapple.com/patently-apple/2010/04/apple-introduces-us-to-a-new-itunes-concert-ticket-system.html" TargetMode="External"/><Relationship Id="rId5" Type="http://schemas.openxmlformats.org/officeDocument/2006/relationships/hyperlink" Target="http://www.theregister.co.uk/2010/06/17/nokia_nfc_commitment/" TargetMode="External"/><Relationship Id="rId15" Type="http://schemas.openxmlformats.org/officeDocument/2006/relationships/hyperlink" Target="http://java.sun.com/developer/technicalArticles/javame/nfc_bluetooth/" TargetMode="External"/><Relationship Id="rId23" Type="http://schemas.openxmlformats.org/officeDocument/2006/relationships/hyperlink" Target="http://electronics.howstuffworks.com/nfc-phone.htm" TargetMode="External"/><Relationship Id="rId10" Type="http://schemas.openxmlformats.org/officeDocument/2006/relationships/hyperlink" Target="http://www.nfc-forum.org/aboutnfc/nfc_in_action/" TargetMode="External"/><Relationship Id="rId19" Type="http://schemas.openxmlformats.org/officeDocument/2006/relationships/hyperlink" Target="http://events.iaik.tugraz.at/RFIDSec06/Program/papers/002%20-%20Security%20in%20NFC.pdf" TargetMode="External"/><Relationship Id="rId4" Type="http://schemas.openxmlformats.org/officeDocument/2006/relationships/hyperlink" Target="http://www.nfc-forum.org/aboutnfc/nfc_and_contactless/" TargetMode="External"/><Relationship Id="rId9" Type="http://schemas.openxmlformats.org/officeDocument/2006/relationships/hyperlink" Target="http://www.wired.co.uk/news/archive/2011-02/01/visa-iphone-nfc" TargetMode="External"/><Relationship Id="rId14" Type="http://schemas.openxmlformats.org/officeDocument/2006/relationships/hyperlink" Target="http://www.hightechaid.com/standards/18000.htm" TargetMode="External"/><Relationship Id="rId22" Type="http://schemas.openxmlformats.org/officeDocument/2006/relationships/hyperlink" Target="http://www.gamberjohnson.com/assets/images/concept-illustration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, Bluetooth, </a:t>
            </a:r>
            <a:r>
              <a:rPr lang="en-US" dirty="0" err="1" smtClean="0"/>
              <a:t>ZigBee</a:t>
            </a:r>
            <a:r>
              <a:rPr lang="en-US" dirty="0" smtClean="0"/>
              <a:t> and NFC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82576" cy="446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radio modes in 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121" y="1294743"/>
            <a:ext cx="8334279" cy="533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Direct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www.wi-fi.org/files/Wi-Fi_Direct_animation_screen_shot_2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133600"/>
            <a:ext cx="6096000" cy="3457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Direct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Connects devices directly, with or without a Wi-Fi network or hotspot available</a:t>
            </a:r>
          </a:p>
          <a:p>
            <a:r>
              <a:rPr lang="en-US" sz="2800" dirty="0" smtClean="0"/>
              <a:t>Makes the connection to open a world of applications, including content sharing, synch, printing, gaming and more</a:t>
            </a:r>
          </a:p>
          <a:p>
            <a:r>
              <a:rPr lang="en-US" sz="2800" dirty="0" smtClean="0"/>
              <a:t>Connects with almost any Wi-Fi CERTIFIED device</a:t>
            </a:r>
          </a:p>
          <a:p>
            <a:r>
              <a:rPr lang="en-US" sz="2800" dirty="0" smtClean="0"/>
              <a:t>Designed for portable and stationary devices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Personal Area Networks (WPAN)</a:t>
            </a:r>
          </a:p>
          <a:p>
            <a:r>
              <a:rPr lang="en-US" dirty="0" smtClean="0"/>
              <a:t>Design goal</a:t>
            </a:r>
          </a:p>
          <a:p>
            <a:pPr lvl="1"/>
            <a:r>
              <a:rPr lang="en-US" dirty="0" smtClean="0"/>
              <a:t>Cable replacement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Low power</a:t>
            </a:r>
          </a:p>
          <a:p>
            <a:pPr lvl="1"/>
            <a:r>
              <a:rPr lang="en-US" dirty="0" smtClean="0"/>
              <a:t>Small size</a:t>
            </a:r>
          </a:p>
          <a:p>
            <a:pPr lvl="1"/>
            <a:r>
              <a:rPr lang="en-US" dirty="0" smtClean="0"/>
              <a:t>For mobile devices</a:t>
            </a:r>
          </a:p>
          <a:p>
            <a:r>
              <a:rPr lang="en-US" dirty="0" smtClean="0"/>
              <a:t>Standard: IEEE 802.15.1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 descr="http://www.tutorial-reports.com/system/files?file=bluetoothprotocolstac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77254"/>
            <a:ext cx="6705600" cy="4263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Class 1 (100mW, 100m range)</a:t>
            </a:r>
          </a:p>
          <a:p>
            <a:pPr lvl="1"/>
            <a:r>
              <a:rPr lang="en-US" b="1" dirty="0" smtClean="0"/>
              <a:t>Class 2 (2.5mW, 10m range)</a:t>
            </a:r>
          </a:p>
          <a:p>
            <a:pPr lvl="1"/>
            <a:r>
              <a:rPr lang="en-US" dirty="0" smtClean="0"/>
              <a:t>Class 3 (1mW, 1m range)</a:t>
            </a:r>
          </a:p>
          <a:p>
            <a:r>
              <a:rPr lang="en-US" dirty="0" smtClean="0"/>
              <a:t>RF</a:t>
            </a:r>
          </a:p>
          <a:p>
            <a:pPr lvl="1"/>
            <a:r>
              <a:rPr lang="en-US" dirty="0" smtClean="0"/>
              <a:t>ISM band between 2.4-2.485GHz</a:t>
            </a:r>
          </a:p>
          <a:p>
            <a:pPr lvl="1"/>
            <a:r>
              <a:rPr lang="en-US" dirty="0" smtClean="0"/>
              <a:t>Frequency hopping over 79 channels, 1600 hops/second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050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5146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rate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721 kb/s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 + EDR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 Mb/s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Enhanced Data Rate (EDR)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3.0 +</a:t>
                      </a:r>
                      <a:r>
                        <a:rPr lang="en-US" sz="2400" baseline="0" dirty="0" smtClean="0"/>
                        <a:t> HS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 Mb/s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High-Speed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Mb/s</a:t>
                      </a:r>
                      <a:r>
                        <a:rPr lang="en-US" sz="2400" baseline="0" dirty="0" smtClean="0"/>
                        <a:t> (BLE)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Bluetooth Low Energy</a:t>
                      </a:r>
                      <a:r>
                        <a:rPr lang="en-US" sz="2400" baseline="0" dirty="0" smtClean="0"/>
                        <a:t> (BLE)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vs. Bluetooth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173221"/>
          <a:ext cx="8686801" cy="55201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9800"/>
                <a:gridCol w="3276600"/>
                <a:gridCol w="3200401"/>
              </a:tblGrid>
              <a:tr h="15309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4251" marR="34251" marT="30826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Bluetooth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0826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/>
                        <a:t>Wifi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0826" marB="30826"/>
                </a:tc>
              </a:tr>
              <a:tr h="262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Specifications </a:t>
                      </a:r>
                      <a:r>
                        <a:rPr lang="en-US" sz="1600" dirty="0" smtClean="0"/>
                        <a:t>authority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Bluetooth SIG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IEEE, WECA</a:t>
                      </a:r>
                      <a:endParaRPr lang="en-US" sz="1600" b="0" i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262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Year of </a:t>
                      </a:r>
                      <a:r>
                        <a:rPr lang="en-US" sz="1600" dirty="0" smtClean="0"/>
                        <a:t>development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1994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1991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262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Bandwidth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Low ( 800 Kbps )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High (11 Mbps )</a:t>
                      </a:r>
                      <a:endParaRPr lang="en-US" sz="1600" b="0" i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7555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Hardware </a:t>
                      </a:r>
                      <a:r>
                        <a:rPr lang="en-US" sz="1600" dirty="0" smtClean="0"/>
                        <a:t>requirement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Bluetooth adaptor on all the devices connecting with each other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Wireless adaptors on all the devices of the network, a wireless router and/or wireless access points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1637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Cost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Low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High</a:t>
                      </a:r>
                      <a:endParaRPr lang="en-US" sz="1600" b="0" i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262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Power </a:t>
                      </a:r>
                      <a:r>
                        <a:rPr lang="en-US" sz="1600" dirty="0" smtClean="0"/>
                        <a:t>Consumption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Low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High</a:t>
                      </a:r>
                      <a:endParaRPr lang="en-US" sz="1600" b="0" i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1637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Frequency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2.4 GHz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2.4 GHz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262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Security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It is less secure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It is more secure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1637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Range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10 meters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100 meters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6569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Primary </a:t>
                      </a:r>
                      <a:r>
                        <a:rPr lang="en-US" sz="1600" dirty="0" smtClean="0"/>
                        <a:t>Devices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Mobile phones, mouse, keyboards,office and industrial automation devices</a:t>
                      </a:r>
                      <a:endParaRPr lang="en-US" sz="1600" b="0" i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Notebook computers, </a:t>
                      </a:r>
                      <a:r>
                        <a:rPr lang="en-US" sz="1600" dirty="0" err="1"/>
                        <a:t>desktopcomputers</a:t>
                      </a:r>
                      <a:r>
                        <a:rPr lang="en-US" sz="1600" dirty="0"/>
                        <a:t>, servers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  <a:tr h="11501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Ease of </a:t>
                      </a:r>
                      <a:r>
                        <a:rPr lang="en-US" sz="1600" dirty="0" smtClean="0"/>
                        <a:t>Use</a:t>
                      </a:r>
                      <a:endParaRPr lang="en-US" sz="1600" b="1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Fairly simple to use. Can be used to connect </a:t>
                      </a:r>
                      <a:r>
                        <a:rPr lang="en-US" sz="1600" dirty="0" err="1"/>
                        <a:t>upto</a:t>
                      </a:r>
                      <a:r>
                        <a:rPr lang="en-US" sz="1600" dirty="0"/>
                        <a:t> seven devices at a time. It is easy to switch between devices or find and connect to any device.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It is more complex and requires configuration of hardware and software.</a:t>
                      </a:r>
                      <a:endParaRPr lang="en-US" sz="1600" b="0" i="0" dirty="0">
                        <a:latin typeface="inherit"/>
                      </a:endParaRPr>
                    </a:p>
                  </a:txBody>
                  <a:tcPr marL="34251" marR="34251" marT="34251" marB="30826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goal</a:t>
            </a:r>
          </a:p>
          <a:p>
            <a:pPr lvl="1"/>
            <a:r>
              <a:rPr lang="en-US" dirty="0" smtClean="0"/>
              <a:t>Low power consumption</a:t>
            </a:r>
          </a:p>
          <a:p>
            <a:pPr lvl="1"/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Few costs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err="1" smtClean="0"/>
              <a:t>ZigBee</a:t>
            </a:r>
            <a:r>
              <a:rPr lang="en-US" dirty="0" smtClean="0"/>
              <a:t>-style networks began in around 1998</a:t>
            </a:r>
          </a:p>
          <a:p>
            <a:pPr lvl="1"/>
            <a:r>
              <a:rPr lang="en-US" dirty="0" smtClean="0"/>
              <a:t>IEEE 802.15.4 was first completed in 2003</a:t>
            </a:r>
          </a:p>
          <a:p>
            <a:pPr lvl="1"/>
            <a:r>
              <a:rPr lang="en-US" dirty="0" err="1" smtClean="0"/>
              <a:t>ZigBee</a:t>
            </a:r>
            <a:r>
              <a:rPr lang="en-US" dirty="0" smtClean="0"/>
              <a:t> Alliance was established in 2002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MobiHoc</a:t>
            </a:r>
            <a:r>
              <a:rPr lang="en-US" altLang="zh-TW" dirty="0" smtClean="0"/>
              <a:t> '10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2DE6-4763-4513-A997-3BF24353FAD8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-660521" y="3778808"/>
            <a:ext cx="4320480" cy="187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87594" y="5921732"/>
            <a:ext cx="5964726" cy="21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30" name="Picture 6" descr="C:\Users\tengj\Desktop\po\wima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2837" y="4139788"/>
            <a:ext cx="509388" cy="539765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 rot="16200000">
            <a:off x="581160" y="3742057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4445" y="6011996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Coverage Range</a:t>
            </a:r>
            <a:endParaRPr lang="en-US" dirty="0"/>
          </a:p>
        </p:txBody>
      </p:sp>
      <p:grpSp>
        <p:nvGrpSpPr>
          <p:cNvPr id="2" name="Group 34"/>
          <p:cNvGrpSpPr/>
          <p:nvPr/>
        </p:nvGrpSpPr>
        <p:grpSpPr>
          <a:xfrm>
            <a:off x="1905702" y="1835532"/>
            <a:ext cx="704452" cy="709047"/>
            <a:chOff x="1905702" y="1835532"/>
            <a:chExt cx="704452" cy="709047"/>
          </a:xfrm>
        </p:grpSpPr>
        <p:pic>
          <p:nvPicPr>
            <p:cNvPr id="1028" name="Picture 4" descr="C:\Users\tengj\Desktop\po\wifi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702" y="1835532"/>
              <a:ext cx="704452" cy="487898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905702" y="226758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802.11n</a:t>
              </a:r>
              <a:endParaRPr lang="en-US" sz="1200" dirty="0"/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1833694" y="4787860"/>
            <a:ext cx="993157" cy="637039"/>
            <a:chOff x="1833694" y="4787860"/>
            <a:chExt cx="993157" cy="637039"/>
          </a:xfrm>
        </p:grpSpPr>
        <p:pic>
          <p:nvPicPr>
            <p:cNvPr id="19" name="Picture 4" descr="C:\Users\tengj\Desktop\po\wifi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7710" y="4787860"/>
              <a:ext cx="632444" cy="438026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833694" y="5147900"/>
              <a:ext cx="993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802.11 a/b/g</a:t>
              </a:r>
              <a:endParaRPr lang="en-US" sz="1200" dirty="0"/>
            </a:p>
          </p:txBody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Wireless Broadband Technologies</a:t>
            </a:r>
            <a:endParaRPr lang="en-US" dirty="0"/>
          </a:p>
        </p:txBody>
      </p:sp>
      <p:grpSp>
        <p:nvGrpSpPr>
          <p:cNvPr id="6" name="Group 35"/>
          <p:cNvGrpSpPr/>
          <p:nvPr/>
        </p:nvGrpSpPr>
        <p:grpSpPr>
          <a:xfrm>
            <a:off x="5796321" y="5061172"/>
            <a:ext cx="1077933" cy="661051"/>
            <a:chOff x="5796321" y="5061172"/>
            <a:chExt cx="1077933" cy="661051"/>
          </a:xfrm>
        </p:grpSpPr>
        <p:pic>
          <p:nvPicPr>
            <p:cNvPr id="1026" name="Picture 2" descr="C:\Users\tengj\Desktop\po\hspa.jpg"/>
            <p:cNvPicPr>
              <a:picLocks noChangeAspect="1" noChangeArrowheads="1"/>
            </p:cNvPicPr>
            <p:nvPr/>
          </p:nvPicPr>
          <p:blipFill>
            <a:blip r:embed="rId4" cstate="print"/>
            <a:srcRect l="55826" t="72331"/>
            <a:stretch>
              <a:fillRect/>
            </a:stretch>
          </p:blipFill>
          <p:spPr bwMode="auto">
            <a:xfrm>
              <a:off x="5796321" y="5061172"/>
              <a:ext cx="1077933" cy="590784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6156176" y="5445224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3.5G</a:t>
              </a:r>
              <a:endParaRPr lang="en-US" sz="1200" dirty="0"/>
            </a:p>
          </p:txBody>
        </p:sp>
      </p:grpSp>
      <p:grpSp>
        <p:nvGrpSpPr>
          <p:cNvPr id="8" name="Group 36"/>
          <p:cNvGrpSpPr/>
          <p:nvPr/>
        </p:nvGrpSpPr>
        <p:grpSpPr>
          <a:xfrm>
            <a:off x="5796321" y="2915652"/>
            <a:ext cx="997620" cy="1006371"/>
            <a:chOff x="5796321" y="2915652"/>
            <a:chExt cx="997620" cy="1006371"/>
          </a:xfrm>
        </p:grpSpPr>
        <p:pic>
          <p:nvPicPr>
            <p:cNvPr id="1027" name="Picture 3" descr="C:\Users\tengj\Desktop\po\lt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96321" y="2915652"/>
              <a:ext cx="997620" cy="908471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6084168" y="3645024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4G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Core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Industrial and Commercial</a:t>
            </a:r>
          </a:p>
          <a:p>
            <a:pPr lvl="1"/>
            <a:r>
              <a:rPr lang="en-US" sz="1800" dirty="0" smtClean="0"/>
              <a:t>Monitors</a:t>
            </a:r>
          </a:p>
          <a:p>
            <a:pPr lvl="1"/>
            <a:r>
              <a:rPr lang="en-US" sz="1800" dirty="0" smtClean="0"/>
              <a:t>Movement Sensors</a:t>
            </a:r>
          </a:p>
          <a:p>
            <a:pPr lvl="1"/>
            <a:r>
              <a:rPr lang="en-US" sz="1800" dirty="0" smtClean="0"/>
              <a:t>Automation</a:t>
            </a:r>
          </a:p>
          <a:p>
            <a:r>
              <a:rPr lang="en-US" sz="2000" b="1" dirty="0" smtClean="0"/>
              <a:t>Personal Healthcare</a:t>
            </a:r>
          </a:p>
          <a:p>
            <a:pPr lvl="1"/>
            <a:r>
              <a:rPr lang="en-US" sz="1800" dirty="0" smtClean="0"/>
              <a:t>Patient monitors</a:t>
            </a:r>
          </a:p>
          <a:p>
            <a:pPr lvl="1"/>
            <a:r>
              <a:rPr lang="en-US" sz="1800" dirty="0" smtClean="0"/>
              <a:t>Remote Diagnosis</a:t>
            </a:r>
          </a:p>
          <a:p>
            <a:pPr lvl="1"/>
            <a:r>
              <a:rPr lang="en-US" sz="1800" dirty="0" smtClean="0"/>
              <a:t>Data loggers</a:t>
            </a:r>
          </a:p>
          <a:p>
            <a:r>
              <a:rPr lang="en-US" sz="2000" b="1" dirty="0" smtClean="0"/>
              <a:t>Building Automation</a:t>
            </a:r>
          </a:p>
          <a:p>
            <a:pPr lvl="1"/>
            <a:r>
              <a:rPr lang="en-US" sz="1800" dirty="0" smtClean="0"/>
              <a:t>Security</a:t>
            </a:r>
          </a:p>
          <a:p>
            <a:pPr lvl="1"/>
            <a:r>
              <a:rPr lang="en-US" sz="1800" dirty="0" smtClean="0"/>
              <a:t>Lighting</a:t>
            </a:r>
          </a:p>
          <a:p>
            <a:pPr lvl="1"/>
            <a:r>
              <a:rPr lang="en-US" sz="1800" dirty="0" smtClean="0"/>
              <a:t>Fire and Safety systems</a:t>
            </a:r>
          </a:p>
          <a:p>
            <a:r>
              <a:rPr lang="en-US" sz="2000" b="1" dirty="0" smtClean="0"/>
              <a:t>Automotive</a:t>
            </a:r>
          </a:p>
          <a:p>
            <a:pPr lvl="1"/>
            <a:r>
              <a:rPr lang="en-US" sz="1800" dirty="0" smtClean="0"/>
              <a:t>Service controls</a:t>
            </a:r>
          </a:p>
          <a:p>
            <a:pPr lvl="1"/>
            <a:r>
              <a:rPr lang="en-US" sz="1800" dirty="0" smtClean="0"/>
              <a:t>Inventory tracking</a:t>
            </a:r>
            <a:endParaRPr lang="en-US" sz="1800" dirty="0"/>
          </a:p>
        </p:txBody>
      </p:sp>
      <p:pic>
        <p:nvPicPr>
          <p:cNvPr id="4" name="Picture 2" descr="http://nycecontrol.com/wp-content/uploads/2010/05/Zigbee_9icons_rin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273300"/>
            <a:ext cx="54864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5915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Full Function Device (FFD)</a:t>
            </a:r>
          </a:p>
          <a:p>
            <a:pPr lvl="1"/>
            <a:r>
              <a:rPr lang="en-US" dirty="0" smtClean="0"/>
              <a:t>Network router function</a:t>
            </a:r>
          </a:p>
          <a:p>
            <a:pPr lvl="1"/>
            <a:r>
              <a:rPr lang="en-US" dirty="0" smtClean="0"/>
              <a:t>Any Topology</a:t>
            </a:r>
          </a:p>
          <a:p>
            <a:r>
              <a:rPr lang="en-US" b="1" dirty="0" smtClean="0"/>
              <a:t>Reduced Function Device (RFD)</a:t>
            </a:r>
          </a:p>
          <a:p>
            <a:pPr lvl="1"/>
            <a:r>
              <a:rPr lang="en-US" dirty="0" smtClean="0"/>
              <a:t>Easy and cheap to implement</a:t>
            </a:r>
          </a:p>
          <a:p>
            <a:pPr lvl="1"/>
            <a:r>
              <a:rPr lang="en-US" dirty="0" smtClean="0"/>
              <a:t>Limited to star topology</a:t>
            </a:r>
          </a:p>
          <a:p>
            <a:r>
              <a:rPr lang="en-US" b="1" dirty="0" smtClean="0"/>
              <a:t>Personal Area Network (PAN) Coordinator</a:t>
            </a:r>
          </a:p>
          <a:p>
            <a:pPr lvl="1"/>
            <a:r>
              <a:rPr lang="en-US" dirty="0" smtClean="0"/>
              <a:t>Maintains overall network knowledge</a:t>
            </a:r>
          </a:p>
          <a:p>
            <a:pPr lvl="1"/>
            <a:r>
              <a:rPr lang="en-US" dirty="0" smtClean="0"/>
              <a:t>Needs most memory and computing</a:t>
            </a:r>
          </a:p>
          <a:p>
            <a:pPr lvl="1"/>
            <a:r>
              <a:rPr lang="en-US" dirty="0" smtClean="0"/>
              <a:t>power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143000"/>
            <a:ext cx="2209800" cy="148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590800"/>
            <a:ext cx="1981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876800"/>
            <a:ext cx="2362200" cy="17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vs. </a:t>
            </a:r>
            <a:r>
              <a:rPr lang="en-US" dirty="0" err="1" smtClean="0"/>
              <a:t>ZigBee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534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Bluetooth (v1)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endParaRPr lang="en-US" sz="2000" dirty="0" smtClean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 Stack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32 kb (4kb)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10 - 100 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30 - 100 meters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Mbps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 kbps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rechargeable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non-rechargeable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2^16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 Interface</a:t>
                      </a:r>
                      <a:endParaRPr lang="en-US" sz="20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FHSS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infrequently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Join Time</a:t>
                      </a:r>
                      <a:endParaRPr lang="en-US" sz="20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Extendibility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PIN, 64 bit, 128 Bit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bit, AES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Short range radio communication</a:t>
            </a:r>
          </a:p>
          <a:p>
            <a:r>
              <a:rPr lang="en-US" dirty="0" smtClean="0"/>
              <a:t>Builds on specifications laid out for earlier RFID (Radio Frequency Identification) technology</a:t>
            </a:r>
            <a:r>
              <a:rPr lang="en-US" baseline="30000" dirty="0"/>
              <a:t>2</a:t>
            </a:r>
            <a:endParaRPr lang="en-US" dirty="0" smtClean="0"/>
          </a:p>
          <a:p>
            <a:r>
              <a:rPr lang="en-US" dirty="0" smtClean="0"/>
              <a:t>Usually operates within a 4 cm range, but specifications allow for a range up to 20 cm</a:t>
            </a:r>
            <a:r>
              <a:rPr lang="en-US" baseline="30000" dirty="0"/>
              <a:t>2</a:t>
            </a:r>
            <a:endParaRPr lang="en-US" dirty="0" smtClean="0"/>
          </a:p>
          <a:p>
            <a:r>
              <a:rPr lang="en-US" dirty="0" smtClean="0"/>
              <a:t>Uses a frequency of 13.56 MHz</a:t>
            </a:r>
            <a:r>
              <a:rPr lang="en-US" baseline="30000" dirty="0"/>
              <a:t>2</a:t>
            </a:r>
            <a:endParaRPr lang="en-US" baseline="30000" dirty="0" smtClean="0"/>
          </a:p>
          <a:p>
            <a:r>
              <a:rPr lang="en-US" dirty="0" smtClean="0"/>
              <a:t>Possible transfer rates are 106, 212, 424kbps</a:t>
            </a:r>
            <a:r>
              <a:rPr lang="en-US" baseline="30000" dirty="0" smtClean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72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Similar Technologies</a:t>
            </a:r>
            <a:r>
              <a:rPr lang="en-US" baseline="30000" dirty="0" smtClean="0"/>
              <a:t> 14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022507"/>
              </p:ext>
            </p:extLst>
          </p:nvPr>
        </p:nvGraphicFramePr>
        <p:xfrm>
          <a:off x="549275" y="1600200"/>
          <a:ext cx="8042278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638"/>
                <a:gridCol w="1545160"/>
                <a:gridCol w="1545160"/>
                <a:gridCol w="1545160"/>
                <a:gridCol w="15451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NFC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RFID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Wi-Fi</a:t>
                      </a:r>
                      <a:endParaRPr lang="en-US" dirty="0"/>
                    </a:p>
                  </a:txBody>
                  <a:tcPr marL="89359" marR="8935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Maximum Operating</a:t>
                      </a:r>
                      <a:r>
                        <a:rPr lang="en-US" baseline="0" dirty="0" smtClean="0"/>
                        <a:t> Range</a:t>
                      </a:r>
                      <a:endParaRPr lang="en-US" dirty="0" smtClean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10 cm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m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</a:t>
                      </a:r>
                      <a:endParaRPr lang="en-US" dirty="0"/>
                    </a:p>
                  </a:txBody>
                  <a:tcPr marL="89359" marR="8935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Frequency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13.56</a:t>
                      </a:r>
                      <a:r>
                        <a:rPr lang="en-US" baseline="0" dirty="0" smtClean="0"/>
                        <a:t> MHz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 GHz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2.4/5 GHz</a:t>
                      </a:r>
                      <a:r>
                        <a:rPr lang="en-US" baseline="0" dirty="0" smtClean="0"/>
                        <a:t> (802.11n)</a:t>
                      </a:r>
                      <a:endParaRPr lang="en-US" dirty="0"/>
                    </a:p>
                  </a:txBody>
                  <a:tcPr marL="89359" marR="89359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Directional</a:t>
                      </a:r>
                      <a:r>
                        <a:rPr lang="en-US" baseline="0" dirty="0" smtClean="0"/>
                        <a:t> Communication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way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way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</a:t>
                      </a:r>
                      <a:r>
                        <a:rPr lang="en-US" baseline="0" dirty="0" smtClean="0"/>
                        <a:t> way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way</a:t>
                      </a:r>
                      <a:endParaRPr lang="en-US" dirty="0"/>
                    </a:p>
                  </a:txBody>
                  <a:tcPr marL="89359" marR="8935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Rate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106/212/ 424</a:t>
                      </a:r>
                      <a:r>
                        <a:rPr lang="en-US" baseline="0" dirty="0" smtClean="0"/>
                        <a:t> Kbps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Varies</a:t>
                      </a:r>
                      <a:r>
                        <a:rPr lang="en-US" baseline="30000" dirty="0" smtClean="0"/>
                        <a:t>13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 Mbps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 Mbps</a:t>
                      </a:r>
                      <a:endParaRPr lang="en-US" dirty="0"/>
                    </a:p>
                  </a:txBody>
                  <a:tcPr marL="89359" marR="8935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Potential</a:t>
                      </a:r>
                      <a:r>
                        <a:rPr lang="en-US" baseline="0" dirty="0" smtClean="0"/>
                        <a:t> Uses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e-Tickets,</a:t>
                      </a:r>
                      <a:r>
                        <a:rPr lang="en-US" baseline="0" dirty="0" smtClean="0"/>
                        <a:t> Credit card payment, Membership card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Tracking items,</a:t>
                      </a:r>
                      <a:r>
                        <a:rPr lang="en-US" baseline="0" dirty="0" smtClean="0"/>
                        <a:t> EZ-Pass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Communicate</a:t>
                      </a:r>
                      <a:r>
                        <a:rPr lang="en-US" baseline="0" dirty="0" smtClean="0"/>
                        <a:t> between phones, peripheral devices</a:t>
                      </a:r>
                      <a:endParaRPr lang="en-US" dirty="0"/>
                    </a:p>
                  </a:txBody>
                  <a:tcPr marL="89359" marR="893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Wireless</a:t>
                      </a:r>
                      <a:r>
                        <a:rPr lang="en-US" baseline="0" dirty="0" smtClean="0"/>
                        <a:t> internet</a:t>
                      </a:r>
                      <a:endParaRPr lang="en-US" dirty="0"/>
                    </a:p>
                  </a:txBody>
                  <a:tcPr marL="89359" marR="893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6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Similar Technologies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pic>
        <p:nvPicPr>
          <p:cNvPr id="4" name="Picture 3" descr="nfc-other-contactles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03" y="1685831"/>
            <a:ext cx="6933997" cy="45625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for NFC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phone like a contactless credit card</a:t>
            </a:r>
            <a:r>
              <a:rPr lang="en-US" baseline="30000" dirty="0" smtClean="0"/>
              <a:t> 11</a:t>
            </a:r>
            <a:endParaRPr lang="en-US" dirty="0" smtClean="0"/>
          </a:p>
          <a:p>
            <a:pPr lvl="1"/>
            <a:r>
              <a:rPr lang="en-US" dirty="0" smtClean="0"/>
              <a:t>Also could work as a coupon or gift card</a:t>
            </a:r>
          </a:p>
          <a:p>
            <a:r>
              <a:rPr lang="en-US" dirty="0" smtClean="0"/>
              <a:t>Apple patent (lower image) shows ideas for digital concert tickets, coupons </a:t>
            </a:r>
            <a:r>
              <a:rPr lang="en-US" baseline="30000" dirty="0" smtClean="0"/>
              <a:t>10</a:t>
            </a:r>
          </a:p>
          <a:p>
            <a:pPr lvl="1"/>
            <a:r>
              <a:rPr lang="en-US" dirty="0" smtClean="0"/>
              <a:t>Can download tickets to phone with NFC enabled computer</a:t>
            </a:r>
            <a:endParaRPr lang="en-US" dirty="0"/>
          </a:p>
        </p:txBody>
      </p:sp>
      <p:pic>
        <p:nvPicPr>
          <p:cNvPr id="24582" name="Picture 6" descr="http://cdn1.mobilemag.com/wp-content/uploads/2010/08/nfc-transactio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5956" y="1600200"/>
            <a:ext cx="3383087" cy="228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4580" name="Picture 4" descr="http://www.patentlyapple.com/.a/6a0120a5580826970c01347fe3e8bd970c-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4967" y="4191000"/>
            <a:ext cx="3755633" cy="236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for NFC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Smart posters/tags</a:t>
            </a:r>
            <a:r>
              <a:rPr lang="en-US" baseline="30000" dirty="0" smtClean="0"/>
              <a:t> 12</a:t>
            </a:r>
            <a:endParaRPr lang="en-US" dirty="0" smtClean="0"/>
          </a:p>
          <a:p>
            <a:pPr lvl="1"/>
            <a:r>
              <a:rPr lang="en-US" dirty="0" smtClean="0"/>
              <a:t>These tags can link to relevant websites</a:t>
            </a:r>
          </a:p>
          <a:p>
            <a:pPr lvl="1"/>
            <a:r>
              <a:rPr lang="en-US" dirty="0" smtClean="0"/>
              <a:t>Can be used to perform actions in applications that are NFC enabled</a:t>
            </a:r>
          </a:p>
          <a:p>
            <a:pPr lvl="1"/>
            <a:r>
              <a:rPr lang="en-US" dirty="0" smtClean="0"/>
              <a:t>Could be used to download and run a guide program in a museum</a:t>
            </a:r>
          </a:p>
          <a:p>
            <a:pPr lvl="1"/>
            <a:endParaRPr lang="en-US" dirty="0"/>
          </a:p>
        </p:txBody>
      </p:sp>
      <p:pic>
        <p:nvPicPr>
          <p:cNvPr id="25602" name="Picture 2" descr="http://www.laptopmag.com/images/uploads/ppress/43000/Nexus_S_hand_hel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21479" r="21479"/>
          <a:stretch>
            <a:fillRect/>
          </a:stretch>
        </p:blipFill>
        <p:spPr bwMode="auto"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for NFC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56814"/>
              </p:ext>
            </p:extLst>
          </p:nvPr>
        </p:nvGraphicFramePr>
        <p:xfrm>
          <a:off x="381000" y="1524000"/>
          <a:ext cx="8458198" cy="492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750"/>
                <a:gridCol w="1298408"/>
                <a:gridCol w="1298408"/>
                <a:gridCol w="1298408"/>
                <a:gridCol w="1298408"/>
                <a:gridCol w="1298408"/>
                <a:gridCol w="1298408"/>
              </a:tblGrid>
              <a:tr h="84411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Bus/Train</a:t>
                      </a:r>
                      <a:r>
                        <a:rPr lang="en-US" sz="1400" baseline="0" dirty="0" smtClean="0"/>
                        <a:t> Station, Airport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Vehicle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Office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Store,</a:t>
                      </a:r>
                      <a:r>
                        <a:rPr lang="en-US" sz="1400" baseline="0" dirty="0" smtClean="0"/>
                        <a:t> Restaurant</a:t>
                      </a:r>
                      <a:endParaRPr lang="en-US" sz="1400" dirty="0" smtClean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Theater, Stadium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Anywhere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</a:tr>
              <a:tr h="30420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Usage</a:t>
                      </a:r>
                      <a:r>
                        <a:rPr lang="en-US" sz="1400" baseline="0" dirty="0" smtClean="0"/>
                        <a:t> of NFC Mobile Phone</a:t>
                      </a:r>
                      <a:endParaRPr lang="en-US" sz="1400" dirty="0"/>
                    </a:p>
                  </a:txBody>
                  <a:tcPr marL="78606" marR="78606" marT="39303" marB="39303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Ticketing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Get information from smart poster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Get information from info</a:t>
                      </a:r>
                      <a:r>
                        <a:rPr lang="en-US" sz="1400" baseline="0" dirty="0" smtClean="0"/>
                        <a:t> kiosk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Pay bus/taxi fare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Adjust seat</a:t>
                      </a:r>
                      <a:r>
                        <a:rPr lang="en-US" sz="1400" baseline="0" dirty="0" smtClean="0"/>
                        <a:t> position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Open door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Pay parking fees</a:t>
                      </a:r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Enter/exit office building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Exchange business cards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Log into PC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Print</a:t>
                      </a:r>
                      <a:r>
                        <a:rPr lang="en-US" sz="1400" baseline="0" dirty="0" smtClean="0"/>
                        <a:t> using copier machine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Pay by credit card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Get</a:t>
                      </a:r>
                      <a:r>
                        <a:rPr lang="en-US" sz="1400" baseline="0" dirty="0" smtClean="0"/>
                        <a:t> loyalty points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Get and use coupons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Share information and coupon among users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Electronic</a:t>
                      </a:r>
                      <a:r>
                        <a:rPr lang="en-US" sz="1400" baseline="0" dirty="0" smtClean="0"/>
                        <a:t> ticket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Get event information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Download</a:t>
                      </a:r>
                      <a:r>
                        <a:rPr lang="en-US" sz="1400" baseline="0" dirty="0" smtClean="0"/>
                        <a:t> and personalize application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Check usage history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Download ticket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Lock phone remotely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</a:tr>
              <a:tr h="1043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Industries</a:t>
                      </a:r>
                      <a:endParaRPr lang="en-US" sz="1400" dirty="0"/>
                    </a:p>
                  </a:txBody>
                  <a:tcPr marL="78606" marR="78606" marT="39303" marB="39303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Mass</a:t>
                      </a:r>
                      <a:r>
                        <a:rPr lang="en-US" sz="1400" baseline="0" dirty="0" smtClean="0"/>
                        <a:t> transport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Advertising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Public</a:t>
                      </a:r>
                      <a:r>
                        <a:rPr lang="en-US" sz="1400" baseline="0" dirty="0" smtClean="0"/>
                        <a:t> transport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Security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Banking</a:t>
                      </a:r>
                    </a:p>
                    <a:p>
                      <a:pPr algn="ctr"/>
                      <a:r>
                        <a:rPr lang="en-US" sz="1400" dirty="0" smtClean="0"/>
                        <a:t>Retail</a:t>
                      </a:r>
                    </a:p>
                    <a:p>
                      <a:pPr algn="ctr"/>
                      <a:r>
                        <a:rPr lang="en-US" sz="1400" dirty="0" smtClean="0"/>
                        <a:t>Credit</a:t>
                      </a:r>
                      <a:r>
                        <a:rPr lang="en-US" sz="1400" baseline="0" dirty="0" smtClean="0"/>
                        <a:t> Card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Entertainment</a:t>
                      </a:r>
                      <a:endParaRPr lang="en-US" sz="1000" dirty="0"/>
                    </a:p>
                  </a:txBody>
                  <a:tcPr marL="78606" marR="78606" marT="39303" marB="39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Any</a:t>
                      </a:r>
                      <a:endParaRPr lang="en-US" sz="1400" dirty="0"/>
                    </a:p>
                  </a:txBody>
                  <a:tcPr marL="78606" marR="78606" marT="39303" marB="3930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Technology Differences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MobiHoc '10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2DE6-4763-4513-A997-3BF24353FAD8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52815"/>
              </p:ext>
            </p:extLst>
          </p:nvPr>
        </p:nvGraphicFramePr>
        <p:xfrm>
          <a:off x="1371600" y="1905001"/>
          <a:ext cx="670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98"/>
                <a:gridCol w="1151242"/>
                <a:gridCol w="1341120"/>
                <a:gridCol w="1341120"/>
                <a:gridCol w="1341120"/>
              </a:tblGrid>
              <a:tr h="1019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Downlink</a:t>
                      </a:r>
                    </a:p>
                    <a:p>
                      <a:pPr algn="ctr"/>
                      <a:r>
                        <a:rPr lang="en-US" dirty="0" smtClean="0"/>
                        <a:t>(Mbps)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Uplink</a:t>
                      </a:r>
                    </a:p>
                    <a:p>
                      <a:pPr algn="ctr"/>
                      <a:r>
                        <a:rPr lang="en-US" dirty="0" smtClean="0"/>
                        <a:t>(Mbps)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Coverage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905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802.11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11/54/150/300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100m</a:t>
                      </a:r>
                      <a:endParaRPr lang="en-US" dirty="0"/>
                    </a:p>
                  </a:txBody>
                  <a:tcPr/>
                </a:tc>
              </a:tr>
              <a:tr h="5905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802.16e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10km</a:t>
                      </a:r>
                      <a:endParaRPr lang="en-US" dirty="0"/>
                    </a:p>
                  </a:txBody>
                  <a:tcPr/>
                </a:tc>
              </a:tr>
              <a:tr h="1019235">
                <a:tc>
                  <a:txBody>
                    <a:bodyPr/>
                    <a:lstStyle/>
                    <a:p>
                      <a:r>
                        <a:rPr lang="en-US" dirty="0" smtClean="0"/>
                        <a:t>UMTS (3G)</a:t>
                      </a:r>
                    </a:p>
                    <a:p>
                      <a:r>
                        <a:rPr lang="en-US" dirty="0" smtClean="0"/>
                        <a:t>/HSPA (3.5G)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3GPP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30km</a:t>
                      </a:r>
                      <a:endParaRPr lang="en-US" dirty="0"/>
                    </a:p>
                  </a:txBody>
                  <a:tcPr/>
                </a:tc>
              </a:tr>
              <a:tr h="590510">
                <a:tc>
                  <a:txBody>
                    <a:bodyPr/>
                    <a:lstStyle/>
                    <a:p>
                      <a:r>
                        <a:rPr lang="en-US" dirty="0" smtClean="0"/>
                        <a:t>LTE (4G)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3GPP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NFC Enabled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Samsung Nexus S</a:t>
            </a:r>
            <a:r>
              <a:rPr lang="en-US" baseline="30000" dirty="0" smtClean="0"/>
              <a:t>16</a:t>
            </a:r>
            <a:endParaRPr lang="en-US" dirty="0" smtClean="0"/>
          </a:p>
          <a:p>
            <a:r>
              <a:rPr lang="en-US" dirty="0" smtClean="0"/>
              <a:t>Samsung Galaxy II</a:t>
            </a:r>
            <a:r>
              <a:rPr lang="en-US" baseline="30000" dirty="0" smtClean="0"/>
              <a:t>17</a:t>
            </a:r>
            <a:endParaRPr lang="en-US" dirty="0" smtClean="0"/>
          </a:p>
          <a:p>
            <a:r>
              <a:rPr lang="en-US" dirty="0" smtClean="0"/>
              <a:t>Nokia expects all phones to have NFC this year</a:t>
            </a:r>
            <a:r>
              <a:rPr lang="en-US" baseline="30000" dirty="0" smtClean="0"/>
              <a:t>4</a:t>
            </a:r>
          </a:p>
          <a:p>
            <a:r>
              <a:rPr lang="en-US" dirty="0" smtClean="0"/>
              <a:t>iPhone 5 expected to have NFC</a:t>
            </a:r>
            <a:r>
              <a:rPr lang="en-US" baseline="30000" dirty="0" smtClean="0"/>
              <a:t>5</a:t>
            </a:r>
            <a:endParaRPr lang="en-US" dirty="0" smtClean="0"/>
          </a:p>
        </p:txBody>
      </p:sp>
      <p:pic>
        <p:nvPicPr>
          <p:cNvPr id="1026" name="Picture 2" descr="http://galaxys2.samsungmobile.com/html/img/feature_com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00200"/>
            <a:ext cx="3962400" cy="30869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NFC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Turkey, Visa has started a contactless payment trial for the iPhone (using an peripheral device)</a:t>
            </a:r>
            <a:r>
              <a:rPr lang="en-US" baseline="30000" dirty="0" smtClean="0"/>
              <a:t> 8</a:t>
            </a:r>
          </a:p>
          <a:p>
            <a:r>
              <a:rPr lang="en-US" dirty="0" smtClean="0"/>
              <a:t>AT&amp;T, Verizon, and T-Mobile have formed a group, Isis, promoting NFC in cell phones for payment</a:t>
            </a:r>
            <a:r>
              <a:rPr lang="en-US" baseline="30000" dirty="0" smtClean="0"/>
              <a:t>6</a:t>
            </a:r>
            <a:endParaRPr lang="en-US" dirty="0" smtClean="0"/>
          </a:p>
          <a:p>
            <a:r>
              <a:rPr lang="en-US" dirty="0" smtClean="0"/>
              <a:t>London has announced it intends to fully support NFC payments on all busses, subway, and light rail transportation systems before the 2012 Olympic Games</a:t>
            </a:r>
            <a:r>
              <a:rPr lang="en-US" baseline="30000" dirty="0" smtClean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NFC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types of NFC devices, active and passive.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819400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power</a:t>
                      </a:r>
                      <a:r>
                        <a:rPr lang="en-US" baseline="0" dirty="0" smtClean="0"/>
                        <a:t>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own power 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Stores data to be read by another NFC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Creates RF field to power passive devices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NFC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message/reply system</a:t>
            </a:r>
            <a:r>
              <a:rPr lang="en-US" baseline="30000" dirty="0" smtClean="0"/>
              <a:t>18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Device that begins the interaction process is called the “initiator” and the other called the “target”</a:t>
            </a:r>
          </a:p>
          <a:p>
            <a:pPr lvl="1"/>
            <a:r>
              <a:rPr lang="en-US" dirty="0" smtClean="0"/>
              <a:t>Device X send a message to Device Y. Device Y then responds. Device Y cannot send data without being contacted first</a:t>
            </a:r>
          </a:p>
          <a:p>
            <a:pPr lvl="1"/>
            <a:r>
              <a:rPr lang="en-US" dirty="0" smtClean="0"/>
              <a:t>Possible combinations of Active/Passive devices</a:t>
            </a:r>
            <a:r>
              <a:rPr lang="en-US" baseline="30000" dirty="0" smtClean="0"/>
              <a:t>18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343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Coupling</a:t>
            </a:r>
            <a:r>
              <a:rPr lang="en-US" baseline="30000" dirty="0" smtClean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is the production of electric current by passing a wire through a magnetic field</a:t>
            </a:r>
          </a:p>
          <a:p>
            <a:r>
              <a:rPr lang="en-US" dirty="0" smtClean="0"/>
              <a:t>NFC devices have coils built into them. A magnetic field from a NFC device generates power in these coils, which initiates the transmission of data into radio waves</a:t>
            </a:r>
            <a:r>
              <a:rPr lang="en-US" baseline="30000" dirty="0" smtClean="0"/>
              <a:t>22</a:t>
            </a:r>
          </a:p>
          <a:p>
            <a:r>
              <a:rPr lang="en-US" dirty="0" smtClean="0"/>
              <a:t>Both devices share this power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Coupling</a:t>
            </a:r>
            <a:r>
              <a:rPr lang="en-US" baseline="30000" dirty="0" smtClean="0"/>
              <a:t>21</a:t>
            </a:r>
            <a:endParaRPr lang="en-US" dirty="0"/>
          </a:p>
        </p:txBody>
      </p:sp>
      <p:pic>
        <p:nvPicPr>
          <p:cNvPr id="4" name="Content Placeholder 3" descr="concept-illustr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676400"/>
            <a:ext cx="6096000" cy="340995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“20101020_Wi-Fi_Direct_Media_Presentation_FINAL”. </a:t>
            </a:r>
          </a:p>
          <a:p>
            <a:r>
              <a:rPr lang="en-US" dirty="0" smtClean="0"/>
              <a:t>[2] Ramiro </a:t>
            </a:r>
            <a:r>
              <a:rPr lang="en-US" dirty="0" err="1" smtClean="0"/>
              <a:t>Liscano</a:t>
            </a:r>
            <a:r>
              <a:rPr lang="en-US" dirty="0" smtClean="0"/>
              <a:t>. “Introduction to Bluetooth Networking ”. </a:t>
            </a:r>
          </a:p>
          <a:p>
            <a:r>
              <a:rPr lang="en-US" dirty="0" smtClean="0"/>
              <a:t>[3] Patrice </a:t>
            </a:r>
            <a:r>
              <a:rPr lang="en-US" dirty="0" err="1" smtClean="0"/>
              <a:t>Oehen</a:t>
            </a:r>
            <a:r>
              <a:rPr lang="en-US" dirty="0" smtClean="0"/>
              <a:t>. “</a:t>
            </a:r>
            <a:r>
              <a:rPr lang="en-US" dirty="0" err="1" smtClean="0"/>
              <a:t>ZigBee</a:t>
            </a:r>
            <a:r>
              <a:rPr lang="en-US" dirty="0" smtClean="0"/>
              <a:t>: An Overview of the Upcoming Standard”. </a:t>
            </a:r>
          </a:p>
          <a:p>
            <a:r>
              <a:rPr lang="en-US" dirty="0" smtClean="0"/>
              <a:t>[4] Rabbit.com. “An Introduction to </a:t>
            </a:r>
            <a:r>
              <a:rPr lang="en-US" dirty="0" err="1" smtClean="0"/>
              <a:t>ZigBee</a:t>
            </a:r>
            <a:r>
              <a:rPr lang="en-US" dirty="0" smtClean="0"/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smtClean="0"/>
              <a:t>1</a:t>
            </a:r>
            <a:r>
              <a:rPr lang="en-US" sz="900" dirty="0"/>
              <a:t> </a:t>
            </a:r>
            <a:r>
              <a:rPr lang="en-US" sz="900" dirty="0" smtClean="0"/>
              <a:t>- </a:t>
            </a:r>
            <a:r>
              <a:rPr lang="en-US" sz="900" dirty="0" smtClean="0">
                <a:hlinkClick r:id="rId2"/>
              </a:rPr>
              <a:t>www.scansource.eu/es/education.htm?eid=8&amp;elang=en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2 - </a:t>
            </a:r>
            <a:r>
              <a:rPr lang="en-US" sz="900" dirty="0">
                <a:hlinkClick r:id="rId3"/>
              </a:rPr>
              <a:t>http://arstechnica.com/gadgets/guides/2011/02/near-field-communications-a-technology-</a:t>
            </a:r>
            <a:r>
              <a:rPr lang="en-US" sz="900" dirty="0" smtClean="0">
                <a:hlinkClick r:id="rId3"/>
              </a:rPr>
              <a:t>primer.ars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3 - </a:t>
            </a:r>
            <a:r>
              <a:rPr lang="en-US" sz="900" dirty="0" smtClean="0">
                <a:hlinkClick r:id="rId4"/>
              </a:rPr>
              <a:t>http://www.nfc-forum.org/aboutnfc/nfc_and_contactless/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4 - </a:t>
            </a:r>
            <a:r>
              <a:rPr lang="en-US" sz="900" dirty="0" smtClean="0">
                <a:hlinkClick r:id="rId5"/>
              </a:rPr>
              <a:t>http://www.theregister.co.uk/2010/06/17/nokia_nfc_commitment/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5 - </a:t>
            </a:r>
            <a:r>
              <a:rPr lang="en-US" sz="900" dirty="0" smtClean="0">
                <a:hlinkClick r:id="rId6"/>
              </a:rPr>
              <a:t>http://www.nearfieldcommunicationsworld.com/2011/03/02/36293/e-wallet-icon-sparks-more-apple-nfc-speculation/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6</a:t>
            </a:r>
            <a:r>
              <a:rPr lang="en-US" sz="900" dirty="0"/>
              <a:t> </a:t>
            </a:r>
            <a:r>
              <a:rPr lang="en-US" sz="900" dirty="0" smtClean="0"/>
              <a:t>- </a:t>
            </a:r>
            <a:r>
              <a:rPr lang="en-US" sz="900" dirty="0" smtClean="0">
                <a:hlinkClick r:id="rId7"/>
              </a:rPr>
              <a:t>http://news.cnet.com/8301-1035_3-20022912-94.html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7</a:t>
            </a:r>
            <a:r>
              <a:rPr lang="en-US" sz="900" dirty="0"/>
              <a:t> </a:t>
            </a:r>
            <a:r>
              <a:rPr lang="en-US" sz="900" dirty="0" smtClean="0"/>
              <a:t>- </a:t>
            </a:r>
            <a:r>
              <a:rPr lang="en-US" sz="900" dirty="0" smtClean="0">
                <a:hlinkClick r:id="rId8"/>
              </a:rPr>
              <a:t>http://www.nearfieldcommunicationsworld.com/2011/02/27/36204/transport-for-london-confirms-plans-to-accept-contactless-cards-in-time-for-olympics/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8</a:t>
            </a:r>
            <a:r>
              <a:rPr lang="en-US" sz="900" dirty="0"/>
              <a:t> </a:t>
            </a:r>
            <a:r>
              <a:rPr lang="en-US" sz="900" dirty="0" smtClean="0"/>
              <a:t>- </a:t>
            </a:r>
            <a:r>
              <a:rPr lang="en-US" sz="900" dirty="0" smtClean="0">
                <a:hlinkClick r:id="rId9"/>
              </a:rPr>
              <a:t>http://www.wired.co.uk/news/archive/2011-02/01/visa-iphone-nfc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9 - </a:t>
            </a:r>
            <a:r>
              <a:rPr lang="en-US" sz="900" dirty="0" smtClean="0">
                <a:hlinkClick r:id="rId10"/>
              </a:rPr>
              <a:t>http://www.nfc-forum.org/aboutnfc/nfc_in_action/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10 - </a:t>
            </a:r>
            <a:r>
              <a:rPr lang="en-US" sz="900" dirty="0" smtClean="0">
                <a:hlinkClick r:id="rId11"/>
              </a:rPr>
              <a:t>http://www.patentlyapple.com/patently-apple/2010/04/apple-introduces-us-to-a-new-itunes-concert-ticket-system.html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11</a:t>
            </a:r>
            <a:r>
              <a:rPr lang="en-US" sz="900" dirty="0"/>
              <a:t> </a:t>
            </a:r>
            <a:r>
              <a:rPr lang="en-US" sz="900" dirty="0" smtClean="0"/>
              <a:t>- </a:t>
            </a:r>
            <a:r>
              <a:rPr lang="en-US" sz="900" dirty="0" smtClean="0">
                <a:hlinkClick r:id="rId12"/>
              </a:rPr>
              <a:t>http://www.mobilemag.com/2010/08/20/visa-announces-mobile-payment-trials-in-nyc-this-year/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12</a:t>
            </a:r>
            <a:r>
              <a:rPr lang="en-US" sz="900" dirty="0"/>
              <a:t> </a:t>
            </a:r>
            <a:r>
              <a:rPr lang="en-US" sz="900" dirty="0" smtClean="0"/>
              <a:t>- </a:t>
            </a:r>
            <a:r>
              <a:rPr lang="en-US" sz="900" dirty="0" smtClean="0">
                <a:hlinkClick r:id="rId13"/>
              </a:rPr>
              <a:t>http://www.laptopmag.com/review/cellphones/samsung-nexus-s.aspx?page=2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13 - </a:t>
            </a:r>
            <a:r>
              <a:rPr lang="en-US" sz="900" dirty="0" smtClean="0">
                <a:hlinkClick r:id="rId14"/>
              </a:rPr>
              <a:t>http://www.hightechaid.com/standards/18000.htm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14 - </a:t>
            </a:r>
            <a:r>
              <a:rPr lang="en-US" sz="900" dirty="0" smtClean="0">
                <a:hlinkClick r:id="rId15"/>
              </a:rPr>
              <a:t>http://java.sun.com/developer/technicalArticles/javame/nfc_bluetooth/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15 - </a:t>
            </a:r>
            <a:r>
              <a:rPr lang="en-US" sz="900" dirty="0" smtClean="0">
                <a:hlinkClick r:id="rId16"/>
              </a:rPr>
              <a:t>http</a:t>
            </a:r>
            <a:r>
              <a:rPr lang="en-US" sz="900" dirty="0">
                <a:hlinkClick r:id="rId16"/>
              </a:rPr>
              <a:t>://www.nfc-forum.org/resources/faqs/</a:t>
            </a:r>
            <a:r>
              <a:rPr lang="en-US" sz="900" dirty="0"/>
              <a:t> </a:t>
            </a:r>
            <a:endParaRPr lang="en-US" sz="900" dirty="0" smtClean="0"/>
          </a:p>
          <a:p>
            <a:pPr marL="0" lvl="1" indent="0">
              <a:buNone/>
            </a:pPr>
            <a:r>
              <a:rPr lang="en-US" sz="900" dirty="0" smtClean="0"/>
              <a:t>16 </a:t>
            </a:r>
            <a:r>
              <a:rPr lang="en-US" sz="900" dirty="0"/>
              <a:t>- </a:t>
            </a:r>
            <a:r>
              <a:rPr lang="en-US" sz="900" dirty="0" smtClean="0">
                <a:hlinkClick r:id="rId17"/>
              </a:rPr>
              <a:t>http</a:t>
            </a:r>
            <a:r>
              <a:rPr lang="en-US" sz="900" dirty="0">
                <a:hlinkClick r:id="rId17"/>
              </a:rPr>
              <a:t>://www.nearfieldcommunicationsworld.com/2010/12/07/35385/google-unveils-first-android-nfc-phone-but-nexus-s-is-limited-to-tag-reading-only-for-</a:t>
            </a:r>
            <a:r>
              <a:rPr lang="en-US" sz="900" dirty="0" smtClean="0">
                <a:hlinkClick r:id="rId17"/>
              </a:rPr>
              <a:t>now/</a:t>
            </a:r>
            <a:r>
              <a:rPr lang="en-US" sz="900" dirty="0" smtClean="0"/>
              <a:t> </a:t>
            </a:r>
            <a:endParaRPr lang="en-US" sz="900" dirty="0"/>
          </a:p>
          <a:p>
            <a:pPr marL="0" lvl="1" indent="0">
              <a:buNone/>
            </a:pPr>
            <a:r>
              <a:rPr lang="en-US" sz="900" dirty="0" smtClean="0"/>
              <a:t>17 -  </a:t>
            </a:r>
            <a:r>
              <a:rPr lang="en-US" sz="900" dirty="0">
                <a:hlinkClick r:id="rId18"/>
              </a:rPr>
              <a:t>http://galaxys2.samsungmobile.com/html/</a:t>
            </a:r>
            <a:r>
              <a:rPr lang="en-US" sz="900" dirty="0" smtClean="0">
                <a:hlinkClick r:id="rId18"/>
              </a:rPr>
              <a:t>feature.html</a:t>
            </a:r>
            <a:r>
              <a:rPr lang="en-US" sz="900" dirty="0" smtClean="0"/>
              <a:t> </a:t>
            </a:r>
          </a:p>
          <a:p>
            <a:pPr marL="0" lvl="1" indent="0">
              <a:buNone/>
            </a:pPr>
            <a:r>
              <a:rPr lang="en-US" sz="900" dirty="0"/>
              <a:t>18 - </a:t>
            </a:r>
            <a:r>
              <a:rPr lang="en-US" sz="900" dirty="0">
                <a:hlinkClick r:id="rId19"/>
              </a:rPr>
              <a:t>http://events.iaik.tugraz.at/RFIDSec06/Program/papers/002%20-%20Security%20in%</a:t>
            </a:r>
            <a:r>
              <a:rPr lang="en-US" sz="900" dirty="0" smtClean="0">
                <a:hlinkClick r:id="rId19"/>
              </a:rPr>
              <a:t>20NFC.pdf</a:t>
            </a:r>
            <a:r>
              <a:rPr lang="en-US" sz="900" dirty="0" smtClean="0"/>
              <a:t> </a:t>
            </a:r>
            <a:endParaRPr lang="en-US" sz="900" dirty="0"/>
          </a:p>
          <a:p>
            <a:pPr marL="0" lvl="1" indent="0">
              <a:buNone/>
            </a:pPr>
            <a:r>
              <a:rPr lang="en-US" sz="900" dirty="0" smtClean="0"/>
              <a:t>19 </a:t>
            </a:r>
            <a:r>
              <a:rPr lang="en-US" sz="900" dirty="0"/>
              <a:t>- </a:t>
            </a:r>
            <a:r>
              <a:rPr lang="en-US" sz="900" dirty="0">
                <a:hlinkClick r:id="rId20"/>
              </a:rPr>
              <a:t>http://intrepidusgroup.com/insight/2010/12/nfc-rfid-enabled-smartphones-and-mobile-devices-are-coming</a:t>
            </a:r>
            <a:r>
              <a:rPr lang="en-US" sz="900" dirty="0" smtClean="0">
                <a:hlinkClick r:id="rId20"/>
              </a:rPr>
              <a:t>/</a:t>
            </a:r>
            <a:r>
              <a:rPr lang="en-US" sz="900" dirty="0" smtClean="0"/>
              <a:t> </a:t>
            </a:r>
          </a:p>
          <a:p>
            <a:pPr marL="0" lvl="1" indent="0">
              <a:buNone/>
            </a:pPr>
            <a:r>
              <a:rPr lang="en-US" sz="900" dirty="0"/>
              <a:t>20 - </a:t>
            </a:r>
            <a:r>
              <a:rPr lang="en-US" sz="900" dirty="0">
                <a:hlinkClick r:id="rId21"/>
              </a:rPr>
              <a:t>http://www.crypto.rub.de/imperia/md/content/seminare/itsss07/</a:t>
            </a:r>
            <a:r>
              <a:rPr lang="en-US" sz="900" dirty="0" smtClean="0">
                <a:hlinkClick r:id="rId21"/>
              </a:rPr>
              <a:t>near_field_communication_in_cell_phones.pdf</a:t>
            </a:r>
            <a:r>
              <a:rPr lang="en-US" sz="900" dirty="0" smtClean="0"/>
              <a:t> </a:t>
            </a:r>
          </a:p>
          <a:p>
            <a:pPr marL="0" lvl="1" indent="0">
              <a:buNone/>
            </a:pPr>
            <a:r>
              <a:rPr lang="en-US" sz="900" dirty="0" smtClean="0"/>
              <a:t>21 - </a:t>
            </a:r>
            <a:r>
              <a:rPr lang="en-US" sz="900" u="sng" dirty="0" smtClean="0">
                <a:hlinkClick r:id="rId22"/>
              </a:rPr>
              <a:t>http://www.gamberjohnson.com/assets/images/concept-illustration.jpg</a:t>
            </a:r>
            <a:r>
              <a:rPr lang="en-US" sz="900" dirty="0" smtClean="0"/>
              <a:t> </a:t>
            </a:r>
          </a:p>
          <a:p>
            <a:pPr marL="0" lvl="1" indent="0">
              <a:buNone/>
            </a:pPr>
            <a:r>
              <a:rPr lang="en-US" sz="900" dirty="0" smtClean="0"/>
              <a:t>22 - </a:t>
            </a:r>
            <a:r>
              <a:rPr lang="en-US" sz="900" u="sng" dirty="0" smtClean="0">
                <a:hlinkClick r:id="rId23"/>
              </a:rPr>
              <a:t>http://electronics.howstuffworks.com/nfc-phone.htm</a:t>
            </a:r>
            <a:endParaRPr lang="en-US" sz="900" dirty="0" smtClean="0"/>
          </a:p>
          <a:p>
            <a:pPr marL="0" lvl="1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1651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Technology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More hotspots, higher speed </a:t>
            </a:r>
            <a:br>
              <a:rPr lang="en-US" dirty="0" smtClean="0"/>
            </a:br>
            <a:r>
              <a:rPr lang="en-US" dirty="0" smtClean="0"/>
              <a:t>(802.11 a/b/g -&gt; 802.11 n)</a:t>
            </a:r>
          </a:p>
          <a:p>
            <a:r>
              <a:rPr lang="en-US" dirty="0" err="1" smtClean="0"/>
              <a:t>WiMAX</a:t>
            </a:r>
            <a:endParaRPr lang="en-US" dirty="0" smtClean="0"/>
          </a:p>
          <a:p>
            <a:pPr lvl="1"/>
            <a:r>
              <a:rPr lang="en-US" dirty="0" smtClean="0"/>
              <a:t>Bill Payne (CTO, </a:t>
            </a:r>
            <a:r>
              <a:rPr lang="en-US" dirty="0" err="1" smtClean="0"/>
              <a:t>Motorolla</a:t>
            </a:r>
            <a:r>
              <a:rPr lang="en-US" dirty="0" smtClean="0"/>
              <a:t>), said </a:t>
            </a:r>
            <a:r>
              <a:rPr lang="en-US" dirty="0" err="1" smtClean="0"/>
              <a:t>WiMAX</a:t>
            </a:r>
            <a:r>
              <a:rPr lang="en-US" dirty="0" smtClean="0"/>
              <a:t> will finally evolve into LTE.</a:t>
            </a:r>
          </a:p>
          <a:p>
            <a:r>
              <a:rPr lang="en-US" dirty="0" smtClean="0"/>
              <a:t>LTE</a:t>
            </a:r>
          </a:p>
          <a:p>
            <a:pPr lvl="1"/>
            <a:r>
              <a:rPr lang="en-US" dirty="0" smtClean="0"/>
              <a:t>Good coverage and high throughput (with offloading)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MobiHoc '10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2DE6-4763-4513-A997-3BF24353FAD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Offloading?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MobiHoc '10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2DE6-4763-4513-A997-3BF24353FAD8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C:\Users\tengj\Desktop\po\offloading.jpg"/>
          <p:cNvPicPr>
            <a:picLocks noChangeAspect="1" noChangeArrowheads="1"/>
          </p:cNvPicPr>
          <p:nvPr/>
        </p:nvPicPr>
        <p:blipFill>
          <a:blip r:embed="rId2" cstate="print"/>
          <a:srcRect b="13395"/>
          <a:stretch>
            <a:fillRect/>
          </a:stretch>
        </p:blipFill>
        <p:spPr bwMode="auto">
          <a:xfrm>
            <a:off x="755576" y="1864504"/>
            <a:ext cx="7272808" cy="3940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offload?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Opportunistically use </a:t>
            </a:r>
            <a:r>
              <a:rPr lang="en-US" dirty="0" err="1" smtClean="0"/>
              <a:t>WiFi</a:t>
            </a:r>
            <a:r>
              <a:rPr lang="en-US" dirty="0" smtClean="0"/>
              <a:t> hotspots once they are available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MobiHoc '10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2DE6-4763-4513-A997-3BF24353FAD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Short for “</a:t>
            </a:r>
            <a:r>
              <a:rPr lang="en-US" i="1" dirty="0" smtClean="0"/>
              <a:t>Wireless Fidelity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 trademark of the Wi-Fi Alliance</a:t>
            </a:r>
          </a:p>
          <a:p>
            <a:pPr lvl="1"/>
            <a:r>
              <a:rPr lang="en-US" dirty="0" smtClean="0"/>
              <a:t>The brand name for products using the </a:t>
            </a:r>
            <a:r>
              <a:rPr lang="en-US" i="1" dirty="0" smtClean="0"/>
              <a:t>IEEE 802.11</a:t>
            </a:r>
            <a:r>
              <a:rPr lang="en-US" dirty="0" smtClean="0"/>
              <a:t> family of standards</a:t>
            </a:r>
          </a:p>
          <a:p>
            <a:pPr lvl="1"/>
            <a:r>
              <a:rPr lang="en-US" dirty="0" smtClean="0"/>
              <a:t>Commonly used for “wireless local area network” (WLAN)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Family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5343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95400"/>
                <a:gridCol w="1524000"/>
                <a:gridCol w="2286000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Protocol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Release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Freq. (GHz)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Rate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Mbit</a:t>
                      </a:r>
                      <a:r>
                        <a:rPr lang="en-US" sz="2000" dirty="0" smtClean="0"/>
                        <a:t>/s) (Typical</a:t>
                      </a:r>
                      <a:r>
                        <a:rPr lang="en-US" sz="2000" baseline="0" dirty="0" smtClean="0"/>
                        <a:t> / Max)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Range (m) (Indoor/outdoor)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Sep</a:t>
                      </a:r>
                      <a:r>
                        <a:rPr lang="en-US" sz="2000" baseline="0" dirty="0" smtClean="0"/>
                        <a:t> 1999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 / 3.7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 / 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35 / 120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Sep 1999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5.5 /</a:t>
                      </a:r>
                      <a:r>
                        <a:rPr lang="en-US" sz="2000" baseline="0" dirty="0" smtClean="0"/>
                        <a:t> 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35 / 140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Jun 2003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 / 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38 / 140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Oct 2009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2.4 / 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110+ /</a:t>
                      </a:r>
                      <a:r>
                        <a:rPr lang="en-US" sz="2000" baseline="0" dirty="0" smtClean="0"/>
                        <a:t> 300+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 / 250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Point-to-Multipoint (Access Point)</a:t>
            </a:r>
          </a:p>
          <a:p>
            <a:r>
              <a:rPr lang="en-US" dirty="0" smtClean="0"/>
              <a:t>Point-to-Point (Ad hoc)</a:t>
            </a:r>
          </a:p>
          <a:p>
            <a:r>
              <a:rPr lang="en-US" dirty="0" smtClean="0"/>
              <a:t>Multipoint-to-Multipoint (Mesh Network)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1774</Words>
  <Application>Microsoft Office PowerPoint</Application>
  <PresentationFormat>On-screen Show (4:3)</PresentationFormat>
  <Paragraphs>415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WiFi, Bluetooth, ZigBee and NFC</vt:lpstr>
      <vt:lpstr>Wireless Broadband Technologies</vt:lpstr>
      <vt:lpstr>Wireless Technology Differences</vt:lpstr>
      <vt:lpstr>Wireless Technology Trends</vt:lpstr>
      <vt:lpstr>Why Offloading?</vt:lpstr>
      <vt:lpstr>How to offload?</vt:lpstr>
      <vt:lpstr>WiFi</vt:lpstr>
      <vt:lpstr>IEEE 802.11 Family</vt:lpstr>
      <vt:lpstr>WiFi Network Topology</vt:lpstr>
      <vt:lpstr>WiFi Channels</vt:lpstr>
      <vt:lpstr>WiFi radio modes in action</vt:lpstr>
      <vt:lpstr>WiFi Direct</vt:lpstr>
      <vt:lpstr>WiFi Direct Features</vt:lpstr>
      <vt:lpstr>Bluetooth</vt:lpstr>
      <vt:lpstr>Bluetooth Protocol Stack</vt:lpstr>
      <vt:lpstr>Technical Specification</vt:lpstr>
      <vt:lpstr>Bluetooth Version</vt:lpstr>
      <vt:lpstr>WiFi vs. Bluetooth</vt:lpstr>
      <vt:lpstr>ZigBee</vt:lpstr>
      <vt:lpstr>ZigBee Core Market</vt:lpstr>
      <vt:lpstr>ZigBee Protocol Stack</vt:lpstr>
      <vt:lpstr>Device Type</vt:lpstr>
      <vt:lpstr>Bluetooth vs. ZigBee</vt:lpstr>
      <vt:lpstr>What is NFC?</vt:lpstr>
      <vt:lpstr>Comparison Between Similar Technologies 14</vt:lpstr>
      <vt:lpstr>Comparison Between Similar Technologies3</vt:lpstr>
      <vt:lpstr>Applications for NFC</vt:lpstr>
      <vt:lpstr>Applications for NFC</vt:lpstr>
      <vt:lpstr>Applications for NFC9</vt:lpstr>
      <vt:lpstr>NFC Enabled Devices</vt:lpstr>
      <vt:lpstr>NFC in the Future</vt:lpstr>
      <vt:lpstr>How NFC Works</vt:lpstr>
      <vt:lpstr>NFC Interaction</vt:lpstr>
      <vt:lpstr>Inductive Coupling15</vt:lpstr>
      <vt:lpstr>Inductive Coupling21</vt:lpstr>
      <vt:lpstr>References</vt:lpstr>
      <vt:lpstr>Reference (Cont’d)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Xinfeng Li</dc:creator>
  <cp:lastModifiedBy>xuan</cp:lastModifiedBy>
  <cp:revision>83</cp:revision>
  <cp:lastPrinted>2012-05-08T14:18:01Z</cp:lastPrinted>
  <dcterms:created xsi:type="dcterms:W3CDTF">2006-08-16T00:00:00Z</dcterms:created>
  <dcterms:modified xsi:type="dcterms:W3CDTF">2012-05-08T14:55:59Z</dcterms:modified>
</cp:coreProperties>
</file>