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56" r:id="rId2"/>
    <p:sldId id="257" r:id="rId3"/>
    <p:sldId id="274" r:id="rId4"/>
    <p:sldId id="275" r:id="rId5"/>
    <p:sldId id="276" r:id="rId6"/>
    <p:sldId id="27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8" r:id="rId24"/>
    <p:sldId id="279" r:id="rId25"/>
    <p:sldId id="280" r:id="rId26"/>
    <p:sldId id="281" r:id="rId27"/>
    <p:sldId id="282" r:id="rId28"/>
    <p:sldId id="28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108B10C-B0B8-443E-A973-8294EC419D86}">
          <p14:sldIdLst>
            <p14:sldId id="256"/>
            <p14:sldId id="257"/>
          </p14:sldIdLst>
        </p14:section>
        <p14:section name="Internet of Things" id="{1CD2F995-066B-42DF-BB17-5AC9ED5B6CA2}">
          <p14:sldIdLst>
            <p14:sldId id="274"/>
            <p14:sldId id="275"/>
            <p14:sldId id="276"/>
            <p14:sldId id="277"/>
          </p14:sldIdLst>
        </p14:section>
        <p14:section name="Bluetooth Low Energy" id="{A3FC4888-8BF3-4236-9774-91D42366B360}">
          <p14:sldIdLst>
            <p14:sldId id="258"/>
            <p14:sldId id="259"/>
            <p14:sldId id="260"/>
            <p14:sldId id="261"/>
            <p14:sldId id="262"/>
            <p14:sldId id="263"/>
            <p14:sldId id="264"/>
            <p14:sldId id="265"/>
            <p14:sldId id="266"/>
            <p14:sldId id="267"/>
            <p14:sldId id="268"/>
            <p14:sldId id="269"/>
            <p14:sldId id="270"/>
            <p14:sldId id="271"/>
            <p14:sldId id="272"/>
            <p14:sldId id="273"/>
          </p14:sldIdLst>
        </p14:section>
        <p14:section name="Azure IoT Offering" id="{337A685F-5818-45F9-A6D8-E3F6E9613F4E}">
          <p14:sldIdLst>
            <p14:sldId id="278"/>
            <p14:sldId id="279"/>
            <p14:sldId id="280"/>
            <p14:sldId id="281"/>
            <p14:sldId id="282"/>
            <p14:sldId id="284"/>
          </p14:sldIdLst>
        </p14:section>
        <p14:section name="Additional Info" id="{790CC8A7-75E4-4CC3-B2C9-BF8E821A4EF2}">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6" d="100"/>
          <a:sy n="116" d="100"/>
        </p:scale>
        <p:origin x="2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1825B-707B-4E14-A559-E520538811B6}" type="datetimeFigureOut">
              <a:rPr lang="en-US" smtClean="0"/>
              <a:t>4/21/15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714B-3CC5-4294-A5BF-51EA9B82C156}" type="slidenum">
              <a:rPr lang="en-US" smtClean="0"/>
              <a:t>‹#›</a:t>
            </a:fld>
            <a:endParaRPr lang="en-US"/>
          </a:p>
        </p:txBody>
      </p:sp>
    </p:spTree>
    <p:extLst>
      <p:ext uri="{BB962C8B-B14F-4D97-AF65-F5344CB8AC3E}">
        <p14:creationId xmlns:p14="http://schemas.microsoft.com/office/powerpoint/2010/main" val="1040597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www.cypress.com/?rid=102636&amp;utm_source=PSoC_BLE_PioneerKit_Banner&amp;utm_medium=Cypress_Homepage_Banner&amp;utm_campaign=BLELaunch" TargetMode="External"/><Relationship Id="rId3" Type="http://schemas.openxmlformats.org/officeDocument/2006/relationships/hyperlink" Target="http://www.iar.com/en/Products/IAR-Embedded-Workbench/8051/" TargetMode="External"/><Relationship Id="rId7" Type="http://schemas.openxmlformats.org/officeDocument/2006/relationships/hyperlink" Target="https://developer.apple.com/library/ios/navigation/#section=Frameworks&amp;topic=CoreBluetooth"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www.stollmann.de/en/software/bluetooth-bluetooth-low-energy/bluecode-protocol-" TargetMode="External"/><Relationship Id="rId5" Type="http://schemas.openxmlformats.org/officeDocument/2006/relationships/hyperlink" Target="http://www.stollmann.de/en/software/bluetooth-bluetooth-low-" TargetMode="External"/><Relationship Id="rId4" Type="http://schemas.openxmlformats.org/officeDocument/2006/relationships/hyperlink" Target="http://www.broadcom.com/support/bluetooth/update.php"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benefits have been due to timing and restructuring the way</a:t>
            </a:r>
            <a:r>
              <a:rPr lang="en-US" baseline="0" dirty="0" smtClean="0"/>
              <a:t> data is transmitted. Prior BT devices took 22mS to transmit while BT Smart takes 3.  Bluetooth LE started off as a small subset of version 4.0 of the Bluetooth Core specification. Because of the popularity of it though, the Bluetooth Smart standard was created to more properly address the industry uses. Bluetooth SIG is currently on version 4.2 (adopted Dec, 02, 2014)</a:t>
            </a:r>
          </a:p>
          <a:p>
            <a:endParaRPr lang="en-US" baseline="0" dirty="0" smtClean="0"/>
          </a:p>
          <a:p>
            <a:r>
              <a:rPr lang="en-US" baseline="0" dirty="0" smtClean="0"/>
              <a:t>Another added advantage is a CCCD which can save information about difference connections from peripherals to central units and vice versa. </a:t>
            </a:r>
          </a:p>
          <a:p>
            <a:endParaRPr lang="en-US" baseline="0" dirty="0" smtClean="0"/>
          </a:p>
          <a:p>
            <a:endParaRPr lang="en-US" baseline="0" dirty="0" smtClean="0"/>
          </a:p>
          <a:p>
            <a:r>
              <a:rPr lang="en-US" dirty="0" smtClean="0"/>
              <a:t>Bluetooth Smart bridged</a:t>
            </a:r>
            <a:r>
              <a:rPr lang="en-US" baseline="0" dirty="0" smtClean="0"/>
              <a:t> the gap between the old, BT Basic Rate and Enhanced Data Rate, with the Bluetooth Low Energy devices. </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7</a:t>
            </a:fld>
            <a:endParaRPr lang="en-US"/>
          </a:p>
        </p:txBody>
      </p:sp>
    </p:spTree>
    <p:extLst>
      <p:ext uri="{BB962C8B-B14F-4D97-AF65-F5344CB8AC3E}">
        <p14:creationId xmlns:p14="http://schemas.microsoft.com/office/powerpoint/2010/main" val="2615914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https://www.bluetooth.org/en-us/specification/assigned-numbers</a:t>
            </a:r>
          </a:p>
          <a:p>
            <a:endParaRPr lang="en-US" dirty="0" smtClean="0"/>
          </a:p>
          <a:p>
            <a:r>
              <a:rPr lang="en-US" dirty="0" smtClean="0"/>
              <a:t>The reduction</a:t>
            </a:r>
            <a:r>
              <a:rPr lang="en-US" baseline="0" dirty="0" smtClean="0"/>
              <a:t> in size from 128 bit to 16 or 32 is simply to reduce power consumption. </a:t>
            </a:r>
          </a:p>
          <a:p>
            <a:endParaRPr lang="en-US" baseline="0" dirty="0" smtClean="0"/>
          </a:p>
          <a:p>
            <a:r>
              <a:rPr lang="en-US" baseline="0" dirty="0" smtClean="0"/>
              <a:t>If you have a function that isn’t listed on the Bluetooth SIG, you can generate a UUID from here</a:t>
            </a:r>
          </a:p>
          <a:p>
            <a:r>
              <a:rPr lang="en-US" dirty="0" smtClean="0"/>
              <a:t>http://www.itu.int/en/ITU-T/asn1/Pages/UUID/uuids.aspx but they don’t offer to find one that meets</a:t>
            </a:r>
            <a:r>
              <a:rPr lang="en-US" baseline="0" dirty="0" smtClean="0"/>
              <a:t> the Bluetooth shortened form. You can still use a generated UUID, just expect to use the full UUID and don’t expect the BT SIG to recognize the device. </a:t>
            </a:r>
          </a:p>
          <a:p>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18</a:t>
            </a:fld>
            <a:endParaRPr lang="en-US"/>
          </a:p>
        </p:txBody>
      </p:sp>
    </p:spTree>
    <p:extLst>
      <p:ext uri="{BB962C8B-B14F-4D97-AF65-F5344CB8AC3E}">
        <p14:creationId xmlns:p14="http://schemas.microsoft.com/office/powerpoint/2010/main" val="1772217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Services, Characteristic</a:t>
            </a:r>
            <a:r>
              <a:rPr lang="en-US" baseline="0" dirty="0" smtClean="0"/>
              <a:t> and Descriptors are all running on the Server/Master device and can be written to the peripheral device/slave when they establish their connection. This is through Service Discovery.  </a:t>
            </a:r>
          </a:p>
          <a:p>
            <a:endParaRPr lang="en-US" baseline="0" dirty="0" smtClean="0"/>
          </a:p>
          <a:p>
            <a:r>
              <a:rPr lang="en-US" baseline="0" dirty="0" smtClean="0"/>
              <a:t>The service can be thought of as similar to a Class in OOP, (0x2800 for primary and 0x2801 for secondary services)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attribute of the Service must be the Service Declaration, where the UUID of the service is given. </a:t>
            </a:r>
          </a:p>
          <a:p>
            <a:r>
              <a:rPr lang="en-US" baseline="0" dirty="0" smtClean="0"/>
              <a:t>Inside the Service, include definitions can be used similarly to pointers to reference other services. </a:t>
            </a:r>
          </a:p>
          <a:p>
            <a:endParaRPr lang="en-US" baseline="0" dirty="0" smtClean="0"/>
          </a:p>
          <a:p>
            <a:r>
              <a:rPr lang="en-US" baseline="0" dirty="0" smtClean="0"/>
              <a:t>The first attribute of a Characteristic must be it’s Characteristic declaration (0x2803)</a:t>
            </a:r>
          </a:p>
          <a:p>
            <a:r>
              <a:rPr lang="en-US" baseline="0" dirty="0" smtClean="0"/>
              <a:t>A combination of services and characteristics can be layered to create security protocols or the evaluate data and how best to transmit it. These can arranged to give certain information higher priority to be sent first, or parse up data and hold it to wait for the device to reconnect. These arrangements are called Protocols. </a:t>
            </a:r>
          </a:p>
          <a:p>
            <a:endParaRPr lang="en-US" baseline="0" dirty="0" smtClean="0"/>
          </a:p>
          <a:p>
            <a:r>
              <a:rPr lang="en-US" baseline="0" dirty="0" smtClean="0"/>
              <a:t>Profiles are standard methods the that have been recognized as a proper arrangement of Protocols to achieve a certain task. Heart Rate Monitoring, UART, iBeacon</a:t>
            </a:r>
          </a:p>
          <a:p>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19</a:t>
            </a:fld>
            <a:endParaRPr lang="en-US"/>
          </a:p>
        </p:txBody>
      </p:sp>
    </p:spTree>
    <p:extLst>
      <p:ext uri="{BB962C8B-B14F-4D97-AF65-F5344CB8AC3E}">
        <p14:creationId xmlns:p14="http://schemas.microsoft.com/office/powerpoint/2010/main" val="133080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20</a:t>
            </a:fld>
            <a:endParaRPr lang="en-US"/>
          </a:p>
        </p:txBody>
      </p:sp>
    </p:spTree>
    <p:extLst>
      <p:ext uri="{BB962C8B-B14F-4D97-AF65-F5344CB8AC3E}">
        <p14:creationId xmlns:p14="http://schemas.microsoft.com/office/powerpoint/2010/main" val="21208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Who offers Software?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Texas Instruments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3"/>
              </a:rPr>
              <a:t>IAR Embedded Workbench for 8051 Compiler</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BlackBerry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Broadcom</a:t>
            </a:r>
          </a:p>
          <a:p>
            <a:r>
              <a:rPr lang="en-US" sz="1200" kern="1200" dirty="0" smtClean="0">
                <a:solidFill>
                  <a:schemeClr val="tx1"/>
                </a:solidFill>
                <a:effectLst/>
                <a:latin typeface="+mn-lt"/>
                <a:ea typeface="+mn-ea"/>
                <a:cs typeface="+mn-cs"/>
              </a:rPr>
              <a:t>	WIDCOMM Software </a:t>
            </a:r>
            <a:r>
              <a:rPr lang="en-US"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rPr>
              <a:t>http://www.broadcom.com/support/bluetooth/update.php</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SDK from Broadcom </a:t>
            </a:r>
            <a:r>
              <a:rPr lang="en-US"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http://www.broadcom.com/support/bluetooth/sdk.php</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Cambridge Silicon Radio (CSR)</a:t>
            </a:r>
          </a:p>
          <a:p>
            <a:r>
              <a:rPr lang="en-US" sz="1200" kern="1200" dirty="0" smtClean="0">
                <a:solidFill>
                  <a:schemeClr val="tx1"/>
                </a:solidFill>
                <a:effectLst/>
                <a:latin typeface="+mn-lt"/>
                <a:ea typeface="+mn-ea"/>
                <a:cs typeface="+mn-cs"/>
              </a:rPr>
              <a:t>	http://www.csr.com/products/technology/bluetooth</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connectBlue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Laird Technologies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Stollmann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App works with iOS 	</a:t>
            </a:r>
            <a:r>
              <a:rPr lang="en-US" sz="1200" u="sng" kern="1200" dirty="0" smtClean="0">
                <a:solidFill>
                  <a:schemeClr val="tx1"/>
                </a:solidFill>
                <a:effectLst/>
                <a:latin typeface="+mn-lt"/>
                <a:ea typeface="+mn-ea"/>
                <a:cs typeface="+mn-cs"/>
                <a:hlinkClick r:id="rId5"/>
              </a:rPr>
              <a:t>http://www.stollmann.de/en/software/bluetooth-bluetooth-low-</a:t>
            </a:r>
            <a:r>
              <a:rPr lang="en-US" sz="1200" kern="1200" dirty="0" smtClean="0">
                <a:solidFill>
                  <a:schemeClr val="tx1"/>
                </a:solidFill>
                <a:effectLst/>
                <a:latin typeface="+mn-lt"/>
                <a:ea typeface="+mn-ea"/>
                <a:cs typeface="+mn-cs"/>
              </a:rPr>
              <a:t>energy/terminal-io-profile.html</a:t>
            </a:r>
          </a:p>
          <a:p>
            <a:r>
              <a:rPr lang="en-US" sz="1200" kern="1200" dirty="0" smtClean="0">
                <a:solidFill>
                  <a:schemeClr val="tx1"/>
                </a:solidFill>
                <a:effectLst/>
                <a:latin typeface="+mn-lt"/>
                <a:ea typeface="+mn-ea"/>
                <a:cs typeface="+mn-cs"/>
              </a:rPr>
              <a:t>	Bluetooth Stack	</a:t>
            </a:r>
            <a:r>
              <a:rPr lang="en-US" sz="1200" u="sng" kern="1200" dirty="0" smtClean="0">
                <a:solidFill>
                  <a:schemeClr val="tx1"/>
                </a:solidFill>
                <a:effectLst/>
                <a:latin typeface="+mn-lt"/>
                <a:ea typeface="+mn-ea"/>
                <a:cs typeface="+mn-cs"/>
                <a:hlinkClick r:id="rId6"/>
              </a:rPr>
              <a:t>http://www.stollmann.de/en/software/bluetooth-bluetooth-low-energy/bluecode-protocol-</a:t>
            </a:r>
            <a:r>
              <a:rPr lang="en-US" sz="1200" kern="1200" dirty="0" smtClean="0">
                <a:solidFill>
                  <a:schemeClr val="tx1"/>
                </a:solidFill>
                <a:effectLst/>
                <a:latin typeface="+mn-lt"/>
                <a:ea typeface="+mn-ea"/>
                <a:cs typeface="+mn-cs"/>
              </a:rPr>
              <a:t>stack.html</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Apple </a:t>
            </a:r>
          </a:p>
          <a:p>
            <a:r>
              <a:rPr lang="en-US" sz="1200" kern="1200" dirty="0" smtClean="0">
                <a:solidFill>
                  <a:schemeClr val="tx1"/>
                </a:solidFill>
                <a:effectLst/>
                <a:latin typeface="+mn-lt"/>
                <a:ea typeface="+mn-ea"/>
                <a:cs typeface="+mn-cs"/>
                <a:sym typeface="Wingdings" panose="05000000000000000000" pitchFamily="2" charset="2"/>
              </a:rPr>
              <a:t>	</a:t>
            </a:r>
            <a:r>
              <a:rPr lang="en-US" sz="1200" kern="1200" dirty="0" smtClean="0">
                <a:solidFill>
                  <a:schemeClr val="tx1"/>
                </a:solidFill>
                <a:effectLst/>
                <a:latin typeface="+mn-lt"/>
                <a:ea typeface="+mn-ea"/>
                <a:cs typeface="+mn-cs"/>
              </a:rPr>
              <a:t> Under Core OS Layer </a:t>
            </a:r>
            <a:r>
              <a:rPr lang="en-US"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Core Bluetooth </a:t>
            </a:r>
            <a:r>
              <a:rPr lang="en-US" sz="1200" kern="1200" dirty="0" smtClean="0">
                <a:solidFill>
                  <a:schemeClr val="tx1"/>
                </a:solidFill>
                <a:effectLst/>
                <a:latin typeface="+mn-lt"/>
                <a:ea typeface="+mn-ea"/>
                <a:cs typeface="+mn-cs"/>
                <a:sym typeface="Wingdings" panose="05000000000000000000" pitchFamily="2" charset="2"/>
              </a:rPr>
              <a:t></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7"/>
              </a:rPr>
              <a:t>https://developer.apple.com/library/ios/navigation/#section=Frameworks&amp;topic=CoreBluetooth</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LightBlue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Cypress Semiconductor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8"/>
              </a:rPr>
              <a:t>http://www.cypress.com/?rid=102636&amp;utm_source=PSoC_BLE_PioneerKit_Banner&amp;utm_medium=Cypress_Homepage_Banner&amp;utm_campaign=BLELaunch</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dirty="0" err="1" smtClean="0"/>
              <a:t>RedBearLabs</a:t>
            </a:r>
            <a:endParaRPr lang="en-US" dirty="0" smtClean="0"/>
          </a:p>
          <a:p>
            <a:endParaRPr lang="en-US" dirty="0" smtClean="0"/>
          </a:p>
          <a:p>
            <a:r>
              <a:rPr lang="en-US" dirty="0" smtClean="0"/>
              <a:t>Nordic</a:t>
            </a:r>
            <a:r>
              <a:rPr lang="en-US" baseline="0" dirty="0" smtClean="0"/>
              <a:t> Semiconductor Google Apps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dirty="0" smtClean="0"/>
              <a:t>http://www.nordicsemi.com/eng/Products/nRFready-Demo-Apps/nRF-Toolbox-App</a:t>
            </a:r>
          </a:p>
          <a:p>
            <a:endParaRPr lang="en-US" baseline="0" dirty="0" smtClean="0"/>
          </a:p>
          <a:p>
            <a:r>
              <a:rPr lang="en-US" baseline="0" dirty="0" err="1" smtClean="0"/>
              <a:t>nRF</a:t>
            </a:r>
            <a:r>
              <a:rPr lang="en-US" baseline="0" dirty="0" smtClean="0"/>
              <a:t> Master Control Panel </a:t>
            </a:r>
          </a:p>
          <a:p>
            <a:r>
              <a:rPr lang="en-US" baseline="0" dirty="0" smtClean="0"/>
              <a:t>	</a:t>
            </a:r>
            <a:r>
              <a:rPr lang="en-US" baseline="0" dirty="0" err="1" smtClean="0"/>
              <a:t>nRF</a:t>
            </a:r>
            <a:r>
              <a:rPr lang="en-US" baseline="0" dirty="0" smtClean="0"/>
              <a:t> Toolbox</a:t>
            </a:r>
          </a:p>
          <a:p>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21</a:t>
            </a:fld>
            <a:endParaRPr lang="en-US"/>
          </a:p>
        </p:txBody>
      </p:sp>
    </p:spTree>
    <p:extLst>
      <p:ext uri="{BB962C8B-B14F-4D97-AF65-F5344CB8AC3E}">
        <p14:creationId xmlns:p14="http://schemas.microsoft.com/office/powerpoint/2010/main" val="2142843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ARM’s </a:t>
            </a:r>
            <a:r>
              <a:rPr lang="en-US" dirty="0" err="1" smtClean="0"/>
              <a:t>mbed</a:t>
            </a:r>
            <a:r>
              <a:rPr lang="en-US" dirty="0" smtClean="0"/>
              <a:t> in</a:t>
            </a:r>
            <a:r>
              <a:rPr lang="en-US" baseline="0" dirty="0" smtClean="0"/>
              <a:t> browser development suite</a:t>
            </a:r>
          </a:p>
          <a:p>
            <a:r>
              <a:rPr lang="en-US" baseline="0" dirty="0" smtClean="0"/>
              <a:t>	The n51822 </a:t>
            </a:r>
            <a:r>
              <a:rPr lang="en-US" baseline="0" dirty="0" err="1" smtClean="0"/>
              <a:t>SoC</a:t>
            </a:r>
            <a:r>
              <a:rPr lang="en-US" baseline="0" dirty="0" smtClean="0"/>
              <a:t> from Nordic Semiconductor, Cortex M0, packaged in the </a:t>
            </a:r>
            <a:r>
              <a:rPr lang="en-US" baseline="0" dirty="0" err="1" smtClean="0"/>
              <a:t>StickNFind</a:t>
            </a:r>
            <a:r>
              <a:rPr lang="en-US" baseline="0" dirty="0" smtClean="0"/>
              <a:t> sensor 	</a:t>
            </a:r>
          </a:p>
          <a:p>
            <a:r>
              <a:rPr lang="en-US" baseline="0" dirty="0" smtClean="0"/>
              <a:t>	</a:t>
            </a:r>
            <a:r>
              <a:rPr lang="en-US" baseline="0" dirty="0" err="1" smtClean="0"/>
              <a:t>RedBear</a:t>
            </a:r>
            <a:r>
              <a:rPr lang="en-US" baseline="0" dirty="0" smtClean="0"/>
              <a:t> Labs BLE Nano boards.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30557E4-4654-4D3C-B7BF-169DF4AB5E7B}" type="slidenum">
              <a:rPr lang="en-US" smtClean="0"/>
              <a:t>22</a:t>
            </a:fld>
            <a:endParaRPr lang="en-US"/>
          </a:p>
        </p:txBody>
      </p:sp>
    </p:spTree>
    <p:extLst>
      <p:ext uri="{BB962C8B-B14F-4D97-AF65-F5344CB8AC3E}">
        <p14:creationId xmlns:p14="http://schemas.microsoft.com/office/powerpoint/2010/main" val="392043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 “Getting</a:t>
            </a:r>
            <a:r>
              <a:rPr lang="en-US" baseline="0" dirty="0" smtClean="0"/>
              <a:t> Started with Bluetooth Low Energy” by Kevin Townsend, </a:t>
            </a:r>
            <a:r>
              <a:rPr lang="en-US" baseline="0" dirty="0" err="1" smtClean="0"/>
              <a:t>Carles</a:t>
            </a:r>
            <a:r>
              <a:rPr lang="en-US" baseline="0" dirty="0" smtClean="0"/>
              <a:t> </a:t>
            </a:r>
            <a:r>
              <a:rPr lang="en-US" baseline="0" dirty="0" err="1" smtClean="0"/>
              <a:t>Cufi</a:t>
            </a:r>
            <a:r>
              <a:rPr lang="en-US" baseline="0" dirty="0" smtClean="0"/>
              <a:t>, </a:t>
            </a:r>
            <a:r>
              <a:rPr lang="en-US" baseline="0" dirty="0" err="1" smtClean="0"/>
              <a:t>Akiba</a:t>
            </a:r>
            <a:r>
              <a:rPr lang="en-US" baseline="0" dirty="0" smtClean="0"/>
              <a:t>, and Robert Davidson</a:t>
            </a:r>
          </a:p>
          <a:p>
            <a:r>
              <a:rPr lang="en-US" baseline="0" dirty="0" smtClean="0"/>
              <a:t>http://shop.oreilly.com/product/0636920033011.do</a:t>
            </a:r>
          </a:p>
        </p:txBody>
      </p:sp>
      <p:sp>
        <p:nvSpPr>
          <p:cNvPr id="4" name="Slide Number Placeholder 3"/>
          <p:cNvSpPr>
            <a:spLocks noGrp="1"/>
          </p:cNvSpPr>
          <p:nvPr>
            <p:ph type="sldNum" sz="quarter" idx="10"/>
          </p:nvPr>
        </p:nvSpPr>
        <p:spPr/>
        <p:txBody>
          <a:bodyPr/>
          <a:lstStyle/>
          <a:p>
            <a:fld id="{030557E4-4654-4D3C-B7BF-169DF4AB5E7B}" type="slidenum">
              <a:rPr lang="en-US" smtClean="0"/>
              <a:t>8</a:t>
            </a:fld>
            <a:endParaRPr lang="en-US"/>
          </a:p>
        </p:txBody>
      </p:sp>
    </p:spTree>
    <p:extLst>
      <p:ext uri="{BB962C8B-B14F-4D97-AF65-F5344CB8AC3E}">
        <p14:creationId xmlns:p14="http://schemas.microsoft.com/office/powerpoint/2010/main" val="3477091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payload is in Octets because of the communication standard, but in</a:t>
            </a:r>
            <a:r>
              <a:rPr lang="en-US" sz="1200" kern="1200" baseline="0" dirty="0" smtClean="0">
                <a:solidFill>
                  <a:schemeClr val="tx1"/>
                </a:solidFill>
                <a:effectLst/>
                <a:latin typeface="+mn-lt"/>
                <a:ea typeface="+mn-ea"/>
                <a:cs typeface="+mn-cs"/>
              </a:rPr>
              <a:t> this case, it’s the same as “byte”. In practice, the chip we’re using will get around 10 </a:t>
            </a:r>
            <a:r>
              <a:rPr lang="en-US" sz="1200" kern="1200" baseline="0" dirty="0" err="1" smtClean="0">
                <a:solidFill>
                  <a:schemeClr val="tx1"/>
                </a:solidFill>
                <a:effectLst/>
                <a:latin typeface="+mn-lt"/>
                <a:ea typeface="+mn-ea"/>
                <a:cs typeface="+mn-cs"/>
              </a:rPr>
              <a:t>kbits</a:t>
            </a:r>
            <a:r>
              <a:rPr lang="en-US" sz="1200" kern="1200" baseline="0" dirty="0" smtClean="0">
                <a:solidFill>
                  <a:schemeClr val="tx1"/>
                </a:solidFill>
                <a:effectLst/>
                <a:latin typeface="+mn-lt"/>
                <a:ea typeface="+mn-ea"/>
                <a:cs typeface="+mn-cs"/>
              </a:rPr>
              <a:t>/sec, because of the lowered transmission intervals and structure of our packets.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16bit CRC on most all other networking types</a:t>
            </a:r>
          </a:p>
          <a:p>
            <a:r>
              <a:rPr lang="en-US" sz="1200" kern="1200" dirty="0" smtClean="0">
                <a:solidFill>
                  <a:schemeClr val="tx1"/>
                </a:solidFill>
                <a:effectLst/>
                <a:latin typeface="+mn-lt"/>
                <a:ea typeface="+mn-ea"/>
                <a:cs typeface="+mn-cs"/>
              </a:rPr>
              <a:t>24bit CRC on BT Smart to cut down on noise since they developed this to be massively deployed. </a:t>
            </a:r>
          </a:p>
          <a:p>
            <a:r>
              <a:rPr lang="en-US" sz="1200" kern="1200" dirty="0" smtClean="0">
                <a:solidFill>
                  <a:schemeClr val="tx1"/>
                </a:solidFill>
                <a:effectLst/>
                <a:latin typeface="+mn-lt"/>
                <a:ea typeface="+mn-ea"/>
                <a:cs typeface="+mn-cs"/>
              </a:rPr>
              <a:t>1.5ms is the maximum amount of time any operation takes, the device goes to sleep or turns off after each </a:t>
            </a:r>
            <a:r>
              <a:rPr lang="en-US" sz="1200" b="1" kern="1200" dirty="0" smtClean="0">
                <a:solidFill>
                  <a:schemeClr val="tx1"/>
                </a:solidFill>
                <a:effectLst/>
                <a:latin typeface="+mn-lt"/>
                <a:ea typeface="+mn-ea"/>
                <a:cs typeface="+mn-cs"/>
              </a:rPr>
              <a:t>portion</a:t>
            </a:r>
            <a:r>
              <a:rPr lang="en-US" sz="1200" kern="1200" dirty="0" smtClean="0">
                <a:solidFill>
                  <a:schemeClr val="tx1"/>
                </a:solidFill>
                <a:effectLst/>
                <a:latin typeface="+mn-lt"/>
                <a:ea typeface="+mn-ea"/>
                <a:cs typeface="+mn-cs"/>
              </a:rPr>
              <a:t> of an operation. </a:t>
            </a:r>
          </a:p>
          <a:p>
            <a:r>
              <a:rPr lang="en-US" sz="1200" kern="1200" dirty="0" smtClean="0">
                <a:solidFill>
                  <a:schemeClr val="tx1"/>
                </a:solidFill>
                <a:effectLst/>
                <a:latin typeface="+mn-lt"/>
                <a:ea typeface="+mn-ea"/>
                <a:cs typeface="+mn-cs"/>
              </a:rPr>
              <a:t>Added CRC size allows to calculate many more errors. Made for noisy environments. </a:t>
            </a:r>
          </a:p>
          <a:p>
            <a:r>
              <a:rPr lang="en-US" sz="1200" kern="1200" dirty="0" smtClean="0">
                <a:solidFill>
                  <a:schemeClr val="tx1"/>
                </a:solidFill>
                <a:effectLst/>
                <a:latin typeface="+mn-lt"/>
                <a:ea typeface="+mn-ea"/>
                <a:cs typeface="+mn-cs"/>
              </a:rPr>
              <a:t>Also, as opposed</a:t>
            </a:r>
            <a:r>
              <a:rPr lang="en-US" sz="1200" kern="1200" baseline="0" dirty="0" smtClean="0">
                <a:solidFill>
                  <a:schemeClr val="tx1"/>
                </a:solidFill>
                <a:effectLst/>
                <a:latin typeface="+mn-lt"/>
                <a:ea typeface="+mn-ea"/>
                <a:cs typeface="+mn-cs"/>
              </a:rPr>
              <a:t> to BT Basic Rate, the CRC is generated after the data is encrypted so transmitting no longer requires the slave device to use energy to encrypt this. Also, encryption methods are now determined by the host/server/master device. After that encryption method is determined. The slave can use the desired method. But, while this flow of Data Encryption before CRC generation is required. Encryption isn’t required by the standard. Encryption and some other controls to determine the way the devices communicate is done with Link Layer Control Messages. </a:t>
            </a:r>
          </a:p>
          <a:p>
            <a:endParaRPr lang="en-US" sz="1200" kern="1200" dirty="0" smtClean="0">
              <a:solidFill>
                <a:schemeClr val="tx1"/>
              </a:solidFill>
              <a:effectLst/>
              <a:latin typeface="+mn-lt"/>
              <a:ea typeface="+mn-ea"/>
              <a:cs typeface="+mn-cs"/>
            </a:endParaRP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Connection intervals</a:t>
            </a:r>
            <a:r>
              <a:rPr lang="en-US" dirty="0" smtClean="0"/>
              <a:t> – between 7.5ms and 4s. One of the primary factors to allow for longer battery life. Is adjustable after initial setting.</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9</a:t>
            </a:fld>
            <a:endParaRPr lang="en-US"/>
          </a:p>
        </p:txBody>
      </p:sp>
    </p:spTree>
    <p:extLst>
      <p:ext uri="{BB962C8B-B14F-4D97-AF65-F5344CB8AC3E}">
        <p14:creationId xmlns:p14="http://schemas.microsoft.com/office/powerpoint/2010/main" val="272628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to</a:t>
            </a:r>
            <a:r>
              <a:rPr lang="en-US" baseline="0" dirty="0" smtClean="0"/>
              <a:t> highlight the similarities between the way advertisers and peripherals send information. </a:t>
            </a:r>
          </a:p>
          <a:p>
            <a:endParaRPr lang="en-US" baseline="0" dirty="0" smtClean="0"/>
          </a:p>
          <a:p>
            <a:r>
              <a:rPr lang="en-US" dirty="0" smtClean="0"/>
              <a:t>This makes it easier to configure a device</a:t>
            </a:r>
            <a:r>
              <a:rPr lang="en-US" baseline="0" dirty="0" smtClean="0"/>
              <a:t> to be a peripheral and means that for BT Smart devices, that can be a peripheral and Central units, the packet doesn’t change much. </a:t>
            </a:r>
          </a:p>
          <a:p>
            <a:endParaRPr lang="en-US" baseline="0" dirty="0" smtClean="0"/>
          </a:p>
          <a:p>
            <a:r>
              <a:rPr lang="en-US" dirty="0" smtClean="0"/>
              <a:t>Now that Centrals can connect</a:t>
            </a:r>
            <a:r>
              <a:rPr lang="en-US" baseline="0" dirty="0" smtClean="0"/>
              <a:t> to multiple Peripherals and Peripherals can connect to multiple centrals, we can take advantage of this using more protocol layers.  This makes the GATT and standards more important.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10</a:t>
            </a:fld>
            <a:endParaRPr lang="en-US"/>
          </a:p>
        </p:txBody>
      </p:sp>
    </p:spTree>
    <p:extLst>
      <p:ext uri="{BB962C8B-B14F-4D97-AF65-F5344CB8AC3E}">
        <p14:creationId xmlns:p14="http://schemas.microsoft.com/office/powerpoint/2010/main" val="1431314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Advertising channels are sectioned around typical Wi-Fi frequencies, to avoid interface. The addition of data channels was made because BT Smart was designed to work in noisier environments. 37 Channels ensures that data will be transmitted</a:t>
            </a:r>
          </a:p>
          <a:p>
            <a:endParaRPr lang="en-US" baseline="0" dirty="0" smtClean="0"/>
          </a:p>
          <a:p>
            <a:r>
              <a:rPr lang="en-US" baseline="0" dirty="0" smtClean="0"/>
              <a:t>The Link Layer has been made more efficient by only having 5 states it can be in. If a device is Broadcasting/Advertising, it will be the slave/client in the match. The device Initiating the connection will be the master/server. Once this exchange has taken place, and the devices have exchanged their information. They both go back to standby. </a:t>
            </a:r>
          </a:p>
          <a:p>
            <a:r>
              <a:rPr lang="en-US" baseline="0" dirty="0" smtClean="0"/>
              <a:t>The Advertiser sends information to the Initiator. The Initiator can then request information from the Advertiser with a Scan Request. The Scan Response is then sent by the Advertiser with that relevant information. That’s another reason BT Smart is being adopted. This feature improves security, since the Advertising device now has to have the relevant information the Initiator wants each time there re-establish connection. It also means that the Advertising device can store multiple “user profiles” so that different actions can be done depending on that extra information that was requested. </a:t>
            </a:r>
          </a:p>
          <a:p>
            <a:endParaRPr lang="en-US" baseline="0" dirty="0" smtClean="0"/>
          </a:p>
          <a:p>
            <a:r>
              <a:rPr lang="en-US" baseline="0" dirty="0" smtClean="0"/>
              <a:t>It’s important to know this, because it’s backwards from BT Basic Rate/classic/legacy/prior devices. There, the device that scanned for devices would become the master. That forced all the end devices to use battery power just broadcasting their state, or turn off. Standby, also allows the device to come out of that state. </a:t>
            </a:r>
          </a:p>
          <a:p>
            <a:endParaRPr lang="en-US" baseline="0" dirty="0" smtClean="0"/>
          </a:p>
          <a:p>
            <a:r>
              <a:rPr lang="en-US" baseline="0" dirty="0" smtClean="0"/>
              <a:t>Another big shift in what BT can starting in BT LE, the Master can poll a list of devices for information. It no longer has to be actively connected to one end device. This opens the standard to allow a seamless connection with many devices. From a headset at the office, to the entertainment system on a car, to a mesh of devices at home. The user experience travels with the user.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11</a:t>
            </a:fld>
            <a:endParaRPr lang="en-US"/>
          </a:p>
        </p:txBody>
      </p:sp>
    </p:spTree>
    <p:extLst>
      <p:ext uri="{BB962C8B-B14F-4D97-AF65-F5344CB8AC3E}">
        <p14:creationId xmlns:p14="http://schemas.microsoft.com/office/powerpoint/2010/main" val="4104990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Bluetooth Profiles are</a:t>
            </a:r>
            <a:r>
              <a:rPr lang="en-US" baseline="0" dirty="0" smtClean="0"/>
              <a:t> standard methods for establishing certain types of communication. </a:t>
            </a:r>
          </a:p>
          <a:p>
            <a:r>
              <a:rPr lang="en-US" baseline="0" dirty="0" smtClean="0"/>
              <a:t>The GAP defines the basis for all other profiles. </a:t>
            </a:r>
          </a:p>
          <a:p>
            <a:r>
              <a:rPr lang="en-US" baseline="0" dirty="0" smtClean="0"/>
              <a:t>The GATT provides profile discovery and description services. It also defines how other ATT attributes are grouped together. GATT is built on top of ATT. </a:t>
            </a:r>
          </a:p>
          <a:p>
            <a:r>
              <a:rPr lang="en-US" baseline="0" dirty="0" smtClean="0"/>
              <a:t>Security manager is optional but can comprise how the ATT operates. </a:t>
            </a:r>
          </a:p>
          <a:p>
            <a:endParaRPr lang="en-US" baseline="0" dirty="0" smtClean="0"/>
          </a:p>
          <a:p>
            <a:r>
              <a:rPr lang="en-US" baseline="0" dirty="0" smtClean="0"/>
              <a:t>HCI is really just the communication from the Host to the controlled device. It is not bidirectional. </a:t>
            </a:r>
          </a:p>
          <a:p>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14</a:t>
            </a:fld>
            <a:endParaRPr lang="en-US"/>
          </a:p>
        </p:txBody>
      </p:sp>
    </p:spTree>
    <p:extLst>
      <p:ext uri="{BB962C8B-B14F-4D97-AF65-F5344CB8AC3E}">
        <p14:creationId xmlns:p14="http://schemas.microsoft.com/office/powerpoint/2010/main" val="233081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differences between the</a:t>
            </a:r>
            <a:r>
              <a:rPr lang="en-US" baseline="0" dirty="0" smtClean="0"/>
              <a:t> way Broadcasters and Observers work vs Peripherals and Central units. </a:t>
            </a:r>
          </a:p>
          <a:p>
            <a:endParaRPr lang="en-US" dirty="0" smtClean="0"/>
          </a:p>
          <a:p>
            <a:r>
              <a:rPr lang="en-US" dirty="0" smtClean="0"/>
              <a:t>The Scan Response is what the Advertiser sends </a:t>
            </a:r>
            <a:r>
              <a:rPr lang="en-US" baseline="0" dirty="0" smtClean="0"/>
              <a:t>to send further information to the Broadcaster</a:t>
            </a:r>
          </a:p>
          <a:p>
            <a:endParaRPr lang="en-US" baseline="0" dirty="0" smtClean="0"/>
          </a:p>
          <a:p>
            <a:r>
              <a:rPr lang="en-US" baseline="0" dirty="0" smtClean="0"/>
              <a:t>The note here about 3 simultaneous connections is because the of the advertising channels. In practice, many devices can be communicated with, just alternating which peripheral device has the “ear” of the central unit. </a:t>
            </a:r>
          </a:p>
          <a:p>
            <a:endParaRPr lang="en-US" baseline="0" dirty="0" smtClean="0"/>
          </a:p>
          <a:p>
            <a:r>
              <a:rPr lang="en-US" baseline="0" dirty="0" smtClean="0"/>
              <a:t>Connections make the difference</a:t>
            </a:r>
          </a:p>
          <a:p>
            <a:r>
              <a:rPr lang="en-US" baseline="0" dirty="0" smtClean="0"/>
              <a:t>When the connection is established, the security used and personal information is exchanged which “bonds” the units together. The connection method is established by the Central unit for the amount of data to send, the way it’s sent, how often and the peripheral follows the orders. Peripherals usually fall within certain roles to better develop for these types of communications. </a:t>
            </a:r>
          </a:p>
          <a:p>
            <a:r>
              <a:rPr lang="en-US" baseline="0" dirty="0" smtClean="0"/>
              <a:t>Peripherals Can still connect to other central units. </a:t>
            </a:r>
          </a:p>
          <a:p>
            <a:endParaRPr lang="en-US" dirty="0" smtClean="0"/>
          </a:p>
          <a:p>
            <a:r>
              <a:rPr lang="en-US" dirty="0" smtClean="0"/>
              <a:t>Multiple roles can be defined</a:t>
            </a:r>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15</a:t>
            </a:fld>
            <a:endParaRPr lang="en-US"/>
          </a:p>
        </p:txBody>
      </p:sp>
    </p:spTree>
    <p:extLst>
      <p:ext uri="{BB962C8B-B14F-4D97-AF65-F5344CB8AC3E}">
        <p14:creationId xmlns:p14="http://schemas.microsoft.com/office/powerpoint/2010/main" val="341606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16</a:t>
            </a:fld>
            <a:endParaRPr lang="en-US"/>
          </a:p>
        </p:txBody>
      </p:sp>
    </p:spTree>
    <p:extLst>
      <p:ext uri="{BB962C8B-B14F-4D97-AF65-F5344CB8AC3E}">
        <p14:creationId xmlns:p14="http://schemas.microsoft.com/office/powerpoint/2010/main" val="157399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Primary services are the for</a:t>
            </a:r>
            <a:r>
              <a:rPr lang="en-US" baseline="0" dirty="0" smtClean="0"/>
              <a:t> the main functionality for the GATT server. The GATT server can also run secondary services which don’t do much on their own, but support the main service. These aren’t used in practice much, but are available. </a:t>
            </a:r>
          </a:p>
          <a:p>
            <a:r>
              <a:rPr lang="en-US" baseline="0" dirty="0" smtClean="0"/>
              <a:t>You can also add references to other services within a service. </a:t>
            </a:r>
            <a:endParaRPr lang="en-US" dirty="0" smtClean="0"/>
          </a:p>
          <a:p>
            <a:endParaRPr lang="en-US" dirty="0" smtClean="0"/>
          </a:p>
          <a:p>
            <a:r>
              <a:rPr lang="en-US" dirty="0" smtClean="0"/>
              <a:t>Standard</a:t>
            </a:r>
            <a:r>
              <a:rPr lang="en-US" baseline="0" dirty="0" smtClean="0"/>
              <a:t> services like the “Health Thermometer” can be found at </a:t>
            </a:r>
          </a:p>
          <a:p>
            <a:r>
              <a:rPr lang="en-US" dirty="0" smtClean="0"/>
              <a:t>https://developer.bluetooth.org/gatt/services/Pages/ServicesHome.aspx</a:t>
            </a:r>
          </a:p>
          <a:p>
            <a:endParaRPr lang="en-US" dirty="0" smtClean="0"/>
          </a:p>
          <a:p>
            <a:r>
              <a:rPr lang="en-US" dirty="0" smtClean="0"/>
              <a:t>You can also create your own</a:t>
            </a:r>
            <a:r>
              <a:rPr lang="en-US" baseline="0" dirty="0" smtClean="0"/>
              <a:t> to function with your own sensors or apps. </a:t>
            </a:r>
            <a:endParaRPr lang="en-US" dirty="0" smtClean="0"/>
          </a:p>
          <a:p>
            <a:endParaRPr lang="en-US" dirty="0"/>
          </a:p>
        </p:txBody>
      </p:sp>
      <p:sp>
        <p:nvSpPr>
          <p:cNvPr id="4" name="Slide Number Placeholder 3"/>
          <p:cNvSpPr>
            <a:spLocks noGrp="1"/>
          </p:cNvSpPr>
          <p:nvPr>
            <p:ph type="sldNum" sz="quarter" idx="10"/>
          </p:nvPr>
        </p:nvSpPr>
        <p:spPr/>
        <p:txBody>
          <a:bodyPr/>
          <a:lstStyle/>
          <a:p>
            <a:fld id="{030557E4-4654-4D3C-B7BF-169DF4AB5E7B}" type="slidenum">
              <a:rPr lang="en-US" smtClean="0"/>
              <a:t>17</a:t>
            </a:fld>
            <a:endParaRPr lang="en-US"/>
          </a:p>
        </p:txBody>
      </p:sp>
    </p:spTree>
    <p:extLst>
      <p:ext uri="{BB962C8B-B14F-4D97-AF65-F5344CB8AC3E}">
        <p14:creationId xmlns:p14="http://schemas.microsoft.com/office/powerpoint/2010/main" val="3793362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wide_back_grey_hal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2"/>
            <a:ext cx="12192000" cy="3438144"/>
          </a:xfrm>
          <a:prstGeom prst="rect">
            <a:avLst/>
          </a:prstGeom>
        </p:spPr>
      </p:pic>
      <p:sp>
        <p:nvSpPr>
          <p:cNvPr id="2" name="Title 1"/>
          <p:cNvSpPr>
            <a:spLocks noGrp="1"/>
          </p:cNvSpPr>
          <p:nvPr>
            <p:ph type="ctrTitle"/>
          </p:nvPr>
        </p:nvSpPr>
        <p:spPr>
          <a:xfrm>
            <a:off x="1385376" y="1686768"/>
            <a:ext cx="9431745" cy="1702160"/>
          </a:xfrm>
          <a:ln>
            <a:noFill/>
          </a:ln>
        </p:spPr>
        <p:txBody>
          <a:bodyPr anchor="b">
            <a:normAutofit/>
          </a:bodyPr>
          <a:lstStyle>
            <a:lvl1pPr>
              <a:defRPr sz="5333">
                <a:ln>
                  <a:noFill/>
                </a:ln>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85375" y="3484982"/>
            <a:ext cx="9431747" cy="2323151"/>
          </a:xfrm>
          <a:noFill/>
          <a:ln>
            <a:noFill/>
          </a:ln>
        </p:spPr>
        <p:style>
          <a:lnRef idx="2">
            <a:schemeClr val="dk1">
              <a:shade val="50000"/>
            </a:schemeClr>
          </a:lnRef>
          <a:fillRef idx="1">
            <a:schemeClr val="dk1"/>
          </a:fillRef>
          <a:effectRef idx="0">
            <a:schemeClr val="dk1"/>
          </a:effectRef>
          <a:fontRef idx="none"/>
        </p:style>
        <p:txBody>
          <a:bodyPr>
            <a:normAutofit/>
          </a:bodyPr>
          <a:lstStyle>
            <a:lvl1pPr marL="0" indent="0" algn="l">
              <a:buNone/>
              <a:defRPr sz="2400">
                <a:ln>
                  <a:noFill/>
                </a:ln>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385373" y="5808132"/>
            <a:ext cx="9431747" cy="750981"/>
          </a:xfrm>
          <a:prstGeom prst="rect">
            <a:avLst/>
          </a:prstGeom>
          <a:ln>
            <a:noFill/>
          </a:ln>
        </p:spPr>
        <p:txBody>
          <a:bodyPr anchor="b"/>
          <a:lstStyle>
            <a:lvl1pPr algn="l">
              <a:defRPr sz="1867">
                <a:ln>
                  <a:noFill/>
                </a:ln>
                <a:solidFill>
                  <a:srgbClr val="404040"/>
                </a:solidFill>
                <a:latin typeface="Calibri"/>
                <a:cs typeface="Calibri"/>
              </a:defRPr>
            </a:lvl1pPr>
          </a:lstStyle>
          <a:p>
            <a:fld id="{72E5A921-D92C-41E2-AD62-482A0BAC9C11}" type="datetimeFigureOut">
              <a:rPr lang="en-US" smtClean="0"/>
              <a:t>4/21/15</a:t>
            </a:fld>
            <a:endParaRPr lang="en-US"/>
          </a:p>
        </p:txBody>
      </p:sp>
      <p:pic>
        <p:nvPicPr>
          <p:cNvPr id="6" name="Picture 5" descr="magenic_logo2011al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375" y="497218"/>
            <a:ext cx="5401565" cy="870537"/>
          </a:xfrm>
          <a:prstGeom prst="rect">
            <a:avLst/>
          </a:prstGeom>
        </p:spPr>
      </p:pic>
    </p:spTree>
    <p:extLst>
      <p:ext uri="{BB962C8B-B14F-4D97-AF65-F5344CB8AC3E}">
        <p14:creationId xmlns:p14="http://schemas.microsoft.com/office/powerpoint/2010/main" val="101651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AB8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7AB800"/>
              </a:buClr>
              <a:defRPr>
                <a:solidFill>
                  <a:srgbClr val="1E1E1E"/>
                </a:solidFill>
              </a:defRPr>
            </a:lvl1pPr>
            <a:lvl2pPr>
              <a:buClr>
                <a:srgbClr val="7AB800"/>
              </a:buClr>
              <a:defRPr>
                <a:solidFill>
                  <a:srgbClr val="1E1E1E"/>
                </a:solidFill>
              </a:defRPr>
            </a:lvl2pPr>
            <a:lvl3pPr>
              <a:buClr>
                <a:srgbClr val="7AB800"/>
              </a:buClr>
              <a:defRPr>
                <a:solidFill>
                  <a:srgbClr val="1E1E1E"/>
                </a:solidFill>
              </a:defRPr>
            </a:lvl3pPr>
            <a:lvl4pPr>
              <a:buClr>
                <a:srgbClr val="7AB800"/>
              </a:buClr>
              <a:defRPr>
                <a:solidFill>
                  <a:srgbClr val="1E1E1E"/>
                </a:solidFill>
              </a:defRPr>
            </a:lvl4pPr>
            <a:lvl5pPr>
              <a:buClr>
                <a:srgbClr val="7AB800"/>
              </a:buClr>
              <a:defRPr>
                <a:solidFill>
                  <a:srgbClr val="1E1E1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1885" y="6294936"/>
            <a:ext cx="2423732" cy="439496"/>
          </a:xfrm>
          <a:prstGeom prst="rect">
            <a:avLst/>
          </a:prstGeom>
        </p:spPr>
      </p:pic>
    </p:spTree>
    <p:extLst>
      <p:ext uri="{BB962C8B-B14F-4D97-AF65-F5344CB8AC3E}">
        <p14:creationId xmlns:p14="http://schemas.microsoft.com/office/powerpoint/2010/main" val="359238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31443" y="2900829"/>
            <a:ext cx="9585676" cy="1362075"/>
          </a:xfrm>
        </p:spPr>
        <p:txBody>
          <a:bodyPr anchor="b"/>
          <a:lstStyle>
            <a:lvl1pPr algn="l">
              <a:defRPr sz="5333" b="1" cap="none" baseline="0">
                <a:solidFill>
                  <a:srgbClr val="7AB8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31445" y="4267200"/>
            <a:ext cx="9585673" cy="1520413"/>
          </a:xfrm>
        </p:spPr>
        <p:txBody>
          <a:bodyPr anchor="t"/>
          <a:lstStyle>
            <a:lvl1pPr marL="0" indent="0">
              <a:buNone/>
              <a:defRPr sz="2667">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1885" y="6294936"/>
            <a:ext cx="2423732" cy="439496"/>
          </a:xfrm>
          <a:prstGeom prst="rect">
            <a:avLst/>
          </a:prstGeom>
        </p:spPr>
      </p:pic>
    </p:spTree>
    <p:extLst>
      <p:ext uri="{BB962C8B-B14F-4D97-AF65-F5344CB8AC3E}">
        <p14:creationId xmlns:p14="http://schemas.microsoft.com/office/powerpoint/2010/main" val="242912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9" name="Content Placeholder 8"/>
          <p:cNvSpPr>
            <a:spLocks noGrp="1"/>
          </p:cNvSpPr>
          <p:nvPr>
            <p:ph sz="quarter" idx="13"/>
          </p:nvPr>
        </p:nvSpPr>
        <p:spPr>
          <a:xfrm>
            <a:off x="181922" y="1189653"/>
            <a:ext cx="5767775" cy="4616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5949696" y="1189654"/>
            <a:ext cx="6055920" cy="4616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1885" y="6294936"/>
            <a:ext cx="2423732" cy="439496"/>
          </a:xfrm>
          <a:prstGeom prst="rect">
            <a:avLst/>
          </a:prstGeom>
        </p:spPr>
      </p:pic>
    </p:spTree>
    <p:extLst>
      <p:ext uri="{BB962C8B-B14F-4D97-AF65-F5344CB8AC3E}">
        <p14:creationId xmlns:p14="http://schemas.microsoft.com/office/powerpoint/2010/main" val="38701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AB800"/>
                </a:solidFill>
              </a:defRPr>
            </a:lvl1pPr>
          </a:lstStyle>
          <a:p>
            <a:r>
              <a:rPr lang="en-US" smtClean="0"/>
              <a:t>Click to edit Master title style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1885" y="6294936"/>
            <a:ext cx="2423732" cy="439496"/>
          </a:xfrm>
          <a:prstGeom prst="rect">
            <a:avLst/>
          </a:prstGeom>
        </p:spPr>
      </p:pic>
    </p:spTree>
    <p:extLst>
      <p:ext uri="{BB962C8B-B14F-4D97-AF65-F5344CB8AC3E}">
        <p14:creationId xmlns:p14="http://schemas.microsoft.com/office/powerpoint/2010/main" val="81201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1885" y="6294936"/>
            <a:ext cx="2423732" cy="439496"/>
          </a:xfrm>
          <a:prstGeom prst="rect">
            <a:avLst/>
          </a:prstGeom>
        </p:spPr>
      </p:pic>
    </p:spTree>
    <p:extLst>
      <p:ext uri="{BB962C8B-B14F-4D97-AF65-F5344CB8AC3E}">
        <p14:creationId xmlns:p14="http://schemas.microsoft.com/office/powerpoint/2010/main" val="185319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72E5A921-D92C-41E2-AD62-482A0BAC9C11}"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D193-6B60-4347-98A4-38CEB57358DD}" type="slidenum">
              <a:rPr lang="en-US" smtClean="0"/>
              <a:t>‹#›</a:t>
            </a:fld>
            <a:endParaRPr lang="en-US"/>
          </a:p>
        </p:txBody>
      </p:sp>
    </p:spTree>
    <p:extLst>
      <p:ext uri="{BB962C8B-B14F-4D97-AF65-F5344CB8AC3E}">
        <p14:creationId xmlns:p14="http://schemas.microsoft.com/office/powerpoint/2010/main" val="255743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wide_back_grey_sliv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26480"/>
            <a:ext cx="12192000" cy="731520"/>
          </a:xfrm>
          <a:prstGeom prst="rect">
            <a:avLst/>
          </a:prstGeom>
        </p:spPr>
      </p:pic>
      <p:sp>
        <p:nvSpPr>
          <p:cNvPr id="2" name="Title Placeholder 1"/>
          <p:cNvSpPr>
            <a:spLocks noGrp="1"/>
          </p:cNvSpPr>
          <p:nvPr>
            <p:ph type="title"/>
          </p:nvPr>
        </p:nvSpPr>
        <p:spPr>
          <a:xfrm>
            <a:off x="181922" y="209939"/>
            <a:ext cx="11823695" cy="97971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1922" y="1189655"/>
            <a:ext cx="11823695" cy="46429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358487" y="6294936"/>
            <a:ext cx="7920427" cy="365125"/>
          </a:xfrm>
          <a:prstGeom prst="rect">
            <a:avLst/>
          </a:prstGeom>
        </p:spPr>
        <p:txBody>
          <a:bodyPr vert="horz" lIns="91440" tIns="45720" rIns="91440" bIns="45720" rtlCol="0" anchor="ctr"/>
          <a:lstStyle>
            <a:lvl1pPr algn="r">
              <a:defRPr sz="1600">
                <a:solidFill>
                  <a:schemeClr val="accent1"/>
                </a:solidFill>
                <a:latin typeface="Calibri"/>
                <a:cs typeface="Calibri"/>
              </a:defRPr>
            </a:lvl1pPr>
          </a:lstStyle>
          <a:p>
            <a:endParaRPr lang="en-US"/>
          </a:p>
        </p:txBody>
      </p:sp>
      <p:sp>
        <p:nvSpPr>
          <p:cNvPr id="6" name="Slide Number Placeholder 5"/>
          <p:cNvSpPr>
            <a:spLocks noGrp="1"/>
          </p:cNvSpPr>
          <p:nvPr>
            <p:ph type="sldNum" sz="quarter" idx="4"/>
          </p:nvPr>
        </p:nvSpPr>
        <p:spPr>
          <a:xfrm>
            <a:off x="11395840" y="6294936"/>
            <a:ext cx="609777" cy="365125"/>
          </a:xfrm>
          <a:prstGeom prst="rect">
            <a:avLst/>
          </a:prstGeom>
        </p:spPr>
        <p:txBody>
          <a:bodyPr vert="horz" lIns="91440" tIns="45720" rIns="91440" bIns="45720" rtlCol="0" anchor="ctr"/>
          <a:lstStyle>
            <a:lvl1pPr algn="r">
              <a:defRPr sz="1600">
                <a:solidFill>
                  <a:srgbClr val="FEFEFE"/>
                </a:solidFill>
                <a:latin typeface="Calibri"/>
                <a:cs typeface="Calibri"/>
              </a:defRPr>
            </a:lvl1pPr>
          </a:lstStyle>
          <a:p>
            <a:fld id="{0BD7D193-6B60-4347-98A4-38CEB57358DD}" type="slidenum">
              <a:rPr lang="en-US" smtClean="0"/>
              <a:t>‹#›</a:t>
            </a:fld>
            <a:endParaRPr lang="en-US"/>
          </a:p>
        </p:txBody>
      </p:sp>
      <p:pic>
        <p:nvPicPr>
          <p:cNvPr id="7" name="Picture 6" descr="magenic_logo2011alt.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5915" y="6249539"/>
            <a:ext cx="3022636" cy="487140"/>
          </a:xfrm>
          <a:prstGeom prst="rect">
            <a:avLst/>
          </a:prstGeom>
        </p:spPr>
      </p:pic>
      <p:sp>
        <p:nvSpPr>
          <p:cNvPr id="11" name="TextBox 10"/>
          <p:cNvSpPr txBox="1"/>
          <p:nvPr/>
        </p:nvSpPr>
        <p:spPr>
          <a:xfrm>
            <a:off x="5119877" y="6426419"/>
            <a:ext cx="1948789" cy="307777"/>
          </a:xfrm>
          <a:prstGeom prst="rect">
            <a:avLst/>
          </a:prstGeom>
          <a:noFill/>
          <a:effectLst/>
        </p:spPr>
        <p:txBody>
          <a:bodyPr wrap="square" lIns="0" tIns="0" rIns="0" bIns="0" rtlCol="0">
            <a:spAutoFit/>
          </a:bodyPr>
          <a:lstStyle/>
          <a:p>
            <a:pPr algn="ctr"/>
            <a:r>
              <a:rPr lang="en-US" sz="2000" b="0" dirty="0" smtClean="0">
                <a:solidFill>
                  <a:schemeClr val="bg1"/>
                </a:solidFill>
                <a:effectLst>
                  <a:outerShdw blurRad="50800" dist="38100" dir="2700000" algn="tl" rotWithShape="0">
                    <a:prstClr val="black">
                      <a:alpha val="40000"/>
                    </a:prstClr>
                  </a:outerShdw>
                </a:effectLst>
              </a:rPr>
              <a:t>Atlanta</a:t>
            </a:r>
            <a:endParaRPr lang="en-US" b="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059628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xStyles>
    <p:titleStyle>
      <a:lvl1pPr algn="l" defTabSz="1219170" rtl="0" eaLnBrk="1" latinLnBrk="0" hangingPunct="1">
        <a:spcBef>
          <a:spcPct val="0"/>
        </a:spcBef>
        <a:buNone/>
        <a:defRPr sz="4800" b="1" kern="1200">
          <a:solidFill>
            <a:srgbClr val="7AB800"/>
          </a:solidFill>
          <a:latin typeface="Calibri"/>
          <a:ea typeface="+mj-ea"/>
          <a:cs typeface="Calibri"/>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365751" algn="l" defTabSz="1219170" rtl="0" eaLnBrk="1" latinLnBrk="0" hangingPunct="1">
        <a:spcBef>
          <a:spcPct val="20000"/>
        </a:spcBef>
        <a:buClr>
          <a:srgbClr val="7AB800"/>
        </a:buClr>
        <a:buSzPct val="90000"/>
        <a:buFont typeface="Arial" pitchFamily="34" charset="0"/>
        <a:buChar char="•"/>
        <a:defRPr sz="2933" kern="1200">
          <a:solidFill>
            <a:srgbClr val="1E1E1E"/>
          </a:solidFill>
          <a:latin typeface="Calibri"/>
          <a:ea typeface="+mn-ea"/>
          <a:cs typeface="Calibri"/>
        </a:defRPr>
      </a:lvl1pPr>
      <a:lvl2pPr marL="853419" indent="-365751" algn="l" defTabSz="1219170" rtl="0" eaLnBrk="1" latinLnBrk="0" hangingPunct="1">
        <a:spcBef>
          <a:spcPct val="20000"/>
        </a:spcBef>
        <a:buClr>
          <a:srgbClr val="7AB800"/>
        </a:buClr>
        <a:buSzPct val="90000"/>
        <a:buFont typeface="Calibri" pitchFamily="34" charset="0"/>
        <a:buChar char="–"/>
        <a:defRPr sz="2933" kern="1200">
          <a:solidFill>
            <a:srgbClr val="1E1E1E"/>
          </a:solidFill>
          <a:latin typeface="Calibri"/>
          <a:ea typeface="+mn-ea"/>
          <a:cs typeface="Calibri"/>
        </a:defRPr>
      </a:lvl2pPr>
      <a:lvl3pPr marL="1219170" indent="-304792" algn="l" defTabSz="1219170" rtl="0" eaLnBrk="1" latinLnBrk="0" hangingPunct="1">
        <a:spcBef>
          <a:spcPct val="20000"/>
        </a:spcBef>
        <a:buClr>
          <a:srgbClr val="7AB800"/>
        </a:buClr>
        <a:buSzPct val="90000"/>
        <a:buFont typeface="Arial" pitchFamily="34" charset="0"/>
        <a:buChar char="•"/>
        <a:defRPr sz="2400" kern="1200">
          <a:solidFill>
            <a:srgbClr val="1E1E1E"/>
          </a:solidFill>
          <a:latin typeface="Calibri"/>
          <a:ea typeface="+mn-ea"/>
          <a:cs typeface="Calibri"/>
        </a:defRPr>
      </a:lvl3pPr>
      <a:lvl4pPr marL="1499579" indent="-304792" algn="l" defTabSz="1219170" rtl="0" eaLnBrk="1" latinLnBrk="0" hangingPunct="1">
        <a:spcBef>
          <a:spcPct val="20000"/>
        </a:spcBef>
        <a:buClr>
          <a:srgbClr val="7AB800"/>
        </a:buClr>
        <a:buSzPct val="90000"/>
        <a:buFont typeface="Arial" pitchFamily="34" charset="0"/>
        <a:buChar char="•"/>
        <a:defRPr sz="2133" kern="1200">
          <a:solidFill>
            <a:srgbClr val="1E1E1E"/>
          </a:solidFill>
          <a:latin typeface="Calibri"/>
          <a:ea typeface="+mn-ea"/>
          <a:cs typeface="Calibri"/>
        </a:defRPr>
      </a:lvl4pPr>
      <a:lvl5pPr marL="1767796" indent="-304792" algn="l" defTabSz="1219170" rtl="0" eaLnBrk="1" latinLnBrk="0" hangingPunct="1">
        <a:spcBef>
          <a:spcPct val="20000"/>
        </a:spcBef>
        <a:buClr>
          <a:srgbClr val="7AB800"/>
        </a:buClr>
        <a:buSzPct val="90000"/>
        <a:buFont typeface="Arial" pitchFamily="34" charset="0"/>
        <a:buChar char="•"/>
        <a:defRPr sz="1867" kern="1200" baseline="0">
          <a:solidFill>
            <a:srgbClr val="1E1E1E"/>
          </a:solidFill>
          <a:latin typeface="Calibri"/>
          <a:ea typeface="+mn-ea"/>
          <a:cs typeface="Calibri"/>
        </a:defRPr>
      </a:lvl5pPr>
      <a:lvl6pPr marL="2023821" indent="-304792" algn="l" defTabSz="1219170" rtl="0" eaLnBrk="1" latinLnBrk="0" hangingPunct="1">
        <a:spcBef>
          <a:spcPct val="20000"/>
        </a:spcBef>
        <a:buClr>
          <a:schemeClr val="accent1"/>
        </a:buClr>
        <a:buSzPct val="76000"/>
        <a:buFont typeface="Wingdings 2" pitchFamily="18" charset="2"/>
        <a:buChar char=""/>
        <a:defRPr sz="1867" kern="1200">
          <a:solidFill>
            <a:schemeClr val="tx2"/>
          </a:solidFill>
          <a:latin typeface="+mn-lt"/>
          <a:ea typeface="+mn-ea"/>
          <a:cs typeface="+mn-cs"/>
        </a:defRPr>
      </a:lvl6pPr>
      <a:lvl7pPr marL="2292039" indent="-304792" algn="l" defTabSz="1219170" rtl="0" eaLnBrk="1" latinLnBrk="0" hangingPunct="1">
        <a:spcBef>
          <a:spcPct val="20000"/>
        </a:spcBef>
        <a:buClr>
          <a:schemeClr val="accent1"/>
        </a:buClr>
        <a:buSzPct val="76000"/>
        <a:buFont typeface="Wingdings 2" pitchFamily="18" charset="2"/>
        <a:buChar char=""/>
        <a:defRPr sz="1867" kern="1200">
          <a:solidFill>
            <a:schemeClr val="tx2"/>
          </a:solidFill>
          <a:latin typeface="+mn-lt"/>
          <a:ea typeface="+mn-ea"/>
          <a:cs typeface="+mn-cs"/>
        </a:defRPr>
      </a:lvl7pPr>
      <a:lvl8pPr marL="2560256" indent="-304792" algn="l" defTabSz="1219170" rtl="0" eaLnBrk="1" latinLnBrk="0" hangingPunct="1">
        <a:spcBef>
          <a:spcPct val="20000"/>
        </a:spcBef>
        <a:buClr>
          <a:schemeClr val="accent1"/>
        </a:buClr>
        <a:buSzPct val="76000"/>
        <a:buFont typeface="Wingdings 2" pitchFamily="18" charset="2"/>
        <a:buChar char=""/>
        <a:defRPr sz="1867" kern="1200">
          <a:solidFill>
            <a:schemeClr val="tx2"/>
          </a:solidFill>
          <a:latin typeface="+mn-lt"/>
          <a:ea typeface="+mn-ea"/>
          <a:cs typeface="+mn-cs"/>
        </a:defRPr>
      </a:lvl8pPr>
      <a:lvl9pPr marL="2828473" indent="-304792" algn="l" defTabSz="1219170" rtl="0" eaLnBrk="1" latinLnBrk="0" hangingPunct="1">
        <a:spcBef>
          <a:spcPct val="20000"/>
        </a:spcBef>
        <a:buClr>
          <a:schemeClr val="accent1"/>
        </a:buClr>
        <a:buSzPct val="76000"/>
        <a:buFont typeface="Wingdings 2" pitchFamily="18" charset="2"/>
        <a:buChar char=""/>
        <a:defRPr sz="1867"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analytics/web/?hl=en#realtime/rt-overview/a53191319w85837323p89035729/https://developer.bluetooth.org/TechnologyOverview/Pages/BLE.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bluetooth.org/en-us/specification/assigned-number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hyperlink" Target="http://www.microsoft.com/en-us/powerbi/default.aspx" TargetMode="External"/><Relationship Id="rId3" Type="http://schemas.openxmlformats.org/officeDocument/2006/relationships/hyperlink" Target="http://azure.microsoft.com/en-us/services/documentdb/" TargetMode="External"/><Relationship Id="rId7" Type="http://schemas.openxmlformats.org/officeDocument/2006/relationships/hyperlink" Target="http://azure.microsoft.com/en-us/services/hdinsight/" TargetMode="External"/><Relationship Id="rId2" Type="http://schemas.openxmlformats.org/officeDocument/2006/relationships/hyperlink" Target="http://azure.microsoft.com/en-us/services/event-hubs/" TargetMode="External"/><Relationship Id="rId1" Type="http://schemas.openxmlformats.org/officeDocument/2006/relationships/slideLayout" Target="../slideLayouts/slideLayout2.xml"/><Relationship Id="rId6" Type="http://schemas.openxmlformats.org/officeDocument/2006/relationships/hyperlink" Target="http://azure.microsoft.com/en-us/services/machine-learning/" TargetMode="External"/><Relationship Id="rId5" Type="http://schemas.openxmlformats.org/officeDocument/2006/relationships/hyperlink" Target="http://azure.microsoft.com/en-us/services/notification-hubs/" TargetMode="External"/><Relationship Id="rId4" Type="http://schemas.openxmlformats.org/officeDocument/2006/relationships/hyperlink" Target="http://azure.microsoft.com/en-us/services/stream-analytic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JRhodes@QiMata.com" TargetMode="External"/><Relationship Id="rId2" Type="http://schemas.openxmlformats.org/officeDocument/2006/relationships/hyperlink" Target="http://blog.qimata.com/" TargetMode="External"/><Relationship Id="rId1" Type="http://schemas.openxmlformats.org/officeDocument/2006/relationships/slideLayout" Target="../slideLayouts/slideLayout2.xml"/><Relationship Id="rId4" Type="http://schemas.openxmlformats.org/officeDocument/2006/relationships/hyperlink" Target="mailto:MarshallCStewart@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wnload.microsoft.com/download/E/1/F/E1FFDADF-C0FF-4E72-A834-B173A079F393/Microsoft_Internet_of_Things_White_Paper.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a:t>
            </a:r>
            <a:r>
              <a:rPr lang="en-US" dirty="0" err="1" smtClean="0"/>
              <a:t>IoT</a:t>
            </a:r>
            <a:r>
              <a:rPr lang="en-US" dirty="0" smtClean="0"/>
              <a:t> and Bluetooth LE</a:t>
            </a:r>
            <a:endParaRPr lang="en-US" dirty="0"/>
          </a:p>
        </p:txBody>
      </p:sp>
      <p:sp>
        <p:nvSpPr>
          <p:cNvPr id="3" name="Subtitle 2"/>
          <p:cNvSpPr>
            <a:spLocks noGrp="1"/>
          </p:cNvSpPr>
          <p:nvPr>
            <p:ph type="subTitle" idx="1"/>
          </p:nvPr>
        </p:nvSpPr>
        <p:spPr>
          <a:xfrm>
            <a:off x="1385375" y="3484982"/>
            <a:ext cx="4800272" cy="2323151"/>
          </a:xfrm>
        </p:spPr>
        <p:txBody>
          <a:bodyPr/>
          <a:lstStyle/>
          <a:p>
            <a:r>
              <a:rPr lang="en-US" dirty="0" smtClean="0"/>
              <a:t>Jared Rhodes</a:t>
            </a:r>
          </a:p>
          <a:p>
            <a:r>
              <a:rPr lang="en-US" dirty="0" smtClean="0"/>
              <a:t>MCSD, </a:t>
            </a:r>
            <a:r>
              <a:rPr lang="en-US" dirty="0" err="1" smtClean="0"/>
              <a:t>Xamarin</a:t>
            </a:r>
            <a:r>
              <a:rPr lang="en-US" dirty="0" smtClean="0"/>
              <a:t> Certified Developer</a:t>
            </a:r>
          </a:p>
          <a:p>
            <a:r>
              <a:rPr lang="en-US" dirty="0" smtClean="0"/>
              <a:t>Senior Consultant</a:t>
            </a:r>
          </a:p>
          <a:p>
            <a:r>
              <a:rPr lang="en-US" dirty="0" err="1" smtClean="0"/>
              <a:t>Magenic</a:t>
            </a:r>
            <a:r>
              <a:rPr lang="en-US" dirty="0" smtClean="0"/>
              <a:t> Technologies</a:t>
            </a:r>
            <a:endParaRPr lang="en-US" dirty="0"/>
          </a:p>
        </p:txBody>
      </p:sp>
      <p:sp>
        <p:nvSpPr>
          <p:cNvPr id="4" name="Subtitle 2"/>
          <p:cNvSpPr txBox="1">
            <a:spLocks/>
          </p:cNvSpPr>
          <p:nvPr/>
        </p:nvSpPr>
        <p:spPr>
          <a:xfrm>
            <a:off x="7605088" y="3484981"/>
            <a:ext cx="3111321" cy="2323151"/>
          </a:xfrm>
          <a:prstGeom prst="rect">
            <a:avLst/>
          </a:prstGeom>
          <a:noFill/>
          <a:ln w="15875" cap="flat" cmpd="sng" algn="ctr">
            <a:noFill/>
            <a:prstDash val="solid"/>
          </a:ln>
          <a:effectLst/>
        </p:spPr>
        <p:txBody>
          <a:bodyPr vert="horz" lIns="91440" tIns="45720" rIns="91440" bIns="45720" rtlCol="0">
            <a:normAutofit/>
          </a:bodyPr>
          <a:lstStyle>
            <a:lvl1pPr marL="0" indent="0" algn="l" defTabSz="1219170" rtl="0" eaLnBrk="1" latinLnBrk="0" hangingPunct="1">
              <a:spcBef>
                <a:spcPct val="20000"/>
              </a:spcBef>
              <a:buClr>
                <a:srgbClr val="7AB800"/>
              </a:buClr>
              <a:buSzPct val="90000"/>
              <a:buFont typeface="Arial" pitchFamily="34" charset="0"/>
              <a:buNone/>
              <a:defRPr sz="2400" kern="1200">
                <a:ln>
                  <a:noFill/>
                </a:ln>
                <a:solidFill>
                  <a:schemeClr val="tx1"/>
                </a:solidFill>
                <a:latin typeface="Calibri"/>
                <a:ea typeface="+mn-ea"/>
                <a:cs typeface="Calibri"/>
              </a:defRPr>
            </a:lvl1pPr>
            <a:lvl2pPr marL="609585" indent="0" algn="ctr" defTabSz="1219170" rtl="0" eaLnBrk="1" latinLnBrk="0" hangingPunct="1">
              <a:spcBef>
                <a:spcPct val="20000"/>
              </a:spcBef>
              <a:buClr>
                <a:srgbClr val="7AB800"/>
              </a:buClr>
              <a:buSzPct val="90000"/>
              <a:buFont typeface="Calibri" pitchFamily="34" charset="0"/>
              <a:buNone/>
              <a:defRPr sz="2933" kern="1200">
                <a:solidFill>
                  <a:schemeClr val="tx1">
                    <a:tint val="75000"/>
                  </a:schemeClr>
                </a:solidFill>
                <a:latin typeface="Calibri"/>
                <a:ea typeface="+mn-ea"/>
                <a:cs typeface="Calibri"/>
              </a:defRPr>
            </a:lvl2pPr>
            <a:lvl3pPr marL="1219170" indent="0" algn="ctr" defTabSz="1219170" rtl="0" eaLnBrk="1" latinLnBrk="0" hangingPunct="1">
              <a:spcBef>
                <a:spcPct val="20000"/>
              </a:spcBef>
              <a:buClr>
                <a:srgbClr val="7AB800"/>
              </a:buClr>
              <a:buSzPct val="90000"/>
              <a:buFont typeface="Arial" pitchFamily="34" charset="0"/>
              <a:buNone/>
              <a:defRPr sz="2400" kern="1200">
                <a:solidFill>
                  <a:schemeClr val="tx1">
                    <a:tint val="75000"/>
                  </a:schemeClr>
                </a:solidFill>
                <a:latin typeface="Calibri"/>
                <a:ea typeface="+mn-ea"/>
                <a:cs typeface="Calibri"/>
              </a:defRPr>
            </a:lvl3pPr>
            <a:lvl4pPr marL="1828754" indent="0" algn="ctr" defTabSz="1219170" rtl="0" eaLnBrk="1" latinLnBrk="0" hangingPunct="1">
              <a:spcBef>
                <a:spcPct val="20000"/>
              </a:spcBef>
              <a:buClr>
                <a:srgbClr val="7AB800"/>
              </a:buClr>
              <a:buSzPct val="90000"/>
              <a:buFont typeface="Arial" pitchFamily="34" charset="0"/>
              <a:buNone/>
              <a:defRPr sz="2133" kern="1200">
                <a:solidFill>
                  <a:schemeClr val="tx1">
                    <a:tint val="75000"/>
                  </a:schemeClr>
                </a:solidFill>
                <a:latin typeface="Calibri"/>
                <a:ea typeface="+mn-ea"/>
                <a:cs typeface="Calibri"/>
              </a:defRPr>
            </a:lvl4pPr>
            <a:lvl5pPr marL="2438339" indent="0" algn="ctr" defTabSz="1219170" rtl="0" eaLnBrk="1" latinLnBrk="0" hangingPunct="1">
              <a:spcBef>
                <a:spcPct val="20000"/>
              </a:spcBef>
              <a:buClr>
                <a:srgbClr val="7AB800"/>
              </a:buClr>
              <a:buSzPct val="90000"/>
              <a:buFont typeface="Arial" pitchFamily="34" charset="0"/>
              <a:buNone/>
              <a:defRPr sz="1867" kern="1200" baseline="0">
                <a:solidFill>
                  <a:schemeClr val="tx1">
                    <a:tint val="75000"/>
                  </a:schemeClr>
                </a:solidFill>
                <a:latin typeface="Calibri"/>
                <a:ea typeface="+mn-ea"/>
                <a:cs typeface="Calibri"/>
              </a:defRPr>
            </a:lvl5pPr>
            <a:lvl6pPr marL="3047924" indent="0" algn="ctr" defTabSz="1219170" rtl="0" eaLnBrk="1" latinLnBrk="0" hangingPunct="1">
              <a:spcBef>
                <a:spcPct val="20000"/>
              </a:spcBef>
              <a:buClr>
                <a:schemeClr val="accent1"/>
              </a:buClr>
              <a:buSzPct val="76000"/>
              <a:buFont typeface="Wingdings 2" pitchFamily="18" charset="2"/>
              <a:buNone/>
              <a:defRPr sz="1867" kern="1200">
                <a:solidFill>
                  <a:schemeClr val="tx1">
                    <a:tint val="75000"/>
                  </a:schemeClr>
                </a:solidFill>
                <a:latin typeface="+mn-lt"/>
                <a:ea typeface="+mn-ea"/>
                <a:cs typeface="+mn-cs"/>
              </a:defRPr>
            </a:lvl6pPr>
            <a:lvl7pPr marL="3657509" indent="0" algn="ctr" defTabSz="1219170" rtl="0" eaLnBrk="1" latinLnBrk="0" hangingPunct="1">
              <a:spcBef>
                <a:spcPct val="20000"/>
              </a:spcBef>
              <a:buClr>
                <a:schemeClr val="accent1"/>
              </a:buClr>
              <a:buSzPct val="76000"/>
              <a:buFont typeface="Wingdings 2" pitchFamily="18" charset="2"/>
              <a:buNone/>
              <a:defRPr sz="1867" kern="1200">
                <a:solidFill>
                  <a:schemeClr val="tx1">
                    <a:tint val="75000"/>
                  </a:schemeClr>
                </a:solidFill>
                <a:latin typeface="+mn-lt"/>
                <a:ea typeface="+mn-ea"/>
                <a:cs typeface="+mn-cs"/>
              </a:defRPr>
            </a:lvl7pPr>
            <a:lvl8pPr marL="4267093" indent="0" algn="ctr" defTabSz="1219170" rtl="0" eaLnBrk="1" latinLnBrk="0" hangingPunct="1">
              <a:spcBef>
                <a:spcPct val="20000"/>
              </a:spcBef>
              <a:buClr>
                <a:schemeClr val="accent1"/>
              </a:buClr>
              <a:buSzPct val="76000"/>
              <a:buFont typeface="Wingdings 2" pitchFamily="18" charset="2"/>
              <a:buNone/>
              <a:defRPr sz="1867" kern="1200">
                <a:solidFill>
                  <a:schemeClr val="tx1">
                    <a:tint val="75000"/>
                  </a:schemeClr>
                </a:solidFill>
                <a:latin typeface="+mn-lt"/>
                <a:ea typeface="+mn-ea"/>
                <a:cs typeface="+mn-cs"/>
              </a:defRPr>
            </a:lvl8pPr>
            <a:lvl9pPr marL="4876678" indent="0" algn="ctr" defTabSz="1219170" rtl="0" eaLnBrk="1" latinLnBrk="0" hangingPunct="1">
              <a:spcBef>
                <a:spcPct val="20000"/>
              </a:spcBef>
              <a:buClr>
                <a:schemeClr val="accent1"/>
              </a:buClr>
              <a:buSzPct val="76000"/>
              <a:buFont typeface="Wingdings 2" pitchFamily="18" charset="2"/>
              <a:buNone/>
              <a:defRPr sz="1867" kern="1200">
                <a:solidFill>
                  <a:schemeClr val="tx1">
                    <a:tint val="75000"/>
                  </a:schemeClr>
                </a:solidFill>
                <a:latin typeface="+mn-lt"/>
                <a:ea typeface="+mn-ea"/>
                <a:cs typeface="+mn-cs"/>
              </a:defRPr>
            </a:lvl9pPr>
          </a:lstStyle>
          <a:p>
            <a:r>
              <a:rPr lang="en-US" strike="sngStrike" dirty="0" smtClean="0"/>
              <a:t>Marshall Stewart</a:t>
            </a:r>
          </a:p>
          <a:p>
            <a:r>
              <a:rPr lang="en-US" strike="sngStrike" dirty="0" smtClean="0"/>
              <a:t>Power Engineer</a:t>
            </a:r>
          </a:p>
          <a:p>
            <a:r>
              <a:rPr lang="en-US" strike="sngStrike" dirty="0" err="1" smtClean="0"/>
              <a:t>Mangan</a:t>
            </a:r>
            <a:r>
              <a:rPr lang="en-US" strike="sngStrike" dirty="0" smtClean="0"/>
              <a:t> Inc.</a:t>
            </a:r>
            <a:endParaRPr lang="en-US" strike="sngStrike" dirty="0"/>
          </a:p>
        </p:txBody>
      </p:sp>
    </p:spTree>
    <p:extLst>
      <p:ext uri="{BB962C8B-B14F-4D97-AF65-F5344CB8AC3E}">
        <p14:creationId xmlns:p14="http://schemas.microsoft.com/office/powerpoint/2010/main" val="373079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Structure Design</a:t>
            </a:r>
            <a:endParaRPr lang="en-US" dirty="0"/>
          </a:p>
        </p:txBody>
      </p:sp>
      <p:sp>
        <p:nvSpPr>
          <p:cNvPr id="3" name="Content Placeholder 2"/>
          <p:cNvSpPr>
            <a:spLocks noGrp="1"/>
          </p:cNvSpPr>
          <p:nvPr>
            <p:ph idx="1"/>
          </p:nvPr>
        </p:nvSpPr>
        <p:spPr/>
        <p:txBody>
          <a:bodyPr/>
          <a:lstStyle/>
          <a:p>
            <a:r>
              <a:rPr lang="en-US" dirty="0" smtClean="0"/>
              <a:t>Advertising Packet</a:t>
            </a:r>
          </a:p>
          <a:p>
            <a:endParaRPr lang="en-US" dirty="0"/>
          </a:p>
          <a:p>
            <a:endParaRPr lang="en-US" dirty="0" smtClean="0"/>
          </a:p>
          <a:p>
            <a:endParaRPr lang="en-US" dirty="0"/>
          </a:p>
          <a:p>
            <a:r>
              <a:rPr lang="en-US" dirty="0" smtClean="0"/>
              <a:t>Data Packet</a:t>
            </a:r>
            <a:endParaRPr lang="en-US" dirty="0"/>
          </a:p>
        </p:txBody>
      </p:sp>
      <p:pic>
        <p:nvPicPr>
          <p:cNvPr id="6" name="Picture 5"/>
          <p:cNvPicPr>
            <a:picLocks noChangeAspect="1"/>
          </p:cNvPicPr>
          <p:nvPr/>
        </p:nvPicPr>
        <p:blipFill>
          <a:blip r:embed="rId3"/>
          <a:stretch>
            <a:fillRect/>
          </a:stretch>
        </p:blipFill>
        <p:spPr>
          <a:xfrm>
            <a:off x="3121969" y="1890637"/>
            <a:ext cx="5858693" cy="1076475"/>
          </a:xfrm>
          <a:prstGeom prst="rect">
            <a:avLst/>
          </a:prstGeom>
        </p:spPr>
      </p:pic>
      <p:pic>
        <p:nvPicPr>
          <p:cNvPr id="7" name="Picture 6"/>
          <p:cNvPicPr>
            <a:picLocks noChangeAspect="1"/>
          </p:cNvPicPr>
          <p:nvPr/>
        </p:nvPicPr>
        <p:blipFill>
          <a:blip r:embed="rId4"/>
          <a:stretch>
            <a:fillRect/>
          </a:stretch>
        </p:blipFill>
        <p:spPr>
          <a:xfrm>
            <a:off x="3140607" y="4076623"/>
            <a:ext cx="5906324" cy="1105054"/>
          </a:xfrm>
          <a:prstGeom prst="rect">
            <a:avLst/>
          </a:prstGeom>
        </p:spPr>
      </p:pic>
    </p:spTree>
    <p:extLst>
      <p:ext uri="{BB962C8B-B14F-4D97-AF65-F5344CB8AC3E}">
        <p14:creationId xmlns:p14="http://schemas.microsoft.com/office/powerpoint/2010/main" val="1737550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a:t>
            </a:r>
            <a:endParaRPr lang="en-US" dirty="0"/>
          </a:p>
        </p:txBody>
      </p:sp>
      <p:sp>
        <p:nvSpPr>
          <p:cNvPr id="3" name="Content Placeholder 2"/>
          <p:cNvSpPr>
            <a:spLocks noGrp="1"/>
          </p:cNvSpPr>
          <p:nvPr>
            <p:ph idx="1"/>
          </p:nvPr>
        </p:nvSpPr>
        <p:spPr/>
        <p:txBody>
          <a:bodyPr/>
          <a:lstStyle/>
          <a:p>
            <a:r>
              <a:rPr lang="en-US" dirty="0" smtClean="0"/>
              <a:t>3 Advertising channels</a:t>
            </a:r>
          </a:p>
          <a:p>
            <a:r>
              <a:rPr lang="en-US" dirty="0" smtClean="0"/>
              <a:t>37 </a:t>
            </a:r>
            <a:r>
              <a:rPr lang="en-US" dirty="0"/>
              <a:t>D</a:t>
            </a:r>
            <a:r>
              <a:rPr lang="en-US" dirty="0" smtClean="0"/>
              <a:t>ata channels</a:t>
            </a:r>
          </a:p>
        </p:txBody>
      </p:sp>
      <p:pic>
        <p:nvPicPr>
          <p:cNvPr id="4" name="Picture 3"/>
          <p:cNvPicPr/>
          <p:nvPr/>
        </p:nvPicPr>
        <p:blipFill>
          <a:blip r:embed="rId3"/>
          <a:stretch>
            <a:fillRect/>
          </a:stretch>
        </p:blipFill>
        <p:spPr>
          <a:xfrm>
            <a:off x="4504944" y="1555343"/>
            <a:ext cx="5943600" cy="3911600"/>
          </a:xfrm>
          <a:prstGeom prst="rect">
            <a:avLst/>
          </a:prstGeom>
        </p:spPr>
      </p:pic>
    </p:spTree>
    <p:extLst>
      <p:ext uri="{BB962C8B-B14F-4D97-AF65-F5344CB8AC3E}">
        <p14:creationId xmlns:p14="http://schemas.microsoft.com/office/powerpoint/2010/main" val="2918921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Configurations </a:t>
            </a:r>
            <a:endParaRPr lang="en-US" dirty="0"/>
          </a:p>
        </p:txBody>
      </p:sp>
      <p:pic>
        <p:nvPicPr>
          <p:cNvPr id="4" name="Content Placeholder 3"/>
          <p:cNvPicPr>
            <a:picLocks noGrp="1" noChangeAspect="1"/>
          </p:cNvPicPr>
          <p:nvPr>
            <p:ph idx="1"/>
          </p:nvPr>
        </p:nvPicPr>
        <p:blipFill>
          <a:blip r:embed="rId2"/>
          <a:stretch>
            <a:fillRect/>
          </a:stretch>
        </p:blipFill>
        <p:spPr>
          <a:xfrm>
            <a:off x="4507866" y="1554479"/>
            <a:ext cx="7123429" cy="3505041"/>
          </a:xfrm>
          <a:prstGeom prst="rect">
            <a:avLst/>
          </a:prstGeom>
        </p:spPr>
      </p:pic>
      <p:pic>
        <p:nvPicPr>
          <p:cNvPr id="5" name="Picture 8" descr="http://cybergibbons.com.gridhosted.co.uk/wp-content/uploads/2013/04/dscf793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810" y="1299224"/>
            <a:ext cx="312420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174136" y="3642374"/>
            <a:ext cx="2214704" cy="2401205"/>
          </a:xfrm>
          <a:prstGeom prst="rect">
            <a:avLst/>
          </a:prstGeom>
        </p:spPr>
      </p:pic>
    </p:spTree>
    <p:extLst>
      <p:ext uri="{BB962C8B-B14F-4D97-AF65-F5344CB8AC3E}">
        <p14:creationId xmlns:p14="http://schemas.microsoft.com/office/powerpoint/2010/main" val="94714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52686" y="487681"/>
            <a:ext cx="9669899" cy="4976654"/>
          </a:xfrm>
          <a:prstGeom prst="rect">
            <a:avLst/>
          </a:prstGeom>
        </p:spPr>
      </p:pic>
    </p:spTree>
    <p:extLst>
      <p:ext uri="{BB962C8B-B14F-4D97-AF65-F5344CB8AC3E}">
        <p14:creationId xmlns:p14="http://schemas.microsoft.com/office/powerpoint/2010/main" val="40618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ck.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962" y="72875"/>
            <a:ext cx="6652913" cy="6059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26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GAP</a:t>
            </a:r>
            <a:endParaRPr lang="en-US" dirty="0"/>
          </a:p>
        </p:txBody>
      </p:sp>
      <p:sp>
        <p:nvSpPr>
          <p:cNvPr id="3" name="Content Placeholder 2"/>
          <p:cNvSpPr>
            <a:spLocks noGrp="1"/>
          </p:cNvSpPr>
          <p:nvPr>
            <p:ph idx="1"/>
          </p:nvPr>
        </p:nvSpPr>
        <p:spPr/>
        <p:txBody>
          <a:bodyPr>
            <a:normAutofit/>
          </a:bodyPr>
          <a:lstStyle/>
          <a:p>
            <a:r>
              <a:rPr lang="en-US" dirty="0" smtClean="0"/>
              <a:t>Generic Access Profile </a:t>
            </a:r>
          </a:p>
          <a:p>
            <a:r>
              <a:rPr lang="en-US" dirty="0" smtClean="0"/>
              <a:t>Roles –</a:t>
            </a:r>
          </a:p>
          <a:p>
            <a:pPr lvl="1"/>
            <a:r>
              <a:rPr lang="en-US" b="1" dirty="0"/>
              <a:t>Broadcaster</a:t>
            </a:r>
            <a:r>
              <a:rPr lang="en-US" dirty="0"/>
              <a:t> – an advertiser that is non-connectable</a:t>
            </a:r>
          </a:p>
          <a:p>
            <a:pPr lvl="1"/>
            <a:r>
              <a:rPr lang="en-US" b="1" dirty="0" smtClean="0"/>
              <a:t>Observer</a:t>
            </a:r>
            <a:r>
              <a:rPr lang="en-US" dirty="0" smtClean="0"/>
              <a:t> </a:t>
            </a:r>
            <a:r>
              <a:rPr lang="en-US" dirty="0"/>
              <a:t>– scans for advertisements, but cannot initiate connections</a:t>
            </a:r>
          </a:p>
          <a:p>
            <a:pPr lvl="1"/>
            <a:r>
              <a:rPr lang="en-US" b="1" dirty="0"/>
              <a:t>Central</a:t>
            </a:r>
            <a:r>
              <a:rPr lang="en-US" dirty="0"/>
              <a:t> – scans for advertisements and initiates connections; operates as a master in a single or multiple link-layer connections. Currently, the BLE central stack supports up to three simultaneous connections.</a:t>
            </a:r>
          </a:p>
          <a:p>
            <a:pPr lvl="1"/>
            <a:r>
              <a:rPr lang="en-US" b="1" dirty="0" smtClean="0"/>
              <a:t>Peripheral</a:t>
            </a:r>
            <a:r>
              <a:rPr lang="en-US" dirty="0" smtClean="0"/>
              <a:t> </a:t>
            </a:r>
            <a:r>
              <a:rPr lang="en-US" dirty="0"/>
              <a:t>– an advertiser that is connectable, and operates as a slave in a single </a:t>
            </a:r>
            <a:r>
              <a:rPr lang="en-US" dirty="0" smtClean="0"/>
              <a:t>link-layer connection.</a:t>
            </a:r>
            <a:endParaRPr lang="en-US" dirty="0"/>
          </a:p>
        </p:txBody>
      </p:sp>
    </p:spTree>
    <p:extLst>
      <p:ext uri="{BB962C8B-B14F-4D97-AF65-F5344CB8AC3E}">
        <p14:creationId xmlns:p14="http://schemas.microsoft.com/office/powerpoint/2010/main" val="2232869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GATT</a:t>
            </a:r>
            <a:endParaRPr lang="en-US" dirty="0"/>
          </a:p>
        </p:txBody>
      </p:sp>
      <p:sp>
        <p:nvSpPr>
          <p:cNvPr id="3" name="Content Placeholder 2"/>
          <p:cNvSpPr>
            <a:spLocks noGrp="1"/>
          </p:cNvSpPr>
          <p:nvPr>
            <p:ph idx="1"/>
          </p:nvPr>
        </p:nvSpPr>
        <p:spPr/>
        <p:txBody>
          <a:bodyPr>
            <a:normAutofit/>
          </a:bodyPr>
          <a:lstStyle/>
          <a:p>
            <a:r>
              <a:rPr lang="en-US" dirty="0"/>
              <a:t>Generic Attribute Profile (GATT</a:t>
            </a:r>
            <a:r>
              <a:rPr lang="en-US" dirty="0" smtClean="0"/>
              <a:t>)</a:t>
            </a:r>
          </a:p>
          <a:p>
            <a:r>
              <a:rPr lang="en-US" dirty="0" smtClean="0"/>
              <a:t>Terminology:</a:t>
            </a:r>
          </a:p>
          <a:p>
            <a:pPr lvl="1"/>
            <a:r>
              <a:rPr lang="en-US" sz="3200" b="1" dirty="0" smtClean="0"/>
              <a:t>Client</a:t>
            </a:r>
            <a:r>
              <a:rPr lang="en-US" sz="3600" dirty="0" smtClean="0"/>
              <a:t> - </a:t>
            </a:r>
            <a:r>
              <a:rPr lang="en-US" sz="3200" dirty="0" smtClean="0"/>
              <a:t>A device that initiates GATT commands and requests, and accepts responses, for example a computer or smartphone.</a:t>
            </a:r>
            <a:endParaRPr lang="en-US" sz="3600" dirty="0" smtClean="0"/>
          </a:p>
          <a:p>
            <a:pPr lvl="1"/>
            <a:r>
              <a:rPr lang="en-US" sz="3200" b="1" dirty="0" smtClean="0"/>
              <a:t>Server - </a:t>
            </a:r>
            <a:r>
              <a:rPr lang="en-US" sz="3200" dirty="0" smtClean="0"/>
              <a:t>A device that receives GATT commands and requests, and returns responses, for example a temperature sensor.</a:t>
            </a:r>
            <a:endParaRPr lang="en-US" sz="3600" dirty="0" smtClean="0"/>
          </a:p>
          <a:p>
            <a:pPr lvl="1"/>
            <a:r>
              <a:rPr lang="en-US" sz="3200" b="1" dirty="0" smtClean="0"/>
              <a:t>Characteristic - </a:t>
            </a:r>
            <a:r>
              <a:rPr lang="en-US" sz="3200" dirty="0" smtClean="0"/>
              <a:t>A data value transferred between client and server, for example the current battery voltage.</a:t>
            </a:r>
            <a:endParaRPr lang="en-US" sz="3600" dirty="0" smtClean="0"/>
          </a:p>
          <a:p>
            <a:pPr lvl="1"/>
            <a:endParaRPr lang="en-US" dirty="0"/>
          </a:p>
        </p:txBody>
      </p:sp>
    </p:spTree>
    <p:extLst>
      <p:ext uri="{BB962C8B-B14F-4D97-AF65-F5344CB8AC3E}">
        <p14:creationId xmlns:p14="http://schemas.microsoft.com/office/powerpoint/2010/main" val="2209810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GATT</a:t>
            </a:r>
          </a:p>
        </p:txBody>
      </p:sp>
      <p:sp>
        <p:nvSpPr>
          <p:cNvPr id="3" name="Content Placeholder 2"/>
          <p:cNvSpPr>
            <a:spLocks noGrp="1"/>
          </p:cNvSpPr>
          <p:nvPr>
            <p:ph idx="1"/>
          </p:nvPr>
        </p:nvSpPr>
        <p:spPr/>
        <p:txBody>
          <a:bodyPr/>
          <a:lstStyle/>
          <a:p>
            <a:r>
              <a:rPr lang="en-US" dirty="0" smtClean="0"/>
              <a:t>Terminology (</a:t>
            </a:r>
            <a:r>
              <a:rPr lang="en-US" dirty="0" err="1" smtClean="0"/>
              <a:t>cont</a:t>
            </a:r>
            <a:r>
              <a:rPr lang="en-US" dirty="0" smtClean="0"/>
              <a:t>)</a:t>
            </a:r>
          </a:p>
          <a:p>
            <a:pPr lvl="1"/>
            <a:r>
              <a:rPr lang="en-US" sz="2800" b="1" dirty="0"/>
              <a:t>Service - </a:t>
            </a:r>
            <a:r>
              <a:rPr lang="en-US" sz="2800" dirty="0"/>
              <a:t>A collection of related characteristics, which operate together to perform a particular function. For instance, the </a:t>
            </a:r>
            <a:r>
              <a:rPr lang="en-US" sz="2800" i="1" dirty="0"/>
              <a:t>Health Thermometer</a:t>
            </a:r>
            <a:r>
              <a:rPr lang="en-US" sz="2800" dirty="0"/>
              <a:t> service includes characteristics for a temperature measurement value, and a time interval between measurements.</a:t>
            </a:r>
            <a:endParaRPr lang="en-US" sz="3200" dirty="0"/>
          </a:p>
          <a:p>
            <a:pPr lvl="1"/>
            <a:r>
              <a:rPr lang="en-US" sz="2800" b="1" dirty="0"/>
              <a:t>Descriptor - </a:t>
            </a:r>
            <a:r>
              <a:rPr lang="en-US" sz="2800" dirty="0"/>
              <a:t>A descriptor provides additional information about a characteristic. For instance, a temperature value characteristic may have an indication of its units (e.g. Celsius), and the maximum and minimum values which the sensor can measure. Descriptors are optional - each characteristic can have any number of descriptors.</a:t>
            </a:r>
          </a:p>
          <a:p>
            <a:pPr lvl="1"/>
            <a:endParaRPr lang="en-US" dirty="0"/>
          </a:p>
        </p:txBody>
      </p:sp>
    </p:spTree>
    <p:extLst>
      <p:ext uri="{BB962C8B-B14F-4D97-AF65-F5344CB8AC3E}">
        <p14:creationId xmlns:p14="http://schemas.microsoft.com/office/powerpoint/2010/main" val="345921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GATT</a:t>
            </a:r>
          </a:p>
        </p:txBody>
      </p:sp>
      <p:sp>
        <p:nvSpPr>
          <p:cNvPr id="3" name="Content Placeholder 2"/>
          <p:cNvSpPr>
            <a:spLocks noGrp="1"/>
          </p:cNvSpPr>
          <p:nvPr>
            <p:ph idx="1"/>
          </p:nvPr>
        </p:nvSpPr>
        <p:spPr/>
        <p:txBody>
          <a:bodyPr>
            <a:normAutofit lnSpcReduction="10000"/>
          </a:bodyPr>
          <a:lstStyle/>
          <a:p>
            <a:r>
              <a:rPr lang="en-US" dirty="0" smtClean="0"/>
              <a:t>Terminology (</a:t>
            </a:r>
            <a:r>
              <a:rPr lang="en-US" dirty="0" err="1" smtClean="0"/>
              <a:t>cont</a:t>
            </a:r>
            <a:r>
              <a:rPr lang="en-US" dirty="0" smtClean="0"/>
              <a:t>)</a:t>
            </a:r>
          </a:p>
          <a:p>
            <a:pPr lvl="1"/>
            <a:r>
              <a:rPr lang="en-US" b="1" dirty="0" smtClean="0"/>
              <a:t>Identifiers</a:t>
            </a:r>
            <a:r>
              <a:rPr lang="en-US" dirty="0"/>
              <a:t> </a:t>
            </a:r>
            <a:r>
              <a:rPr lang="en-US" dirty="0" smtClean="0"/>
              <a:t>- Services</a:t>
            </a:r>
            <a:r>
              <a:rPr lang="en-US" dirty="0"/>
              <a:t>, characteristics, and descriptors are collectively referred to as </a:t>
            </a:r>
            <a:r>
              <a:rPr lang="en-US" i="1" dirty="0"/>
              <a:t>attributes</a:t>
            </a:r>
            <a:r>
              <a:rPr lang="en-US" dirty="0"/>
              <a:t>, and identified by UUIDs. Any implementer may pick a random or pseudorandom UUID for proprietary uses, but the Bluetooth SIG have reserved a range of UUIDs (of the form </a:t>
            </a:r>
            <a:r>
              <a:rPr lang="en-US" i="1" dirty="0" smtClean="0"/>
              <a:t>xxxxxxxx-0000-1000-8000-00805F9B34FB</a:t>
            </a:r>
            <a:r>
              <a:rPr lang="en-US" dirty="0" smtClean="0"/>
              <a:t>) </a:t>
            </a:r>
            <a:r>
              <a:rPr lang="en-US" dirty="0"/>
              <a:t>for standard attributes. For efficiency, these identifiers are represented as 16-bit or 32-bit values in the protocol, rather than the 128 bits required for a full UUID. For example, the </a:t>
            </a:r>
            <a:r>
              <a:rPr lang="en-US" i="1" dirty="0"/>
              <a:t>Device Information</a:t>
            </a:r>
            <a:r>
              <a:rPr lang="en-US" dirty="0"/>
              <a:t> service has the short code 0x180A, rather than 0000180A-1000-... . The full list is kept in the </a:t>
            </a:r>
            <a:r>
              <a:rPr lang="en-US" dirty="0">
                <a:hlinkClick r:id="rId3"/>
              </a:rPr>
              <a:t>Bluetooth Assigned Numbers</a:t>
            </a:r>
            <a:r>
              <a:rPr lang="en-US" dirty="0"/>
              <a:t> document online.</a:t>
            </a:r>
          </a:p>
          <a:p>
            <a:pPr lvl="1"/>
            <a:endParaRPr lang="en-US" dirty="0"/>
          </a:p>
        </p:txBody>
      </p:sp>
    </p:spTree>
    <p:extLst>
      <p:ext uri="{BB962C8B-B14F-4D97-AF65-F5344CB8AC3E}">
        <p14:creationId xmlns:p14="http://schemas.microsoft.com/office/powerpoint/2010/main" val="185704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service</a:t>
            </a:r>
            <a:endParaRPr lang="en-US" dirty="0"/>
          </a:p>
        </p:txBody>
      </p:sp>
      <p:pic>
        <p:nvPicPr>
          <p:cNvPr id="4" name="Picture 3"/>
          <p:cNvPicPr>
            <a:picLocks noChangeAspect="1"/>
          </p:cNvPicPr>
          <p:nvPr/>
        </p:nvPicPr>
        <p:blipFill>
          <a:blip r:embed="rId3"/>
          <a:stretch>
            <a:fillRect/>
          </a:stretch>
        </p:blipFill>
        <p:spPr>
          <a:xfrm>
            <a:off x="2038350" y="1257300"/>
            <a:ext cx="8115300" cy="4343400"/>
          </a:xfrm>
          <a:prstGeom prst="rect">
            <a:avLst/>
          </a:prstGeom>
        </p:spPr>
      </p:pic>
    </p:spTree>
    <p:extLst>
      <p:ext uri="{BB962C8B-B14F-4D97-AF65-F5344CB8AC3E}">
        <p14:creationId xmlns:p14="http://schemas.microsoft.com/office/powerpoint/2010/main" val="3296581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Internet of Things</a:t>
            </a:r>
          </a:p>
          <a:p>
            <a:r>
              <a:rPr lang="en-US" dirty="0" smtClean="0"/>
              <a:t>Bluetooth Low energy</a:t>
            </a:r>
          </a:p>
          <a:p>
            <a:r>
              <a:rPr lang="en-US" dirty="0" smtClean="0"/>
              <a:t>Azure </a:t>
            </a:r>
            <a:r>
              <a:rPr lang="en-US" dirty="0" err="1" smtClean="0"/>
              <a:t>IoT</a:t>
            </a:r>
            <a:r>
              <a:rPr lang="en-US" dirty="0" smtClean="0"/>
              <a:t> offerings</a:t>
            </a:r>
          </a:p>
          <a:p>
            <a:pPr marL="91438" indent="0">
              <a:buNone/>
            </a:pPr>
            <a:endParaRPr lang="en-US" dirty="0" smtClean="0"/>
          </a:p>
          <a:p>
            <a:endParaRPr lang="en-US" dirty="0"/>
          </a:p>
        </p:txBody>
      </p:sp>
    </p:spTree>
    <p:extLst>
      <p:ext uri="{BB962C8B-B14F-4D97-AF65-F5344CB8AC3E}">
        <p14:creationId xmlns:p14="http://schemas.microsoft.com/office/powerpoint/2010/main" val="1504894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LE Hardware</a:t>
            </a:r>
            <a:endParaRPr lang="en-US" dirty="0"/>
          </a:p>
        </p:txBody>
      </p:sp>
      <p:sp>
        <p:nvSpPr>
          <p:cNvPr id="3" name="Content Placeholder 2"/>
          <p:cNvSpPr>
            <a:spLocks noGrp="1"/>
          </p:cNvSpPr>
          <p:nvPr>
            <p:ph idx="1"/>
          </p:nvPr>
        </p:nvSpPr>
        <p:spPr/>
        <p:txBody>
          <a:bodyPr>
            <a:normAutofit/>
          </a:bodyPr>
          <a:lstStyle/>
          <a:p>
            <a:r>
              <a:rPr lang="en-US" sz="2930" dirty="0" smtClean="0"/>
              <a:t>Energy efficiency is the primary design concern</a:t>
            </a:r>
          </a:p>
          <a:p>
            <a:pPr lvl="1"/>
            <a:r>
              <a:rPr lang="en-US" sz="2930" dirty="0" smtClean="0"/>
              <a:t>4 second connection interval draws 4</a:t>
            </a:r>
            <a:r>
              <a:rPr lang="el-GR" sz="2930" dirty="0">
                <a:solidFill>
                  <a:schemeClr val="tx1"/>
                </a:solidFill>
              </a:rPr>
              <a:t>μ</a:t>
            </a:r>
            <a:r>
              <a:rPr lang="en-US" sz="2930" dirty="0" smtClean="0">
                <a:solidFill>
                  <a:schemeClr val="tx1"/>
                </a:solidFill>
              </a:rPr>
              <a:t>A</a:t>
            </a:r>
          </a:p>
          <a:p>
            <a:pPr lvl="1"/>
            <a:r>
              <a:rPr lang="en-US" sz="2930" dirty="0" smtClean="0">
                <a:solidFill>
                  <a:schemeClr val="tx1"/>
                </a:solidFill>
              </a:rPr>
              <a:t>2</a:t>
            </a:r>
            <a:r>
              <a:rPr lang="el-GR" sz="2930" dirty="0">
                <a:solidFill>
                  <a:schemeClr val="tx1"/>
                </a:solidFill>
              </a:rPr>
              <a:t>μ</a:t>
            </a:r>
            <a:r>
              <a:rPr lang="en-US" sz="2930" dirty="0">
                <a:solidFill>
                  <a:schemeClr val="tx1"/>
                </a:solidFill>
              </a:rPr>
              <a:t>A </a:t>
            </a:r>
            <a:r>
              <a:rPr lang="en-US" sz="2930" dirty="0" smtClean="0">
                <a:solidFill>
                  <a:schemeClr val="tx1"/>
                </a:solidFill>
              </a:rPr>
              <a:t>standby current between connection events</a:t>
            </a:r>
          </a:p>
          <a:p>
            <a:pPr lvl="1"/>
            <a:r>
              <a:rPr lang="en-US" sz="2930" dirty="0">
                <a:solidFill>
                  <a:schemeClr val="tx1"/>
                </a:solidFill>
              </a:rPr>
              <a:t>500nA deep sleep </a:t>
            </a:r>
            <a:r>
              <a:rPr lang="en-US" sz="2930" dirty="0" smtClean="0">
                <a:solidFill>
                  <a:schemeClr val="tx1"/>
                </a:solidFill>
              </a:rPr>
              <a:t>mode</a:t>
            </a:r>
          </a:p>
          <a:p>
            <a:pPr lvl="1"/>
            <a:r>
              <a:rPr lang="en-US" sz="2930" dirty="0" smtClean="0">
                <a:solidFill>
                  <a:schemeClr val="tx1"/>
                </a:solidFill>
              </a:rPr>
              <a:t>11mA </a:t>
            </a:r>
            <a:r>
              <a:rPr lang="en-US" sz="2930" dirty="0" err="1" smtClean="0">
                <a:solidFill>
                  <a:schemeClr val="tx1"/>
                </a:solidFill>
              </a:rPr>
              <a:t>Tx</a:t>
            </a:r>
            <a:r>
              <a:rPr lang="en-US" sz="2930" dirty="0" smtClean="0">
                <a:solidFill>
                  <a:schemeClr val="tx1"/>
                </a:solidFill>
              </a:rPr>
              <a:t> and 12.5mA Rx current at peak 0dBm output  </a:t>
            </a:r>
            <a:endParaRPr lang="en-US" sz="2930" dirty="0"/>
          </a:p>
        </p:txBody>
      </p:sp>
    </p:spTree>
    <p:extLst>
      <p:ext uri="{BB962C8B-B14F-4D97-AF65-F5344CB8AC3E}">
        <p14:creationId xmlns:p14="http://schemas.microsoft.com/office/powerpoint/2010/main" val="994924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Manufacturers</a:t>
            </a:r>
            <a:r>
              <a:rPr lang="en-US" baseline="0" dirty="0" smtClean="0"/>
              <a:t> of the BT technology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BlueRadios</a:t>
            </a:r>
            <a:endParaRPr lang="en-US" dirty="0" smtClean="0"/>
          </a:p>
          <a:p>
            <a:r>
              <a:rPr lang="en-US" dirty="0" smtClean="0"/>
              <a:t>Broadcom</a:t>
            </a:r>
          </a:p>
          <a:p>
            <a:r>
              <a:rPr lang="en-US" dirty="0" smtClean="0"/>
              <a:t>Cambridge Silicon Radio (CSR)</a:t>
            </a:r>
          </a:p>
          <a:p>
            <a:r>
              <a:rPr lang="en-US" dirty="0" err="1" smtClean="0"/>
              <a:t>connectBlue</a:t>
            </a:r>
            <a:endParaRPr lang="en-US" dirty="0" smtClean="0"/>
          </a:p>
          <a:p>
            <a:r>
              <a:rPr lang="en-US" dirty="0" smtClean="0"/>
              <a:t>Dialog Semiconductor</a:t>
            </a:r>
          </a:p>
          <a:p>
            <a:r>
              <a:rPr lang="en-US" dirty="0" smtClean="0"/>
              <a:t>ISSC Technologies</a:t>
            </a:r>
          </a:p>
          <a:p>
            <a:r>
              <a:rPr lang="en-US" b="1" dirty="0" smtClean="0"/>
              <a:t>Nordic Semiconductor</a:t>
            </a:r>
          </a:p>
          <a:p>
            <a:r>
              <a:rPr lang="en-US" dirty="0" err="1" smtClean="0"/>
              <a:t>Stollmann</a:t>
            </a:r>
            <a:endParaRPr lang="en-US" dirty="0" smtClean="0"/>
          </a:p>
          <a:p>
            <a:r>
              <a:rPr lang="en-US" b="1" dirty="0" smtClean="0"/>
              <a:t>Texas Instruments</a:t>
            </a:r>
          </a:p>
          <a:p>
            <a:r>
              <a:rPr lang="en-US" sz="3200" dirty="0" smtClean="0">
                <a:solidFill>
                  <a:schemeClr val="tx1"/>
                </a:solidFill>
              </a:rPr>
              <a:t>Cypress </a:t>
            </a:r>
            <a:r>
              <a:rPr lang="en-US" sz="3200" dirty="0">
                <a:solidFill>
                  <a:schemeClr val="tx1"/>
                </a:solidFill>
              </a:rPr>
              <a:t>Semiconductor</a:t>
            </a:r>
          </a:p>
          <a:p>
            <a:endParaRPr lang="en-US" dirty="0"/>
          </a:p>
        </p:txBody>
      </p:sp>
    </p:spTree>
    <p:extLst>
      <p:ext uri="{BB962C8B-B14F-4D97-AF65-F5344CB8AC3E}">
        <p14:creationId xmlns:p14="http://schemas.microsoft.com/office/powerpoint/2010/main" val="781910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a:t>
            </a:r>
            <a:r>
              <a:rPr lang="en-US" baseline="0" dirty="0" smtClean="0"/>
              <a:t> for this demo</a:t>
            </a:r>
            <a:endParaRPr lang="en-US" dirty="0"/>
          </a:p>
        </p:txBody>
      </p:sp>
      <p:pic>
        <p:nvPicPr>
          <p:cNvPr id="1028" name="Picture 4" descr="https://developer.mbed.org/static/img/xarmmbed.png.pagespeed.ic.qebrTYOtU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660493"/>
            <a:ext cx="3552366" cy="5112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nordicsemi.com/extension/nordic/design/bootnordic/images/NordicS_smarter-thing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9" y="3868055"/>
            <a:ext cx="3981939" cy="14652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ybergibbons.com.gridhosted.co.uk/wp-content/uploads/2013/04/dscf793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7831" y="1357279"/>
            <a:ext cx="312420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9731311" y="1299224"/>
            <a:ext cx="2214704" cy="2401205"/>
          </a:xfrm>
          <a:prstGeom prst="rect">
            <a:avLst/>
          </a:prstGeom>
        </p:spPr>
      </p:pic>
    </p:spTree>
    <p:extLst>
      <p:ext uri="{BB962C8B-B14F-4D97-AF65-F5344CB8AC3E}">
        <p14:creationId xmlns:p14="http://schemas.microsoft.com/office/powerpoint/2010/main" val="3280506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IoT</a:t>
            </a:r>
            <a:r>
              <a:rPr lang="en-US" dirty="0" smtClean="0"/>
              <a:t> Offerings	</a:t>
            </a:r>
            <a:endParaRPr lang="en-US" dirty="0"/>
          </a:p>
        </p:txBody>
      </p:sp>
      <p:sp>
        <p:nvSpPr>
          <p:cNvPr id="3" name="Content Placeholder 2"/>
          <p:cNvSpPr>
            <a:spLocks noGrp="1"/>
          </p:cNvSpPr>
          <p:nvPr>
            <p:ph idx="1"/>
          </p:nvPr>
        </p:nvSpPr>
        <p:spPr/>
        <p:txBody>
          <a:bodyPr/>
          <a:lstStyle/>
          <a:p>
            <a:r>
              <a:rPr lang="en-US" b="1" dirty="0">
                <a:latin typeface="+mn-lt"/>
                <a:hlinkClick r:id="rId2"/>
              </a:rPr>
              <a:t>Azure Event </a:t>
            </a:r>
            <a:r>
              <a:rPr lang="en-US" b="1" dirty="0" smtClean="0">
                <a:latin typeface="+mn-lt"/>
                <a:hlinkClick r:id="rId2"/>
              </a:rPr>
              <a:t>Hubs</a:t>
            </a:r>
            <a:endParaRPr lang="en-US" b="1" dirty="0" smtClean="0">
              <a:latin typeface="+mn-lt"/>
            </a:endParaRPr>
          </a:p>
          <a:p>
            <a:r>
              <a:rPr lang="en-US" dirty="0" smtClean="0">
                <a:hlinkClick r:id="rId3"/>
              </a:rPr>
              <a:t>Azure </a:t>
            </a:r>
            <a:r>
              <a:rPr lang="en-US" dirty="0" err="1" smtClean="0">
                <a:hlinkClick r:id="rId3"/>
              </a:rPr>
              <a:t>DocumentDB</a:t>
            </a:r>
            <a:endParaRPr lang="en-US" dirty="0"/>
          </a:p>
          <a:p>
            <a:r>
              <a:rPr lang="en-US" b="1" dirty="0" smtClean="0">
                <a:latin typeface="+mn-lt"/>
                <a:hlinkClick r:id="rId4"/>
              </a:rPr>
              <a:t>Azure </a:t>
            </a:r>
            <a:r>
              <a:rPr lang="en-US" b="1" dirty="0">
                <a:latin typeface="+mn-lt"/>
                <a:hlinkClick r:id="rId4"/>
              </a:rPr>
              <a:t>Stream </a:t>
            </a:r>
            <a:r>
              <a:rPr lang="en-US" b="1" dirty="0" smtClean="0">
                <a:latin typeface="+mn-lt"/>
                <a:hlinkClick r:id="rId4"/>
              </a:rPr>
              <a:t>Analytics</a:t>
            </a:r>
            <a:endParaRPr lang="en-US" b="1" dirty="0">
              <a:latin typeface="+mn-lt"/>
            </a:endParaRPr>
          </a:p>
          <a:p>
            <a:r>
              <a:rPr lang="en-US" b="1" dirty="0" smtClean="0">
                <a:latin typeface="+mn-lt"/>
                <a:hlinkClick r:id="rId5"/>
              </a:rPr>
              <a:t>Azure </a:t>
            </a:r>
            <a:r>
              <a:rPr lang="en-US" b="1" dirty="0">
                <a:latin typeface="+mn-lt"/>
                <a:hlinkClick r:id="rId5"/>
              </a:rPr>
              <a:t>Notification </a:t>
            </a:r>
            <a:r>
              <a:rPr lang="en-US" b="1" dirty="0" smtClean="0">
                <a:latin typeface="+mn-lt"/>
                <a:hlinkClick r:id="rId5"/>
              </a:rPr>
              <a:t>Hubs</a:t>
            </a:r>
            <a:endParaRPr lang="en-US" b="1" dirty="0">
              <a:latin typeface="+mn-lt"/>
            </a:endParaRPr>
          </a:p>
          <a:p>
            <a:r>
              <a:rPr lang="en-US" dirty="0" smtClean="0">
                <a:hlinkClick r:id="rId6"/>
              </a:rPr>
              <a:t>Azure </a:t>
            </a:r>
            <a:r>
              <a:rPr lang="en-US" dirty="0">
                <a:hlinkClick r:id="rId6"/>
              </a:rPr>
              <a:t>Machine </a:t>
            </a:r>
            <a:r>
              <a:rPr lang="en-US" dirty="0" smtClean="0">
                <a:hlinkClick r:id="rId6"/>
              </a:rPr>
              <a:t>Learning</a:t>
            </a:r>
            <a:endParaRPr lang="en-US" dirty="0"/>
          </a:p>
          <a:p>
            <a:r>
              <a:rPr lang="en-US" dirty="0" smtClean="0">
                <a:hlinkClick r:id="rId7"/>
              </a:rPr>
              <a:t>Azure </a:t>
            </a:r>
            <a:r>
              <a:rPr lang="en-US" dirty="0" err="1" smtClean="0">
                <a:hlinkClick r:id="rId7"/>
              </a:rPr>
              <a:t>HDInsight</a:t>
            </a:r>
            <a:endParaRPr lang="en-US" dirty="0"/>
          </a:p>
          <a:p>
            <a:r>
              <a:rPr lang="en-US" dirty="0" smtClean="0">
                <a:hlinkClick r:id="rId8"/>
              </a:rPr>
              <a:t>Microsoft </a:t>
            </a:r>
            <a:r>
              <a:rPr lang="en-US" dirty="0">
                <a:hlinkClick r:id="rId8"/>
              </a:rPr>
              <a:t>Power </a:t>
            </a:r>
            <a:r>
              <a:rPr lang="en-US" dirty="0" smtClean="0">
                <a:hlinkClick r:id="rId8"/>
              </a:rPr>
              <a:t>BI</a:t>
            </a:r>
            <a:endParaRPr lang="en-US" dirty="0"/>
          </a:p>
        </p:txBody>
      </p:sp>
    </p:spTree>
    <p:extLst>
      <p:ext uri="{BB962C8B-B14F-4D97-AF65-F5344CB8AC3E}">
        <p14:creationId xmlns:p14="http://schemas.microsoft.com/office/powerpoint/2010/main" val="4269094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Hubs</a:t>
            </a:r>
            <a:endParaRPr lang="en-US" dirty="0"/>
          </a:p>
        </p:txBody>
      </p:sp>
      <p:sp>
        <p:nvSpPr>
          <p:cNvPr id="3" name="Content Placeholder 2"/>
          <p:cNvSpPr>
            <a:spLocks noGrp="1"/>
          </p:cNvSpPr>
          <p:nvPr>
            <p:ph idx="1"/>
          </p:nvPr>
        </p:nvSpPr>
        <p:spPr/>
        <p:txBody>
          <a:bodyPr/>
          <a:lstStyle/>
          <a:p>
            <a:r>
              <a:rPr lang="en-US" dirty="0"/>
              <a:t>Stream millions of events per second into multiple </a:t>
            </a:r>
            <a:r>
              <a:rPr lang="en-US" dirty="0" smtClean="0"/>
              <a:t>applications</a:t>
            </a:r>
          </a:p>
          <a:p>
            <a:r>
              <a:rPr lang="en-US" dirty="0"/>
              <a:t>Enable applications to process events with variable load </a:t>
            </a:r>
            <a:r>
              <a:rPr lang="en-US" dirty="0" smtClean="0"/>
              <a:t>profiles</a:t>
            </a:r>
          </a:p>
          <a:p>
            <a:r>
              <a:rPr lang="en-US" dirty="0"/>
              <a:t>Connect millions of devices across platforms</a:t>
            </a:r>
          </a:p>
        </p:txBody>
      </p:sp>
    </p:spTree>
    <p:extLst>
      <p:ext uri="{BB962C8B-B14F-4D97-AF65-F5344CB8AC3E}">
        <p14:creationId xmlns:p14="http://schemas.microsoft.com/office/powerpoint/2010/main" val="1619112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DocumentDB</a:t>
            </a:r>
            <a:endParaRPr lang="en-US" dirty="0"/>
          </a:p>
        </p:txBody>
      </p:sp>
      <p:sp>
        <p:nvSpPr>
          <p:cNvPr id="3" name="Content Placeholder 2"/>
          <p:cNvSpPr>
            <a:spLocks noGrp="1"/>
          </p:cNvSpPr>
          <p:nvPr>
            <p:ph idx="1"/>
          </p:nvPr>
        </p:nvSpPr>
        <p:spPr/>
        <p:txBody>
          <a:bodyPr/>
          <a:lstStyle/>
          <a:p>
            <a:r>
              <a:rPr lang="en-US" dirty="0"/>
              <a:t>Rich query over a schema-free JSON data </a:t>
            </a:r>
            <a:r>
              <a:rPr lang="en-US" dirty="0" smtClean="0"/>
              <a:t>model</a:t>
            </a:r>
          </a:p>
          <a:p>
            <a:r>
              <a:rPr lang="en-US" dirty="0"/>
              <a:t>Transactional execution of JavaScript </a:t>
            </a:r>
            <a:r>
              <a:rPr lang="en-US" dirty="0" smtClean="0"/>
              <a:t>logic</a:t>
            </a:r>
          </a:p>
          <a:p>
            <a:r>
              <a:rPr lang="en-US" dirty="0"/>
              <a:t>Enables rapid development</a:t>
            </a:r>
            <a:endParaRPr lang="en-US" dirty="0" smtClean="0"/>
          </a:p>
        </p:txBody>
      </p:sp>
    </p:spTree>
    <p:extLst>
      <p:ext uri="{BB962C8B-B14F-4D97-AF65-F5344CB8AC3E}">
        <p14:creationId xmlns:p14="http://schemas.microsoft.com/office/powerpoint/2010/main" val="503598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p:txBody>
          <a:bodyPr/>
          <a:lstStyle/>
          <a:p>
            <a:r>
              <a:rPr lang="en-US" dirty="0"/>
              <a:t>Stream millions of events per </a:t>
            </a:r>
            <a:r>
              <a:rPr lang="en-US" dirty="0" smtClean="0"/>
              <a:t>second</a:t>
            </a:r>
          </a:p>
          <a:p>
            <a:r>
              <a:rPr lang="en-US" dirty="0"/>
              <a:t>Perform real-time </a:t>
            </a:r>
            <a:r>
              <a:rPr lang="en-US" dirty="0" smtClean="0"/>
              <a:t>analytics</a:t>
            </a:r>
          </a:p>
          <a:p>
            <a:r>
              <a:rPr lang="en-US" dirty="0"/>
              <a:t>Correlate across multiple streams of </a:t>
            </a:r>
            <a:r>
              <a:rPr lang="en-US" dirty="0" smtClean="0"/>
              <a:t>data</a:t>
            </a:r>
          </a:p>
          <a:p>
            <a:r>
              <a:rPr lang="en-US" dirty="0"/>
              <a:t>Rapid development with familiar SQL-like language</a:t>
            </a:r>
            <a:endParaRPr lang="en-US" dirty="0" smtClean="0"/>
          </a:p>
          <a:p>
            <a:endParaRPr lang="en-US" dirty="0"/>
          </a:p>
        </p:txBody>
      </p:sp>
    </p:spTree>
    <p:extLst>
      <p:ext uri="{BB962C8B-B14F-4D97-AF65-F5344CB8AC3E}">
        <p14:creationId xmlns:p14="http://schemas.microsoft.com/office/powerpoint/2010/main" val="457393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Notification Hubs</a:t>
            </a:r>
            <a:endParaRPr lang="en-US" dirty="0"/>
          </a:p>
        </p:txBody>
      </p:sp>
      <p:sp>
        <p:nvSpPr>
          <p:cNvPr id="3" name="Content Placeholder 2"/>
          <p:cNvSpPr>
            <a:spLocks noGrp="1"/>
          </p:cNvSpPr>
          <p:nvPr>
            <p:ph idx="1"/>
          </p:nvPr>
        </p:nvSpPr>
        <p:spPr/>
        <p:txBody>
          <a:bodyPr/>
          <a:lstStyle/>
          <a:p>
            <a:r>
              <a:rPr lang="en-US" dirty="0"/>
              <a:t>Target millions of devices with single API call </a:t>
            </a:r>
            <a:endParaRPr lang="en-US" dirty="0" smtClean="0"/>
          </a:p>
          <a:p>
            <a:r>
              <a:rPr lang="en-US" dirty="0"/>
              <a:t>Tailor notifications by audience, language, </a:t>
            </a:r>
            <a:r>
              <a:rPr lang="en-US" dirty="0" smtClean="0"/>
              <a:t>location</a:t>
            </a:r>
          </a:p>
          <a:p>
            <a:r>
              <a:rPr lang="en-US" dirty="0"/>
              <a:t>Use with any backend, cloud or on-premises</a:t>
            </a:r>
          </a:p>
        </p:txBody>
      </p:sp>
    </p:spTree>
    <p:extLst>
      <p:ext uri="{BB962C8B-B14F-4D97-AF65-F5344CB8AC3E}">
        <p14:creationId xmlns:p14="http://schemas.microsoft.com/office/powerpoint/2010/main" val="1531341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HDInsight</a:t>
            </a:r>
            <a:endParaRPr lang="en-US" dirty="0"/>
          </a:p>
        </p:txBody>
      </p:sp>
      <p:sp>
        <p:nvSpPr>
          <p:cNvPr id="3" name="Content Placeholder 2"/>
          <p:cNvSpPr>
            <a:spLocks noGrp="1"/>
          </p:cNvSpPr>
          <p:nvPr>
            <p:ph idx="1"/>
          </p:nvPr>
        </p:nvSpPr>
        <p:spPr/>
        <p:txBody>
          <a:bodyPr/>
          <a:lstStyle/>
          <a:p>
            <a:r>
              <a:rPr lang="en-US" dirty="0"/>
              <a:t>100% Apache Hadoop-based service in the </a:t>
            </a:r>
            <a:r>
              <a:rPr lang="en-US" dirty="0" smtClean="0"/>
              <a:t>cloud</a:t>
            </a:r>
          </a:p>
          <a:p>
            <a:r>
              <a:rPr lang="en-US" dirty="0"/>
              <a:t>Develop in Java, .NET, and </a:t>
            </a:r>
            <a:r>
              <a:rPr lang="en-US" dirty="0" smtClean="0"/>
              <a:t>more</a:t>
            </a:r>
          </a:p>
          <a:p>
            <a:r>
              <a:rPr lang="en-US" dirty="0"/>
              <a:t>Visualize your Hadoop data in </a:t>
            </a:r>
            <a:r>
              <a:rPr lang="en-US" dirty="0" smtClean="0"/>
              <a:t>Excel</a:t>
            </a:r>
          </a:p>
          <a:p>
            <a:r>
              <a:rPr lang="en-US" dirty="0"/>
              <a:t>Easily integrate on-premises Hadoop clusters</a:t>
            </a:r>
            <a:endParaRPr lang="en-US" dirty="0" smtClean="0"/>
          </a:p>
          <a:p>
            <a:endParaRPr lang="en-US" dirty="0"/>
          </a:p>
        </p:txBody>
      </p:sp>
    </p:spTree>
    <p:extLst>
      <p:ext uri="{BB962C8B-B14F-4D97-AF65-F5344CB8AC3E}">
        <p14:creationId xmlns:p14="http://schemas.microsoft.com/office/powerpoint/2010/main" val="3178998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Contact Info</a:t>
            </a:r>
            <a:endParaRPr lang="en-US" dirty="0"/>
          </a:p>
        </p:txBody>
      </p:sp>
      <p:sp>
        <p:nvSpPr>
          <p:cNvPr id="3" name="Content Placeholder 2"/>
          <p:cNvSpPr>
            <a:spLocks noGrp="1"/>
          </p:cNvSpPr>
          <p:nvPr>
            <p:ph idx="1"/>
          </p:nvPr>
        </p:nvSpPr>
        <p:spPr/>
        <p:txBody>
          <a:bodyPr/>
          <a:lstStyle/>
          <a:p>
            <a:r>
              <a:rPr lang="en-US" dirty="0" smtClean="0"/>
              <a:t>Blog</a:t>
            </a:r>
          </a:p>
          <a:p>
            <a:pPr lvl="1"/>
            <a:r>
              <a:rPr lang="en-US" dirty="0">
                <a:hlinkClick r:id="rId2"/>
              </a:rPr>
              <a:t>http</a:t>
            </a:r>
            <a:r>
              <a:rPr lang="en-US" dirty="0" smtClean="0">
                <a:hlinkClick r:id="rId2"/>
              </a:rPr>
              <a:t>://qimata.com/</a:t>
            </a:r>
            <a:endParaRPr lang="en-US" dirty="0" smtClean="0"/>
          </a:p>
          <a:p>
            <a:r>
              <a:rPr lang="en-US" dirty="0" smtClean="0"/>
              <a:t>Email</a:t>
            </a:r>
          </a:p>
          <a:p>
            <a:pPr lvl="1"/>
            <a:r>
              <a:rPr lang="en-US" dirty="0" smtClean="0">
                <a:hlinkClick r:id="rId3"/>
              </a:rPr>
              <a:t>JRhodes@QiMata.com</a:t>
            </a:r>
            <a:endParaRPr lang="en-US" dirty="0" smtClean="0"/>
          </a:p>
          <a:p>
            <a:pPr lvl="1"/>
            <a:r>
              <a:rPr lang="en-US" dirty="0">
                <a:hlinkClick r:id="rId4"/>
              </a:rPr>
              <a:t>MarshallCStewart@gmail.com</a:t>
            </a:r>
            <a:endParaRPr lang="en-US" dirty="0"/>
          </a:p>
        </p:txBody>
      </p:sp>
    </p:spTree>
    <p:extLst>
      <p:ext uri="{BB962C8B-B14F-4D97-AF65-F5344CB8AC3E}">
        <p14:creationId xmlns:p14="http://schemas.microsoft.com/office/powerpoint/2010/main" val="4284673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Driving the IOT trend	</a:t>
            </a:r>
            <a:endParaRPr lang="en-US" dirty="0"/>
          </a:p>
        </p:txBody>
      </p:sp>
      <p:sp>
        <p:nvSpPr>
          <p:cNvPr id="3" name="Content Placeholder 2"/>
          <p:cNvSpPr>
            <a:spLocks noGrp="1"/>
          </p:cNvSpPr>
          <p:nvPr>
            <p:ph idx="1"/>
          </p:nvPr>
        </p:nvSpPr>
        <p:spPr/>
        <p:txBody>
          <a:bodyPr/>
          <a:lstStyle/>
          <a:p>
            <a:r>
              <a:rPr lang="en-US" b="1" dirty="0">
                <a:solidFill>
                  <a:srgbClr val="00B0F0"/>
                </a:solidFill>
              </a:rPr>
              <a:t>Costs are falling</a:t>
            </a:r>
            <a:r>
              <a:rPr lang="en-US" dirty="0">
                <a:solidFill>
                  <a:srgbClr val="00B0F0"/>
                </a:solidFill>
              </a:rPr>
              <a:t>.</a:t>
            </a:r>
            <a:r>
              <a:rPr lang="en-US" dirty="0"/>
              <a:t> The costs of the Internet of Things components such </a:t>
            </a:r>
            <a:r>
              <a:rPr lang="en-US" dirty="0" smtClean="0"/>
              <a:t>as </a:t>
            </a:r>
            <a:r>
              <a:rPr lang="en-US" dirty="0"/>
              <a:t>microchips, cloud services, GPS devices, accelerometers, connectivity, </a:t>
            </a:r>
            <a:r>
              <a:rPr lang="en-US" dirty="0" smtClean="0"/>
              <a:t>and </a:t>
            </a:r>
            <a:r>
              <a:rPr lang="en-US" dirty="0"/>
              <a:t>other technologies have fallen and are now within reach for </a:t>
            </a:r>
            <a:r>
              <a:rPr lang="en-US" dirty="0" smtClean="0"/>
              <a:t>most </a:t>
            </a:r>
            <a:r>
              <a:rPr lang="en-US" dirty="0"/>
              <a:t>organizations. In addition, processing power is becoming more </a:t>
            </a:r>
            <a:r>
              <a:rPr lang="en-US" dirty="0" smtClean="0"/>
              <a:t>affordable</a:t>
            </a:r>
            <a:r>
              <a:rPr lang="en-US" dirty="0"/>
              <a:t>, and cloud computing services are increasingly available, </a:t>
            </a:r>
            <a:r>
              <a:rPr lang="en-US" dirty="0" smtClean="0"/>
              <a:t>vastly </a:t>
            </a:r>
            <a:r>
              <a:rPr lang="en-US" dirty="0"/>
              <a:t>expanding the capability to crunch very large data </a:t>
            </a:r>
            <a:r>
              <a:rPr lang="en-US" dirty="0" smtClean="0"/>
              <a:t>sets.</a:t>
            </a:r>
          </a:p>
          <a:p>
            <a:r>
              <a:rPr lang="en-US" b="1" dirty="0">
                <a:solidFill>
                  <a:srgbClr val="00B0F0"/>
                </a:solidFill>
              </a:rPr>
              <a:t>Connected device demand is accelerating</a:t>
            </a:r>
            <a:r>
              <a:rPr lang="en-US" dirty="0">
                <a:solidFill>
                  <a:srgbClr val="00B0F0"/>
                </a:solidFill>
              </a:rPr>
              <a:t>.</a:t>
            </a:r>
            <a:r>
              <a:rPr lang="en-US" dirty="0"/>
              <a:t> As more companies </a:t>
            </a:r>
            <a:r>
              <a:rPr lang="en-US" dirty="0" smtClean="0"/>
              <a:t>and </a:t>
            </a:r>
            <a:r>
              <a:rPr lang="en-US" dirty="0"/>
              <a:t>consumers realize the value of connected things, the market </a:t>
            </a:r>
            <a:r>
              <a:rPr lang="en-US" dirty="0" smtClean="0"/>
              <a:t>is swelling </a:t>
            </a:r>
            <a:r>
              <a:rPr lang="en-US" dirty="0"/>
              <a:t>into the billions and beyond</a:t>
            </a:r>
            <a:r>
              <a:rPr lang="en-US" dirty="0" smtClean="0"/>
              <a:t>.</a:t>
            </a:r>
            <a:endParaRPr lang="en-US" dirty="0"/>
          </a:p>
        </p:txBody>
      </p:sp>
    </p:spTree>
    <p:extLst>
      <p:ext uri="{BB962C8B-B14F-4D97-AF65-F5344CB8AC3E}">
        <p14:creationId xmlns:p14="http://schemas.microsoft.com/office/powerpoint/2010/main" val="339242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Driving the IOT trend	</a:t>
            </a: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00B0F0"/>
                </a:solidFill>
              </a:rPr>
              <a:t>Device options are expanding. </a:t>
            </a:r>
            <a:r>
              <a:rPr lang="en-US" dirty="0">
                <a:solidFill>
                  <a:schemeClr val="tx1"/>
                </a:solidFill>
              </a:rPr>
              <a:t>Everything from light bulbs </a:t>
            </a:r>
            <a:r>
              <a:rPr lang="en-US" dirty="0" smtClean="0">
                <a:solidFill>
                  <a:schemeClr val="tx1"/>
                </a:solidFill>
              </a:rPr>
              <a:t>and washing </a:t>
            </a:r>
            <a:r>
              <a:rPr lang="en-US" dirty="0">
                <a:solidFill>
                  <a:schemeClr val="tx1"/>
                </a:solidFill>
              </a:rPr>
              <a:t>machines to point-of-sale terminals is becoming connected, </a:t>
            </a:r>
            <a:r>
              <a:rPr lang="en-US" dirty="0" smtClean="0">
                <a:solidFill>
                  <a:schemeClr val="tx1"/>
                </a:solidFill>
              </a:rPr>
              <a:t>and </a:t>
            </a:r>
            <a:r>
              <a:rPr lang="en-US" dirty="0">
                <a:solidFill>
                  <a:schemeClr val="tx1"/>
                </a:solidFill>
              </a:rPr>
              <a:t>that connectivity is also greatly improved, whether it’s wired, </a:t>
            </a:r>
            <a:r>
              <a:rPr lang="en-US" dirty="0" smtClean="0">
                <a:solidFill>
                  <a:schemeClr val="tx1"/>
                </a:solidFill>
              </a:rPr>
              <a:t>wireless</a:t>
            </a:r>
            <a:r>
              <a:rPr lang="en-US" dirty="0">
                <a:solidFill>
                  <a:schemeClr val="tx1"/>
                </a:solidFill>
              </a:rPr>
              <a:t>, Wi-Fi, Bluetooth, cellular, or something else. And </a:t>
            </a:r>
            <a:r>
              <a:rPr lang="en-US" dirty="0" smtClean="0">
                <a:solidFill>
                  <a:schemeClr val="tx1"/>
                </a:solidFill>
              </a:rPr>
              <a:t>components are </a:t>
            </a:r>
            <a:r>
              <a:rPr lang="en-US" dirty="0">
                <a:solidFill>
                  <a:schemeClr val="tx1"/>
                </a:solidFill>
              </a:rPr>
              <a:t>becoming more powerful—tiny microchips are now capable not </a:t>
            </a:r>
            <a:r>
              <a:rPr lang="en-US" dirty="0" smtClean="0">
                <a:solidFill>
                  <a:schemeClr val="tx1"/>
                </a:solidFill>
              </a:rPr>
              <a:t>only of connectivity but also of running much more advanced software than ever before.</a:t>
            </a:r>
          </a:p>
          <a:p>
            <a:r>
              <a:rPr lang="en-US" b="1" dirty="0">
                <a:solidFill>
                  <a:srgbClr val="00B0F0"/>
                </a:solidFill>
              </a:rPr>
              <a:t>More machines are talking to each other. </a:t>
            </a:r>
            <a:r>
              <a:rPr lang="en-US" dirty="0">
                <a:solidFill>
                  <a:schemeClr val="tx1"/>
                </a:solidFill>
              </a:rPr>
              <a:t>Machine-to-machine </a:t>
            </a:r>
            <a:r>
              <a:rPr lang="en-US" dirty="0" smtClean="0">
                <a:solidFill>
                  <a:schemeClr val="tx1"/>
                </a:solidFill>
              </a:rPr>
              <a:t>(</a:t>
            </a:r>
            <a:r>
              <a:rPr lang="en-US" dirty="0">
                <a:solidFill>
                  <a:schemeClr val="tx1"/>
                </a:solidFill>
              </a:rPr>
              <a:t>M2M) solutions are going mainstream. Vodafone forecasts that </a:t>
            </a:r>
            <a:r>
              <a:rPr lang="en-US" dirty="0" smtClean="0">
                <a:solidFill>
                  <a:schemeClr val="tx1"/>
                </a:solidFill>
              </a:rPr>
              <a:t>50 </a:t>
            </a:r>
            <a:r>
              <a:rPr lang="en-US" dirty="0">
                <a:solidFill>
                  <a:schemeClr val="tx1"/>
                </a:solidFill>
              </a:rPr>
              <a:t>percent of companies will have adopted M2M communications </a:t>
            </a:r>
            <a:r>
              <a:rPr lang="en-US" dirty="0" smtClean="0">
                <a:solidFill>
                  <a:schemeClr val="tx1"/>
                </a:solidFill>
              </a:rPr>
              <a:t>technologies </a:t>
            </a:r>
            <a:r>
              <a:rPr lang="en-US" dirty="0">
                <a:solidFill>
                  <a:schemeClr val="tx1"/>
                </a:solidFill>
              </a:rPr>
              <a:t>by 2020</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3030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Driving the IOT trend	</a:t>
            </a:r>
            <a:endParaRPr lang="en-US" dirty="0"/>
          </a:p>
        </p:txBody>
      </p:sp>
      <p:sp>
        <p:nvSpPr>
          <p:cNvPr id="3" name="Content Placeholder 2"/>
          <p:cNvSpPr>
            <a:spLocks noGrp="1"/>
          </p:cNvSpPr>
          <p:nvPr>
            <p:ph idx="1"/>
          </p:nvPr>
        </p:nvSpPr>
        <p:spPr/>
        <p:txBody>
          <a:bodyPr>
            <a:normAutofit/>
          </a:bodyPr>
          <a:lstStyle/>
          <a:p>
            <a:r>
              <a:rPr lang="en-US" b="1" dirty="0">
                <a:solidFill>
                  <a:srgbClr val="00B0F0"/>
                </a:solidFill>
              </a:rPr>
              <a:t>Software is more advanced than ever.</a:t>
            </a:r>
            <a:r>
              <a:rPr lang="en-US" dirty="0">
                <a:solidFill>
                  <a:schemeClr val="tx1"/>
                </a:solidFill>
              </a:rPr>
              <a:t> Today’s rich, dynamic business </a:t>
            </a:r>
            <a:r>
              <a:rPr lang="en-US" dirty="0" smtClean="0">
                <a:solidFill>
                  <a:schemeClr val="tx1"/>
                </a:solidFill>
              </a:rPr>
              <a:t>software </a:t>
            </a:r>
            <a:r>
              <a:rPr lang="en-US" dirty="0">
                <a:solidFill>
                  <a:schemeClr val="tx1"/>
                </a:solidFill>
              </a:rPr>
              <a:t>is putting high-level data analysis capabilities into the hands of </a:t>
            </a:r>
            <a:r>
              <a:rPr lang="en-US" dirty="0" smtClean="0">
                <a:solidFill>
                  <a:schemeClr val="tx1"/>
                </a:solidFill>
              </a:rPr>
              <a:t>companies </a:t>
            </a:r>
            <a:r>
              <a:rPr lang="en-US" dirty="0">
                <a:solidFill>
                  <a:schemeClr val="tx1"/>
                </a:solidFill>
              </a:rPr>
              <a:t>around the globe</a:t>
            </a:r>
            <a:r>
              <a:rPr lang="en-US" dirty="0" smtClean="0">
                <a:solidFill>
                  <a:schemeClr val="tx1"/>
                </a:solidFill>
              </a:rPr>
              <a:t>.</a:t>
            </a:r>
          </a:p>
          <a:p>
            <a:r>
              <a:rPr lang="en-US" b="1" dirty="0">
                <a:solidFill>
                  <a:srgbClr val="00B0F0"/>
                </a:solidFill>
              </a:rPr>
              <a:t>The economic benefits are enormous.</a:t>
            </a:r>
            <a:r>
              <a:rPr lang="en-US" dirty="0">
                <a:solidFill>
                  <a:schemeClr val="tx1"/>
                </a:solidFill>
              </a:rPr>
              <a:t> The Internet of Things has </a:t>
            </a:r>
            <a:r>
              <a:rPr lang="en-US" dirty="0" smtClean="0">
                <a:solidFill>
                  <a:schemeClr val="tx1"/>
                </a:solidFill>
              </a:rPr>
              <a:t>the </a:t>
            </a:r>
            <a:r>
              <a:rPr lang="en-US" dirty="0">
                <a:solidFill>
                  <a:schemeClr val="tx1"/>
                </a:solidFill>
              </a:rPr>
              <a:t>potential to create economic impact of $2.7 trillion to $6.2 trillion </a:t>
            </a:r>
            <a:r>
              <a:rPr lang="en-US" dirty="0" smtClean="0">
                <a:solidFill>
                  <a:schemeClr val="tx1"/>
                </a:solidFill>
              </a:rPr>
              <a:t>annually </a:t>
            </a:r>
            <a:r>
              <a:rPr lang="en-US" dirty="0">
                <a:solidFill>
                  <a:schemeClr val="tx1"/>
                </a:solidFill>
              </a:rPr>
              <a:t>by 2025, according to McKinsey Global Institute</a:t>
            </a:r>
            <a:r>
              <a:rPr lang="en-US" dirty="0" smtClean="0">
                <a:solidFill>
                  <a:schemeClr val="tx1"/>
                </a:solidFill>
              </a:rPr>
              <a:t>.</a:t>
            </a:r>
          </a:p>
          <a:p>
            <a:r>
              <a:rPr lang="en-US" b="1" dirty="0" smtClean="0">
                <a:solidFill>
                  <a:schemeClr val="tx1"/>
                </a:solidFill>
                <a:hlinkClick r:id="rId2"/>
              </a:rPr>
              <a:t>Microsoft’s Internet of Things White Paper</a:t>
            </a:r>
            <a:endParaRPr lang="en-US" b="1" dirty="0">
              <a:solidFill>
                <a:schemeClr val="tx1"/>
              </a:solidFill>
            </a:endParaRPr>
          </a:p>
        </p:txBody>
      </p:sp>
    </p:spTree>
    <p:extLst>
      <p:ext uri="{BB962C8B-B14F-4D97-AF65-F5344CB8AC3E}">
        <p14:creationId xmlns:p14="http://schemas.microsoft.com/office/powerpoint/2010/main" val="34445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Driving the IOT trend	</a:t>
            </a:r>
            <a:r>
              <a:rPr lang="en-US" dirty="0" smtClean="0"/>
              <a:t>- Jared’s take</a:t>
            </a:r>
            <a:endParaRPr lang="en-US" dirty="0"/>
          </a:p>
        </p:txBody>
      </p:sp>
      <p:sp>
        <p:nvSpPr>
          <p:cNvPr id="3" name="Content Placeholder 2"/>
          <p:cNvSpPr>
            <a:spLocks noGrp="1"/>
          </p:cNvSpPr>
          <p:nvPr>
            <p:ph idx="1"/>
          </p:nvPr>
        </p:nvSpPr>
        <p:spPr/>
        <p:txBody>
          <a:bodyPr/>
          <a:lstStyle/>
          <a:p>
            <a:r>
              <a:rPr lang="en-US" dirty="0" smtClean="0"/>
              <a:t>Cost of Hardware</a:t>
            </a:r>
          </a:p>
          <a:p>
            <a:r>
              <a:rPr lang="en-US" dirty="0" smtClean="0"/>
              <a:t>Cost of Data</a:t>
            </a:r>
          </a:p>
          <a:p>
            <a:r>
              <a:rPr lang="en-US" dirty="0" smtClean="0"/>
              <a:t>Cost of Operations</a:t>
            </a:r>
          </a:p>
          <a:p>
            <a:r>
              <a:rPr lang="en-US" dirty="0" smtClean="0"/>
              <a:t>Sunk cost end of life</a:t>
            </a:r>
            <a:endParaRPr lang="en-US" dirty="0"/>
          </a:p>
        </p:txBody>
      </p:sp>
    </p:spTree>
    <p:extLst>
      <p:ext uri="{BB962C8B-B14F-4D97-AF65-F5344CB8AC3E}">
        <p14:creationId xmlns:p14="http://schemas.microsoft.com/office/powerpoint/2010/main" val="35436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Bluetooth LE</a:t>
            </a:r>
            <a:endParaRPr lang="en-US" dirty="0"/>
          </a:p>
        </p:txBody>
      </p:sp>
      <p:sp>
        <p:nvSpPr>
          <p:cNvPr id="3" name="Content Placeholder 2"/>
          <p:cNvSpPr>
            <a:spLocks noGrp="1"/>
          </p:cNvSpPr>
          <p:nvPr>
            <p:ph idx="1"/>
          </p:nvPr>
        </p:nvSpPr>
        <p:spPr/>
        <p:txBody>
          <a:bodyPr/>
          <a:lstStyle/>
          <a:p>
            <a:r>
              <a:rPr lang="en-US" dirty="0" smtClean="0"/>
              <a:t>AKA Bluetooth Smart / Bluetooth 4.0</a:t>
            </a:r>
          </a:p>
          <a:p>
            <a:r>
              <a:rPr lang="en-US" dirty="0" smtClean="0"/>
              <a:t>Bit </a:t>
            </a:r>
            <a:r>
              <a:rPr lang="en-US" dirty="0"/>
              <a:t>rate </a:t>
            </a:r>
            <a:r>
              <a:rPr lang="en-US" dirty="0" smtClean="0"/>
              <a:t>is 1Mbit/s</a:t>
            </a:r>
            <a:r>
              <a:rPr lang="en-US" dirty="0"/>
              <a:t>, and the maximum transmit power is 10 </a:t>
            </a:r>
            <a:r>
              <a:rPr lang="en-US" dirty="0" err="1" smtClean="0"/>
              <a:t>mW</a:t>
            </a:r>
            <a:endParaRPr lang="en-US" dirty="0" smtClean="0"/>
          </a:p>
          <a:p>
            <a:r>
              <a:rPr lang="en-US" dirty="0" smtClean="0"/>
              <a:t>Max Range </a:t>
            </a:r>
            <a:r>
              <a:rPr lang="en-US" dirty="0"/>
              <a:t>&lt;100 </a:t>
            </a:r>
            <a:r>
              <a:rPr lang="en-US" dirty="0" smtClean="0"/>
              <a:t>m</a:t>
            </a:r>
          </a:p>
          <a:p>
            <a:r>
              <a:rPr lang="en-US" dirty="0" smtClean="0"/>
              <a:t>Number of Children restrictions removed</a:t>
            </a:r>
          </a:p>
          <a:p>
            <a:r>
              <a:rPr lang="en-US" dirty="0" smtClean="0"/>
              <a:t>New GAP and GATT Layers</a:t>
            </a:r>
          </a:p>
          <a:p>
            <a:endParaRPr lang="en-US" dirty="0" smtClean="0"/>
          </a:p>
          <a:p>
            <a:endParaRPr lang="en-US" dirty="0"/>
          </a:p>
        </p:txBody>
      </p:sp>
    </p:spTree>
    <p:extLst>
      <p:ext uri="{BB962C8B-B14F-4D97-AF65-F5344CB8AC3E}">
        <p14:creationId xmlns:p14="http://schemas.microsoft.com/office/powerpoint/2010/main" val="31998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Bluetooth Smart</a:t>
            </a:r>
            <a:endParaRPr lang="en-US" dirty="0"/>
          </a:p>
        </p:txBody>
      </p:sp>
      <p:pic>
        <p:nvPicPr>
          <p:cNvPr id="4" name="Content Placeholder 3"/>
          <p:cNvPicPr>
            <a:picLocks noGrp="1" noChangeAspect="1"/>
          </p:cNvPicPr>
          <p:nvPr>
            <p:ph idx="1"/>
          </p:nvPr>
        </p:nvPicPr>
        <p:blipFill>
          <a:blip r:embed="rId3"/>
          <a:stretch>
            <a:fillRect/>
          </a:stretch>
        </p:blipFill>
        <p:spPr>
          <a:xfrm>
            <a:off x="2112319" y="1189654"/>
            <a:ext cx="7962900" cy="3619500"/>
          </a:xfrm>
          <a:prstGeom prst="rect">
            <a:avLst/>
          </a:prstGeom>
        </p:spPr>
      </p:pic>
    </p:spTree>
    <p:extLst>
      <p:ext uri="{BB962C8B-B14F-4D97-AF65-F5344CB8AC3E}">
        <p14:creationId xmlns:p14="http://schemas.microsoft.com/office/powerpoint/2010/main" val="1744135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Structure changes </a:t>
            </a:r>
            <a:endParaRPr lang="en-US" dirty="0"/>
          </a:p>
        </p:txBody>
      </p:sp>
      <p:pic>
        <p:nvPicPr>
          <p:cNvPr id="4" name="Picture 3"/>
          <p:cNvPicPr/>
          <p:nvPr/>
        </p:nvPicPr>
        <p:blipFill>
          <a:blip r:embed="rId3"/>
          <a:stretch>
            <a:fillRect/>
          </a:stretch>
        </p:blipFill>
        <p:spPr>
          <a:xfrm>
            <a:off x="3121969" y="1311574"/>
            <a:ext cx="5943600" cy="3984625"/>
          </a:xfrm>
          <a:prstGeom prst="rect">
            <a:avLst/>
          </a:prstGeom>
        </p:spPr>
      </p:pic>
    </p:spTree>
    <p:extLst>
      <p:ext uri="{BB962C8B-B14F-4D97-AF65-F5344CB8AC3E}">
        <p14:creationId xmlns:p14="http://schemas.microsoft.com/office/powerpoint/2010/main" val="2660740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Custom 3">
      <a:dk1>
        <a:sysClr val="windowText" lastClr="000000"/>
      </a:dk1>
      <a:lt1>
        <a:sysClr val="window" lastClr="FFFFFF"/>
      </a:lt1>
      <a:dk2>
        <a:srgbClr val="000000"/>
      </a:dk2>
      <a:lt2>
        <a:srgbClr val="EEECE1"/>
      </a:lt2>
      <a:accent1>
        <a:srgbClr val="7AB700"/>
      </a:accent1>
      <a:accent2>
        <a:srgbClr val="333333"/>
      </a:accent2>
      <a:accent3>
        <a:srgbClr val="4D4D4D"/>
      </a:accent3>
      <a:accent4>
        <a:srgbClr val="666666"/>
      </a:accent4>
      <a:accent5>
        <a:srgbClr val="808080"/>
      </a:accent5>
      <a:accent6>
        <a:srgbClr val="B3B3B3"/>
      </a:accent6>
      <a:hlink>
        <a:srgbClr val="7AB700"/>
      </a:hlink>
      <a:folHlink>
        <a:srgbClr val="7AB70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CodeMasteryAtlTemplate</Template>
  <TotalTime>447</TotalTime>
  <Words>2271</Words>
  <Application>Microsoft Office PowerPoint</Application>
  <PresentationFormat>Widescreen</PresentationFormat>
  <Paragraphs>253</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Wingdings</vt:lpstr>
      <vt:lpstr>Wingdings 2</vt:lpstr>
      <vt:lpstr>Austin</vt:lpstr>
      <vt:lpstr>Azure IoT and Bluetooth LE</vt:lpstr>
      <vt:lpstr>Outline</vt:lpstr>
      <vt:lpstr>What’s Driving the IOT trend </vt:lpstr>
      <vt:lpstr>What’s Driving the IOT trend </vt:lpstr>
      <vt:lpstr>What’s Driving the IOT trend </vt:lpstr>
      <vt:lpstr>What’s Driving the IOT trend - Jared’s take</vt:lpstr>
      <vt:lpstr>What is Bluetooth LE</vt:lpstr>
      <vt:lpstr>Introduction to Bluetooth Smart</vt:lpstr>
      <vt:lpstr>Packet Structure changes </vt:lpstr>
      <vt:lpstr>Packet Structure Design</vt:lpstr>
      <vt:lpstr>Link Layer</vt:lpstr>
      <vt:lpstr>Hardware Configurations </vt:lpstr>
      <vt:lpstr>PowerPoint Presentation</vt:lpstr>
      <vt:lpstr>PowerPoint Presentation</vt:lpstr>
      <vt:lpstr>What is GAP</vt:lpstr>
      <vt:lpstr>What is GATT</vt:lpstr>
      <vt:lpstr>What is GATT</vt:lpstr>
      <vt:lpstr>What is GATT</vt:lpstr>
      <vt:lpstr>Example of a service</vt:lpstr>
      <vt:lpstr>Bluetooth LE Hardware</vt:lpstr>
      <vt:lpstr>Manufacturers of the BT technology</vt:lpstr>
      <vt:lpstr>Used for this demo</vt:lpstr>
      <vt:lpstr>Azure IoT Offerings </vt:lpstr>
      <vt:lpstr>Azure Event Hubs</vt:lpstr>
      <vt:lpstr>Azure DocumentDB</vt:lpstr>
      <vt:lpstr>Azure Stream Analytics</vt:lpstr>
      <vt:lpstr>Azure Notification Hubs</vt:lpstr>
      <vt:lpstr>Azure HDInsight</vt:lpstr>
      <vt:lpstr>Contact Info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IoT and Bluetooth LE</dc:title>
  <dc:creator>Jared Rhodes</dc:creator>
  <cp:lastModifiedBy>Jared Rhodes</cp:lastModifiedBy>
  <cp:revision>16</cp:revision>
  <dcterms:created xsi:type="dcterms:W3CDTF">2015-04-05T12:44:33Z</dcterms:created>
  <dcterms:modified xsi:type="dcterms:W3CDTF">2015-04-22T00:06:36Z</dcterms:modified>
</cp:coreProperties>
</file>