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6"/>
  </p:notesMasterIdLst>
  <p:sldIdLst>
    <p:sldId id="256" r:id="rId2"/>
    <p:sldId id="271" r:id="rId3"/>
    <p:sldId id="272" r:id="rId4"/>
    <p:sldId id="270" r:id="rId5"/>
    <p:sldId id="275" r:id="rId6"/>
    <p:sldId id="274" r:id="rId7"/>
    <p:sldId id="273" r:id="rId8"/>
    <p:sldId id="277" r:id="rId9"/>
    <p:sldId id="278" r:id="rId10"/>
    <p:sldId id="282" r:id="rId11"/>
    <p:sldId id="280" r:id="rId12"/>
    <p:sldId id="276" r:id="rId13"/>
    <p:sldId id="281" r:id="rId14"/>
    <p:sldId id="27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8923E1-DE37-4C77-A22B-2C52C8D44811}" v="53" dt="2021-05-10T13:05:27.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9" autoAdjust="0"/>
  </p:normalViewPr>
  <p:slideViewPr>
    <p:cSldViewPr snapToGrid="0">
      <p:cViewPr varScale="1">
        <p:scale>
          <a:sx n="72" d="100"/>
          <a:sy n="72" d="100"/>
        </p:scale>
        <p:origin x="1350"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n Portella" userId="cac9ba8b-dbd7-41cd-af06-e643c8802b55" providerId="ADAL" clId="{B68923E1-DE37-4C77-A22B-2C52C8D44811}"/>
    <pc:docChg chg="undo custSel addSld delSld modSld sldOrd">
      <pc:chgData name="Bryn Portella" userId="cac9ba8b-dbd7-41cd-af06-e643c8802b55" providerId="ADAL" clId="{B68923E1-DE37-4C77-A22B-2C52C8D44811}" dt="2021-05-10T13:05:35.654" v="1965" actId="478"/>
      <pc:docMkLst>
        <pc:docMk/>
      </pc:docMkLst>
      <pc:sldChg chg="delSp modSp mod">
        <pc:chgData name="Bryn Portella" userId="cac9ba8b-dbd7-41cd-af06-e643c8802b55" providerId="ADAL" clId="{B68923E1-DE37-4C77-A22B-2C52C8D44811}" dt="2021-05-10T13:05:35.654" v="1965" actId="478"/>
        <pc:sldMkLst>
          <pc:docMk/>
          <pc:sldMk cId="3178709567" sldId="256"/>
        </pc:sldMkLst>
        <pc:spChg chg="mod">
          <ac:chgData name="Bryn Portella" userId="cac9ba8b-dbd7-41cd-af06-e643c8802b55" providerId="ADAL" clId="{B68923E1-DE37-4C77-A22B-2C52C8D44811}" dt="2021-05-10T12:24:17.677" v="15" actId="20577"/>
          <ac:spMkLst>
            <pc:docMk/>
            <pc:sldMk cId="3178709567" sldId="256"/>
            <ac:spMk id="2" creationId="{3C2D2DC7-3F0A-4899-A812-183445288269}"/>
          </ac:spMkLst>
        </pc:spChg>
        <pc:spChg chg="del">
          <ac:chgData name="Bryn Portella" userId="cac9ba8b-dbd7-41cd-af06-e643c8802b55" providerId="ADAL" clId="{B68923E1-DE37-4C77-A22B-2C52C8D44811}" dt="2021-05-10T13:05:35.654" v="1965" actId="478"/>
          <ac:spMkLst>
            <pc:docMk/>
            <pc:sldMk cId="3178709567" sldId="256"/>
            <ac:spMk id="3" creationId="{8B40E319-3289-4BB6-8BD1-C04EAFCF2117}"/>
          </ac:spMkLst>
        </pc:spChg>
      </pc:sldChg>
      <pc:sldChg chg="modSp new mod">
        <pc:chgData name="Bryn Portella" userId="cac9ba8b-dbd7-41cd-af06-e643c8802b55" providerId="ADAL" clId="{B68923E1-DE37-4C77-A22B-2C52C8D44811}" dt="2021-05-10T12:27:29.406" v="127" actId="20577"/>
        <pc:sldMkLst>
          <pc:docMk/>
          <pc:sldMk cId="2077442253" sldId="257"/>
        </pc:sldMkLst>
        <pc:spChg chg="mod">
          <ac:chgData name="Bryn Portella" userId="cac9ba8b-dbd7-41cd-af06-e643c8802b55" providerId="ADAL" clId="{B68923E1-DE37-4C77-A22B-2C52C8D44811}" dt="2021-05-10T12:24:32.533" v="28" actId="20577"/>
          <ac:spMkLst>
            <pc:docMk/>
            <pc:sldMk cId="2077442253" sldId="257"/>
            <ac:spMk id="2" creationId="{1E9BFD3C-BBA8-461B-82CA-D76734B03173}"/>
          </ac:spMkLst>
        </pc:spChg>
        <pc:spChg chg="mod">
          <ac:chgData name="Bryn Portella" userId="cac9ba8b-dbd7-41cd-af06-e643c8802b55" providerId="ADAL" clId="{B68923E1-DE37-4C77-A22B-2C52C8D44811}" dt="2021-05-10T12:27:29.406" v="127" actId="20577"/>
          <ac:spMkLst>
            <pc:docMk/>
            <pc:sldMk cId="2077442253" sldId="257"/>
            <ac:spMk id="3" creationId="{46147C64-7E69-47F6-A377-61BF25964CFE}"/>
          </ac:spMkLst>
        </pc:spChg>
      </pc:sldChg>
      <pc:sldChg chg="new del">
        <pc:chgData name="Bryn Portella" userId="cac9ba8b-dbd7-41cd-af06-e643c8802b55" providerId="ADAL" clId="{B68923E1-DE37-4C77-A22B-2C52C8D44811}" dt="2021-05-10T12:26:23.180" v="60" actId="680"/>
        <pc:sldMkLst>
          <pc:docMk/>
          <pc:sldMk cId="865104098" sldId="258"/>
        </pc:sldMkLst>
      </pc:sldChg>
      <pc:sldChg chg="modSp add mod">
        <pc:chgData name="Bryn Portella" userId="cac9ba8b-dbd7-41cd-af06-e643c8802b55" providerId="ADAL" clId="{B68923E1-DE37-4C77-A22B-2C52C8D44811}" dt="2021-05-10T12:31:22.686" v="145" actId="20577"/>
        <pc:sldMkLst>
          <pc:docMk/>
          <pc:sldMk cId="1287501265" sldId="264"/>
        </pc:sldMkLst>
        <pc:spChg chg="mod">
          <ac:chgData name="Bryn Portella" userId="cac9ba8b-dbd7-41cd-af06-e643c8802b55" providerId="ADAL" clId="{B68923E1-DE37-4C77-A22B-2C52C8D44811}" dt="2021-05-10T12:31:22.686" v="145" actId="20577"/>
          <ac:spMkLst>
            <pc:docMk/>
            <pc:sldMk cId="1287501265" sldId="264"/>
            <ac:spMk id="3" creationId="{1DFAE63A-01D3-44FF-B81E-DD258884043D}"/>
          </ac:spMkLst>
        </pc:spChg>
      </pc:sldChg>
      <pc:sldChg chg="add modNotesTx">
        <pc:chgData name="Bryn Portella" userId="cac9ba8b-dbd7-41cd-af06-e643c8802b55" providerId="ADAL" clId="{B68923E1-DE37-4C77-A22B-2C52C8D44811}" dt="2021-05-10T12:32:48.579" v="363" actId="20577"/>
        <pc:sldMkLst>
          <pc:docMk/>
          <pc:sldMk cId="2193215569" sldId="269"/>
        </pc:sldMkLst>
      </pc:sldChg>
      <pc:sldChg chg="add ord">
        <pc:chgData name="Bryn Portella" userId="cac9ba8b-dbd7-41cd-af06-e643c8802b55" providerId="ADAL" clId="{B68923E1-DE37-4C77-A22B-2C52C8D44811}" dt="2021-05-10T12:40:28.454" v="538"/>
        <pc:sldMkLst>
          <pc:docMk/>
          <pc:sldMk cId="2415002267" sldId="270"/>
        </pc:sldMkLst>
      </pc:sldChg>
      <pc:sldChg chg="addSp delSp modSp new mod modClrScheme chgLayout">
        <pc:chgData name="Bryn Portella" userId="cac9ba8b-dbd7-41cd-af06-e643c8802b55" providerId="ADAL" clId="{B68923E1-DE37-4C77-A22B-2C52C8D44811}" dt="2021-05-10T12:45:00.185" v="926" actId="20577"/>
        <pc:sldMkLst>
          <pc:docMk/>
          <pc:sldMk cId="4266197791" sldId="271"/>
        </pc:sldMkLst>
        <pc:spChg chg="del mod ord">
          <ac:chgData name="Bryn Portella" userId="cac9ba8b-dbd7-41cd-af06-e643c8802b55" providerId="ADAL" clId="{B68923E1-DE37-4C77-A22B-2C52C8D44811}" dt="2021-05-10T12:30:52.400" v="131" actId="700"/>
          <ac:spMkLst>
            <pc:docMk/>
            <pc:sldMk cId="4266197791" sldId="271"/>
            <ac:spMk id="2" creationId="{F4BD080C-BEDD-4667-9ACE-6340D1593A53}"/>
          </ac:spMkLst>
        </pc:spChg>
        <pc:spChg chg="mod ord">
          <ac:chgData name="Bryn Portella" userId="cac9ba8b-dbd7-41cd-af06-e643c8802b55" providerId="ADAL" clId="{B68923E1-DE37-4C77-A22B-2C52C8D44811}" dt="2021-05-10T12:30:52.400" v="131" actId="700"/>
          <ac:spMkLst>
            <pc:docMk/>
            <pc:sldMk cId="4266197791" sldId="271"/>
            <ac:spMk id="3" creationId="{0B48ECD3-0215-4E70-93CE-A32AF2E8BE2B}"/>
          </ac:spMkLst>
        </pc:spChg>
        <pc:spChg chg="add mod ord">
          <ac:chgData name="Bryn Portella" userId="cac9ba8b-dbd7-41cd-af06-e643c8802b55" providerId="ADAL" clId="{B68923E1-DE37-4C77-A22B-2C52C8D44811}" dt="2021-05-10T12:35:07.040" v="374" actId="20577"/>
          <ac:spMkLst>
            <pc:docMk/>
            <pc:sldMk cId="4266197791" sldId="271"/>
            <ac:spMk id="4" creationId="{7B715D10-38EF-4ED0-99EE-A9CEF2E390E6}"/>
          </ac:spMkLst>
        </pc:spChg>
        <pc:spChg chg="add mod ord">
          <ac:chgData name="Bryn Portella" userId="cac9ba8b-dbd7-41cd-af06-e643c8802b55" providerId="ADAL" clId="{B68923E1-DE37-4C77-A22B-2C52C8D44811}" dt="2021-05-10T12:45:00.185" v="926" actId="20577"/>
          <ac:spMkLst>
            <pc:docMk/>
            <pc:sldMk cId="4266197791" sldId="271"/>
            <ac:spMk id="5" creationId="{A7715CE8-6376-4616-8C5B-24AA909D0FE5}"/>
          </ac:spMkLst>
        </pc:spChg>
        <pc:spChg chg="add del">
          <ac:chgData name="Bryn Portella" userId="cac9ba8b-dbd7-41cd-af06-e643c8802b55" providerId="ADAL" clId="{B68923E1-DE37-4C77-A22B-2C52C8D44811}" dt="2021-05-10T12:43:57.372" v="916"/>
          <ac:spMkLst>
            <pc:docMk/>
            <pc:sldMk cId="4266197791" sldId="271"/>
            <ac:spMk id="6" creationId="{8373BB23-9069-4A2A-ADC2-4AAE43508E05}"/>
          </ac:spMkLst>
        </pc:spChg>
        <pc:spChg chg="add del">
          <ac:chgData name="Bryn Portella" userId="cac9ba8b-dbd7-41cd-af06-e643c8802b55" providerId="ADAL" clId="{B68923E1-DE37-4C77-A22B-2C52C8D44811}" dt="2021-05-10T12:44:48.203" v="922"/>
          <ac:spMkLst>
            <pc:docMk/>
            <pc:sldMk cId="4266197791" sldId="271"/>
            <ac:spMk id="7" creationId="{AF89263A-E2AF-4731-B6C9-9CBDD06DFD84}"/>
          </ac:spMkLst>
        </pc:spChg>
      </pc:sldChg>
      <pc:sldChg chg="modSp new mod">
        <pc:chgData name="Bryn Portella" userId="cac9ba8b-dbd7-41cd-af06-e643c8802b55" providerId="ADAL" clId="{B68923E1-DE37-4C77-A22B-2C52C8D44811}" dt="2021-05-10T12:48:58.640" v="1410" actId="20577"/>
        <pc:sldMkLst>
          <pc:docMk/>
          <pc:sldMk cId="2476036707" sldId="272"/>
        </pc:sldMkLst>
        <pc:spChg chg="mod">
          <ac:chgData name="Bryn Portella" userId="cac9ba8b-dbd7-41cd-af06-e643c8802b55" providerId="ADAL" clId="{B68923E1-DE37-4C77-A22B-2C52C8D44811}" dt="2021-05-10T12:42:40.321" v="837" actId="20577"/>
          <ac:spMkLst>
            <pc:docMk/>
            <pc:sldMk cId="2476036707" sldId="272"/>
            <ac:spMk id="2" creationId="{23D427BD-2539-485B-BD98-91DBFFB0DE91}"/>
          </ac:spMkLst>
        </pc:spChg>
        <pc:spChg chg="mod">
          <ac:chgData name="Bryn Portella" userId="cac9ba8b-dbd7-41cd-af06-e643c8802b55" providerId="ADAL" clId="{B68923E1-DE37-4C77-A22B-2C52C8D44811}" dt="2021-05-10T12:48:58.640" v="1410" actId="20577"/>
          <ac:spMkLst>
            <pc:docMk/>
            <pc:sldMk cId="2476036707" sldId="272"/>
            <ac:spMk id="3" creationId="{B60826EB-241A-4B88-87E0-AA73B9E1CFE0}"/>
          </ac:spMkLst>
        </pc:spChg>
      </pc:sldChg>
      <pc:sldChg chg="addSp delSp modSp new mod modAnim">
        <pc:chgData name="Bryn Portella" userId="cac9ba8b-dbd7-41cd-af06-e643c8802b55" providerId="ADAL" clId="{B68923E1-DE37-4C77-A22B-2C52C8D44811}" dt="2021-05-10T12:57:40.684" v="1571"/>
        <pc:sldMkLst>
          <pc:docMk/>
          <pc:sldMk cId="807611400" sldId="273"/>
        </pc:sldMkLst>
        <pc:spChg chg="mod">
          <ac:chgData name="Bryn Portella" userId="cac9ba8b-dbd7-41cd-af06-e643c8802b55" providerId="ADAL" clId="{B68923E1-DE37-4C77-A22B-2C52C8D44811}" dt="2021-05-10T12:52:58.159" v="1512" actId="20577"/>
          <ac:spMkLst>
            <pc:docMk/>
            <pc:sldMk cId="807611400" sldId="273"/>
            <ac:spMk id="2" creationId="{D119FC0C-CA28-4D28-9267-BEABBA809534}"/>
          </ac:spMkLst>
        </pc:spChg>
        <pc:spChg chg="add del mod">
          <ac:chgData name="Bryn Portella" userId="cac9ba8b-dbd7-41cd-af06-e643c8802b55" providerId="ADAL" clId="{B68923E1-DE37-4C77-A22B-2C52C8D44811}" dt="2021-05-10T12:52:45.839" v="1504" actId="2711"/>
          <ac:spMkLst>
            <pc:docMk/>
            <pc:sldMk cId="807611400" sldId="273"/>
            <ac:spMk id="3" creationId="{1C483E40-B46D-48B7-AC2E-A9CC193264F5}"/>
          </ac:spMkLst>
        </pc:spChg>
        <pc:spChg chg="add del mod">
          <ac:chgData name="Bryn Portella" userId="cac9ba8b-dbd7-41cd-af06-e643c8802b55" providerId="ADAL" clId="{B68923E1-DE37-4C77-A22B-2C52C8D44811}" dt="2021-05-10T12:50:04.672" v="1427"/>
          <ac:spMkLst>
            <pc:docMk/>
            <pc:sldMk cId="807611400" sldId="273"/>
            <ac:spMk id="5" creationId="{1B2A031A-7B4B-40BE-8C44-2EFF44038D01}"/>
          </ac:spMkLst>
        </pc:spChg>
      </pc:sldChg>
      <pc:sldChg chg="addSp delSp modSp new mod modAnim">
        <pc:chgData name="Bryn Portella" userId="cac9ba8b-dbd7-41cd-af06-e643c8802b55" providerId="ADAL" clId="{B68923E1-DE37-4C77-A22B-2C52C8D44811}" dt="2021-05-10T12:57:36.243" v="1570"/>
        <pc:sldMkLst>
          <pc:docMk/>
          <pc:sldMk cId="2793668952" sldId="274"/>
        </pc:sldMkLst>
        <pc:spChg chg="add del mod">
          <ac:chgData name="Bryn Portella" userId="cac9ba8b-dbd7-41cd-af06-e643c8802b55" providerId="ADAL" clId="{B68923E1-DE37-4C77-A22B-2C52C8D44811}" dt="2021-05-10T12:55:02.841" v="1555" actId="14100"/>
          <ac:spMkLst>
            <pc:docMk/>
            <pc:sldMk cId="2793668952" sldId="274"/>
            <ac:spMk id="3" creationId="{633B6C19-6EF0-45E1-81D0-FAD56944E8AC}"/>
          </ac:spMkLst>
        </pc:spChg>
        <pc:spChg chg="add del mod">
          <ac:chgData name="Bryn Portella" userId="cac9ba8b-dbd7-41cd-af06-e643c8802b55" providerId="ADAL" clId="{B68923E1-DE37-4C77-A22B-2C52C8D44811}" dt="2021-05-10T12:53:24.038" v="1515"/>
          <ac:spMkLst>
            <pc:docMk/>
            <pc:sldMk cId="2793668952" sldId="274"/>
            <ac:spMk id="5" creationId="{49297A6D-0343-4AC0-8F5B-E3881461A836}"/>
          </ac:spMkLst>
        </pc:spChg>
      </pc:sldChg>
      <pc:sldChg chg="addSp delSp modSp new mod modAnim">
        <pc:chgData name="Bryn Portella" userId="cac9ba8b-dbd7-41cd-af06-e643c8802b55" providerId="ADAL" clId="{B68923E1-DE37-4C77-A22B-2C52C8D44811}" dt="2021-05-10T12:57:30.261" v="1569"/>
        <pc:sldMkLst>
          <pc:docMk/>
          <pc:sldMk cId="863141175" sldId="275"/>
        </pc:sldMkLst>
        <pc:spChg chg="add del mod">
          <ac:chgData name="Bryn Portella" userId="cac9ba8b-dbd7-41cd-af06-e643c8802b55" providerId="ADAL" clId="{B68923E1-DE37-4C77-A22B-2C52C8D44811}" dt="2021-05-10T12:56:54.831" v="1568" actId="27636"/>
          <ac:spMkLst>
            <pc:docMk/>
            <pc:sldMk cId="863141175" sldId="275"/>
            <ac:spMk id="3" creationId="{C03221C7-8775-4970-8CBA-84DA2FCD0519}"/>
          </ac:spMkLst>
        </pc:spChg>
        <pc:spChg chg="add del mod">
          <ac:chgData name="Bryn Portella" userId="cac9ba8b-dbd7-41cd-af06-e643c8802b55" providerId="ADAL" clId="{B68923E1-DE37-4C77-A22B-2C52C8D44811}" dt="2021-05-10T12:56:34.477" v="1558"/>
          <ac:spMkLst>
            <pc:docMk/>
            <pc:sldMk cId="863141175" sldId="275"/>
            <ac:spMk id="5" creationId="{716CC7D4-BCBC-45B0-BECE-EB1B7212C3D1}"/>
          </ac:spMkLst>
        </pc:spChg>
      </pc:sldChg>
      <pc:sldChg chg="modSp new mod modAnim">
        <pc:chgData name="Bryn Portella" userId="cac9ba8b-dbd7-41cd-af06-e643c8802b55" providerId="ADAL" clId="{B68923E1-DE37-4C77-A22B-2C52C8D44811}" dt="2021-05-10T13:01:18.614" v="1614" actId="20577"/>
        <pc:sldMkLst>
          <pc:docMk/>
          <pc:sldMk cId="1476745551" sldId="276"/>
        </pc:sldMkLst>
        <pc:spChg chg="mod">
          <ac:chgData name="Bryn Portella" userId="cac9ba8b-dbd7-41cd-af06-e643c8802b55" providerId="ADAL" clId="{B68923E1-DE37-4C77-A22B-2C52C8D44811}" dt="2021-05-10T13:01:18.614" v="1614" actId="20577"/>
          <ac:spMkLst>
            <pc:docMk/>
            <pc:sldMk cId="1476745551" sldId="276"/>
            <ac:spMk id="3" creationId="{188C8E02-07DA-444B-948B-93D7E9D5C0BC}"/>
          </ac:spMkLst>
        </pc:spChg>
      </pc:sldChg>
      <pc:sldChg chg="modSp new mod modAnim">
        <pc:chgData name="Bryn Portella" userId="cac9ba8b-dbd7-41cd-af06-e643c8802b55" providerId="ADAL" clId="{B68923E1-DE37-4C77-A22B-2C52C8D44811}" dt="2021-05-10T13:02:55.553" v="1632"/>
        <pc:sldMkLst>
          <pc:docMk/>
          <pc:sldMk cId="3317605140" sldId="277"/>
        </pc:sldMkLst>
        <pc:spChg chg="mod">
          <ac:chgData name="Bryn Portella" userId="cac9ba8b-dbd7-41cd-af06-e643c8802b55" providerId="ADAL" clId="{B68923E1-DE37-4C77-A22B-2C52C8D44811}" dt="2021-05-10T13:02:27.996" v="1631" actId="27636"/>
          <ac:spMkLst>
            <pc:docMk/>
            <pc:sldMk cId="3317605140" sldId="277"/>
            <ac:spMk id="3" creationId="{B082CA41-CAC8-444F-AC6E-FC66C4DA4F53}"/>
          </ac:spMkLst>
        </pc:spChg>
      </pc:sldChg>
      <pc:sldChg chg="modSp new mod modAnim">
        <pc:chgData name="Bryn Portella" userId="cac9ba8b-dbd7-41cd-af06-e643c8802b55" providerId="ADAL" clId="{B68923E1-DE37-4C77-A22B-2C52C8D44811}" dt="2021-05-10T13:05:27.547" v="1964"/>
        <pc:sldMkLst>
          <pc:docMk/>
          <pc:sldMk cId="228255369" sldId="278"/>
        </pc:sldMkLst>
        <pc:spChg chg="mod">
          <ac:chgData name="Bryn Portella" userId="cac9ba8b-dbd7-41cd-af06-e643c8802b55" providerId="ADAL" clId="{B68923E1-DE37-4C77-A22B-2C52C8D44811}" dt="2021-05-10T13:03:10.095" v="1667" actId="20577"/>
          <ac:spMkLst>
            <pc:docMk/>
            <pc:sldMk cId="228255369" sldId="278"/>
            <ac:spMk id="2" creationId="{DFACBA8C-DE55-48D4-93DA-589540199FA4}"/>
          </ac:spMkLst>
        </pc:spChg>
        <pc:spChg chg="mod">
          <ac:chgData name="Bryn Portella" userId="cac9ba8b-dbd7-41cd-af06-e643c8802b55" providerId="ADAL" clId="{B68923E1-DE37-4C77-A22B-2C52C8D44811}" dt="2021-05-10T13:05:10.591" v="1963" actId="27636"/>
          <ac:spMkLst>
            <pc:docMk/>
            <pc:sldMk cId="228255369" sldId="278"/>
            <ac:spMk id="3" creationId="{16520CC8-C474-4806-B7AB-A82B1EEC03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9C41E336-FA77-4937-9F43-09B79C1702B9}" type="datetimeFigureOut">
              <a:rPr lang="en-US" smtClean="0"/>
              <a:t>8/8/2021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93CEE16-B673-4D07-B4A7-401FE2B4F98E}" type="slidenum">
              <a:rPr lang="en-US" smtClean="0"/>
              <a:t>‹#›</a:t>
            </a:fld>
            <a:endParaRPr lang="en-US"/>
          </a:p>
        </p:txBody>
      </p:sp>
    </p:spTree>
    <p:extLst>
      <p:ext uri="{BB962C8B-B14F-4D97-AF65-F5344CB8AC3E}">
        <p14:creationId xmlns:p14="http://schemas.microsoft.com/office/powerpoint/2010/main" val="18127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2DC7-3F0A-4899-A812-183445288269}"/>
              </a:ext>
            </a:extLst>
          </p:cNvPr>
          <p:cNvSpPr>
            <a:spLocks noGrp="1"/>
          </p:cNvSpPr>
          <p:nvPr>
            <p:ph type="ctrTitle"/>
          </p:nvPr>
        </p:nvSpPr>
        <p:spPr>
          <a:xfrm>
            <a:off x="496176" y="320634"/>
            <a:ext cx="7282849" cy="2543545"/>
          </a:xfrm>
        </p:spPr>
        <p:txBody>
          <a:bodyPr/>
          <a:lstStyle/>
          <a:p>
            <a:r>
              <a:rPr lang="en-US" dirty="0"/>
              <a:t>Introduction</a:t>
            </a:r>
            <a:br>
              <a:rPr lang="en-US" dirty="0"/>
            </a:br>
            <a:r>
              <a:rPr lang="en-US" dirty="0"/>
              <a:t>Collaboration and Goals</a:t>
            </a:r>
          </a:p>
        </p:txBody>
      </p:sp>
    </p:spTree>
    <p:extLst>
      <p:ext uri="{BB962C8B-B14F-4D97-AF65-F5344CB8AC3E}">
        <p14:creationId xmlns:p14="http://schemas.microsoft.com/office/powerpoint/2010/main" val="317870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CC4C-4FBA-4804-8C3B-313A3B634267}"/>
              </a:ext>
            </a:extLst>
          </p:cNvPr>
          <p:cNvSpPr>
            <a:spLocks noGrp="1"/>
          </p:cNvSpPr>
          <p:nvPr>
            <p:ph type="title"/>
          </p:nvPr>
        </p:nvSpPr>
        <p:spPr/>
        <p:txBody>
          <a:bodyPr/>
          <a:lstStyle/>
          <a:p>
            <a:r>
              <a:rPr lang="en-US" dirty="0"/>
              <a:t>Scrum Ceremonies</a:t>
            </a:r>
          </a:p>
        </p:txBody>
      </p:sp>
      <p:sp>
        <p:nvSpPr>
          <p:cNvPr id="3" name="Content Placeholder 2">
            <a:extLst>
              <a:ext uri="{FF2B5EF4-FFF2-40B4-BE49-F238E27FC236}">
                <a16:creationId xmlns:a16="http://schemas.microsoft.com/office/drawing/2014/main" id="{F6986465-33A3-4F90-9A7C-DCB67D2C2317}"/>
              </a:ext>
            </a:extLst>
          </p:cNvPr>
          <p:cNvSpPr>
            <a:spLocks noGrp="1"/>
          </p:cNvSpPr>
          <p:nvPr>
            <p:ph idx="1"/>
          </p:nvPr>
        </p:nvSpPr>
        <p:spPr>
          <a:xfrm>
            <a:off x="380010" y="1481446"/>
            <a:ext cx="8383980" cy="4882266"/>
          </a:xfrm>
        </p:spPr>
        <p:txBody>
          <a:bodyPr>
            <a:normAutofit fontScale="85000" lnSpcReduction="10000"/>
          </a:bodyPr>
          <a:lstStyle/>
          <a:p>
            <a:r>
              <a:rPr lang="en-US" b="1" dirty="0"/>
              <a:t>Sprint</a:t>
            </a:r>
            <a:r>
              <a:rPr lang="en-US" dirty="0"/>
              <a:t> – A two-to-four-week timeline for established the completion of work.</a:t>
            </a:r>
          </a:p>
          <a:p>
            <a:pPr lvl="1"/>
            <a:r>
              <a:rPr lang="en-US" b="1" dirty="0"/>
              <a:t>Sprint Planning Meeting</a:t>
            </a:r>
            <a:r>
              <a:rPr lang="en-US" dirty="0"/>
              <a:t> – Initial planning meeting to determine what work will be completed and the timeframe for completing that work.</a:t>
            </a:r>
          </a:p>
          <a:p>
            <a:pPr lvl="1"/>
            <a:r>
              <a:rPr lang="en-US" b="1" dirty="0"/>
              <a:t>Daily Standup</a:t>
            </a:r>
            <a:r>
              <a:rPr lang="en-US" dirty="0"/>
              <a:t> – Short (10-15 minute) meetings at the start of each workday to discuss work completed yesterday and today’s plan and any blockers.</a:t>
            </a:r>
          </a:p>
          <a:p>
            <a:pPr lvl="2"/>
            <a:r>
              <a:rPr lang="en-US" b="1" dirty="0"/>
              <a:t>Blockers</a:t>
            </a:r>
            <a:r>
              <a:rPr lang="en-US" dirty="0"/>
              <a:t> – Issues that prevent work from continuing, specifically issues that are out of that developer’s hands.</a:t>
            </a:r>
          </a:p>
          <a:p>
            <a:pPr lvl="1"/>
            <a:r>
              <a:rPr lang="en-US" b="1" dirty="0"/>
              <a:t>Sprint Review</a:t>
            </a:r>
            <a:r>
              <a:rPr lang="en-US" dirty="0"/>
              <a:t> – A meeting that occurs at the end of each sprint that showcases accomplishments during that sprint.</a:t>
            </a:r>
          </a:p>
          <a:p>
            <a:pPr lvl="1"/>
            <a:r>
              <a:rPr lang="en-US" b="1" dirty="0"/>
              <a:t>Sprint Retrospective</a:t>
            </a:r>
            <a:r>
              <a:rPr lang="en-US" dirty="0"/>
              <a:t> – A meeting that occurs after product deployment to discuss what went well during the sprint, what didn’t go well to improve work moving forward. Additionally, any unaccomplished tasks are placed into project backlog.</a:t>
            </a:r>
          </a:p>
        </p:txBody>
      </p:sp>
      <p:sp>
        <p:nvSpPr>
          <p:cNvPr id="4" name="Slide Number Placeholder 3">
            <a:extLst>
              <a:ext uri="{FF2B5EF4-FFF2-40B4-BE49-F238E27FC236}">
                <a16:creationId xmlns:a16="http://schemas.microsoft.com/office/drawing/2014/main" id="{18081737-BCEB-40D1-96E6-F03B54FBD832}"/>
              </a:ext>
            </a:extLst>
          </p:cNvPr>
          <p:cNvSpPr>
            <a:spLocks noGrp="1"/>
          </p:cNvSpPr>
          <p:nvPr>
            <p:ph type="sldNum" sz="quarter" idx="12"/>
          </p:nvPr>
        </p:nvSpPr>
        <p:spPr/>
        <p:txBody>
          <a:bodyPr/>
          <a:lstStyle/>
          <a:p>
            <a:fld id="{F6728BC2-ACA3-447C-A909-F3F49211C066}" type="slidenum">
              <a:rPr lang="en-US" smtClean="0"/>
              <a:pPr/>
              <a:t>9</a:t>
            </a:fld>
            <a:endParaRPr lang="en-US" dirty="0"/>
          </a:p>
        </p:txBody>
      </p:sp>
    </p:spTree>
    <p:extLst>
      <p:ext uri="{BB962C8B-B14F-4D97-AF65-F5344CB8AC3E}">
        <p14:creationId xmlns:p14="http://schemas.microsoft.com/office/powerpoint/2010/main" val="366723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232F-DE5A-45A3-BC6C-4DB2ECB166D5}"/>
              </a:ext>
            </a:extLst>
          </p:cNvPr>
          <p:cNvSpPr>
            <a:spLocks noGrp="1"/>
          </p:cNvSpPr>
          <p:nvPr>
            <p:ph type="title"/>
          </p:nvPr>
        </p:nvSpPr>
        <p:spPr/>
        <p:txBody>
          <a:bodyPr/>
          <a:lstStyle/>
          <a:p>
            <a:r>
              <a:rPr lang="en-US" dirty="0"/>
              <a:t>Scrum</a:t>
            </a:r>
            <a:br>
              <a:rPr lang="en-US" dirty="0"/>
            </a:br>
            <a:r>
              <a:rPr lang="en-US" dirty="0"/>
              <a:t>Advantages and Disadvantages</a:t>
            </a:r>
          </a:p>
        </p:txBody>
      </p:sp>
      <p:sp>
        <p:nvSpPr>
          <p:cNvPr id="3" name="Content Placeholder 2">
            <a:extLst>
              <a:ext uri="{FF2B5EF4-FFF2-40B4-BE49-F238E27FC236}">
                <a16:creationId xmlns:a16="http://schemas.microsoft.com/office/drawing/2014/main" id="{E0F1F910-F6D2-4CA0-B33D-FB329AA3280B}"/>
              </a:ext>
            </a:extLst>
          </p:cNvPr>
          <p:cNvSpPr>
            <a:spLocks noGrp="1"/>
          </p:cNvSpPr>
          <p:nvPr>
            <p:ph idx="1"/>
          </p:nvPr>
        </p:nvSpPr>
        <p:spPr>
          <a:xfrm>
            <a:off x="380010" y="1481446"/>
            <a:ext cx="8383980" cy="4882266"/>
          </a:xfrm>
        </p:spPr>
        <p:txBody>
          <a:bodyPr>
            <a:normAutofit fontScale="92500" lnSpcReduction="20000"/>
          </a:bodyPr>
          <a:lstStyle/>
          <a:p>
            <a:r>
              <a:rPr lang="en-US" dirty="0"/>
              <a:t>Advantages</a:t>
            </a:r>
          </a:p>
          <a:p>
            <a:pPr lvl="1"/>
            <a:r>
              <a:rPr lang="en-US" dirty="0"/>
              <a:t>Daily standups allow for quick identification of any setbacks a team is experiencing and development of quicker solutions through collaboration.</a:t>
            </a:r>
          </a:p>
          <a:p>
            <a:pPr lvl="1"/>
            <a:r>
              <a:rPr lang="en-US" dirty="0"/>
              <a:t>Shorter sprints allow for more constant releases, which can incorporate client feedback more easily throughout development process and adjust project requirements as needed.</a:t>
            </a:r>
          </a:p>
          <a:p>
            <a:r>
              <a:rPr lang="en-US" dirty="0"/>
              <a:t>Disadvantages</a:t>
            </a:r>
          </a:p>
          <a:p>
            <a:pPr lvl="1"/>
            <a:r>
              <a:rPr lang="en-US" dirty="0"/>
              <a:t>The Fluid nature of Agile brings a level of uncertainty, as deadlines and list of requirements are never known fully during project outset.</a:t>
            </a:r>
          </a:p>
          <a:p>
            <a:pPr lvl="1"/>
            <a:r>
              <a:rPr lang="en-US" dirty="0"/>
              <a:t>Feature creep is very common due to fluidity as well.</a:t>
            </a:r>
          </a:p>
          <a:p>
            <a:pPr lvl="1"/>
            <a:r>
              <a:rPr lang="en-US" dirty="0"/>
              <a:t>Scrum ceremonies require full team engagement in order to properly function.</a:t>
            </a:r>
          </a:p>
        </p:txBody>
      </p:sp>
      <p:sp>
        <p:nvSpPr>
          <p:cNvPr id="4" name="Slide Number Placeholder 3">
            <a:extLst>
              <a:ext uri="{FF2B5EF4-FFF2-40B4-BE49-F238E27FC236}">
                <a16:creationId xmlns:a16="http://schemas.microsoft.com/office/drawing/2014/main" id="{1C1ACE25-94D2-49BA-BD3E-6F4D4A4E8EAB}"/>
              </a:ext>
            </a:extLst>
          </p:cNvPr>
          <p:cNvSpPr>
            <a:spLocks noGrp="1"/>
          </p:cNvSpPr>
          <p:nvPr>
            <p:ph type="sldNum" sz="quarter" idx="12"/>
          </p:nvPr>
        </p:nvSpPr>
        <p:spPr/>
        <p:txBody>
          <a:bodyPr/>
          <a:lstStyle/>
          <a:p>
            <a:fld id="{F6728BC2-ACA3-447C-A909-F3F49211C066}" type="slidenum">
              <a:rPr lang="en-US" smtClean="0"/>
              <a:pPr/>
              <a:t>10</a:t>
            </a:fld>
            <a:endParaRPr lang="en-US" dirty="0"/>
          </a:p>
        </p:txBody>
      </p:sp>
    </p:spTree>
    <p:extLst>
      <p:ext uri="{BB962C8B-B14F-4D97-AF65-F5344CB8AC3E}">
        <p14:creationId xmlns:p14="http://schemas.microsoft.com/office/powerpoint/2010/main" val="269724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FC6B-5227-4686-A286-C26E0B368F34}"/>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28E76BB9-1FCB-44C0-A71E-70A92DA61A10}"/>
              </a:ext>
            </a:extLst>
          </p:cNvPr>
          <p:cNvSpPr>
            <a:spLocks noGrp="1"/>
          </p:cNvSpPr>
          <p:nvPr>
            <p:ph idx="1"/>
          </p:nvPr>
        </p:nvSpPr>
        <p:spPr/>
        <p:txBody>
          <a:bodyPr>
            <a:normAutofit fontScale="92500" lnSpcReduction="20000"/>
          </a:bodyPr>
          <a:lstStyle/>
          <a:p>
            <a:r>
              <a:rPr lang="en-US" dirty="0"/>
              <a:t>A popular Agile framework that requires real-time communication of capacity and full transparency of work.</a:t>
            </a:r>
          </a:p>
          <a:p>
            <a:r>
              <a:rPr lang="en-US" dirty="0"/>
              <a:t>Work items are visually represented on a Kanban board, allowing all team members to see the state of every piece of work at any time.</a:t>
            </a:r>
          </a:p>
          <a:p>
            <a:pPr lvl="1"/>
            <a:r>
              <a:rPr lang="en-US" b="1" dirty="0"/>
              <a:t>Kanban boards</a:t>
            </a:r>
            <a:r>
              <a:rPr lang="en-US" dirty="0"/>
              <a:t> – The hallmark trait of the Kanban framework. There are no firm requirements for the number of columns on the board, but there should generally be at least one column per SDLC phase.</a:t>
            </a:r>
          </a:p>
          <a:p>
            <a:pPr lvl="2"/>
            <a:r>
              <a:rPr lang="en-US" dirty="0"/>
              <a:t>Tools include - Trello, Monday, Asana</a:t>
            </a:r>
            <a:endParaRPr lang="en-US" b="1" dirty="0"/>
          </a:p>
          <a:p>
            <a:pPr lvl="1"/>
            <a:r>
              <a:rPr lang="en-US" b="1" dirty="0"/>
              <a:t>Kanban cards</a:t>
            </a:r>
            <a:r>
              <a:rPr lang="en-US" dirty="0"/>
              <a:t> – Visual representations of a single user story or work item which are placed in a column or a Kanban board.</a:t>
            </a:r>
          </a:p>
        </p:txBody>
      </p:sp>
      <p:sp>
        <p:nvSpPr>
          <p:cNvPr id="4" name="Slide Number Placeholder 3">
            <a:extLst>
              <a:ext uri="{FF2B5EF4-FFF2-40B4-BE49-F238E27FC236}">
                <a16:creationId xmlns:a16="http://schemas.microsoft.com/office/drawing/2014/main" id="{B5D4BE54-6A17-4FB9-B5ED-63586CAC0742}"/>
              </a:ext>
            </a:extLst>
          </p:cNvPr>
          <p:cNvSpPr>
            <a:spLocks noGrp="1"/>
          </p:cNvSpPr>
          <p:nvPr>
            <p:ph type="sldNum" sz="quarter" idx="12"/>
          </p:nvPr>
        </p:nvSpPr>
        <p:spPr/>
        <p:txBody>
          <a:bodyPr/>
          <a:lstStyle/>
          <a:p>
            <a:fld id="{F6728BC2-ACA3-447C-A909-F3F49211C066}" type="slidenum">
              <a:rPr lang="en-US" smtClean="0"/>
              <a:pPr/>
              <a:t>11</a:t>
            </a:fld>
            <a:endParaRPr lang="en-US" dirty="0"/>
          </a:p>
        </p:txBody>
      </p:sp>
    </p:spTree>
    <p:extLst>
      <p:ext uri="{BB962C8B-B14F-4D97-AF65-F5344CB8AC3E}">
        <p14:creationId xmlns:p14="http://schemas.microsoft.com/office/powerpoint/2010/main" val="9093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58F1-8382-431B-9177-6983B59CB43C}"/>
              </a:ext>
            </a:extLst>
          </p:cNvPr>
          <p:cNvSpPr>
            <a:spLocks noGrp="1"/>
          </p:cNvSpPr>
          <p:nvPr>
            <p:ph type="title"/>
          </p:nvPr>
        </p:nvSpPr>
        <p:spPr/>
        <p:txBody>
          <a:bodyPr/>
          <a:lstStyle/>
          <a:p>
            <a:r>
              <a:rPr lang="en-US" dirty="0"/>
              <a:t>Kanban</a:t>
            </a:r>
            <a:br>
              <a:rPr lang="en-US" dirty="0"/>
            </a:br>
            <a:r>
              <a:rPr lang="en-US" dirty="0"/>
              <a:t>Advantages and Disadvantages</a:t>
            </a:r>
          </a:p>
        </p:txBody>
      </p:sp>
      <p:sp>
        <p:nvSpPr>
          <p:cNvPr id="3" name="Content Placeholder 2">
            <a:extLst>
              <a:ext uri="{FF2B5EF4-FFF2-40B4-BE49-F238E27FC236}">
                <a16:creationId xmlns:a16="http://schemas.microsoft.com/office/drawing/2014/main" id="{88E1452A-F235-449A-945F-EFBEF2751DEE}"/>
              </a:ext>
            </a:extLst>
          </p:cNvPr>
          <p:cNvSpPr>
            <a:spLocks noGrp="1"/>
          </p:cNvSpPr>
          <p:nvPr>
            <p:ph idx="1"/>
          </p:nvPr>
        </p:nvSpPr>
        <p:spPr>
          <a:xfrm>
            <a:off x="380010" y="1338470"/>
            <a:ext cx="8383980" cy="5247860"/>
          </a:xfrm>
        </p:spPr>
        <p:txBody>
          <a:bodyPr>
            <a:normAutofit fontScale="77500" lnSpcReduction="20000"/>
          </a:bodyPr>
          <a:lstStyle/>
          <a:p>
            <a:r>
              <a:rPr lang="en-US" dirty="0"/>
              <a:t>Advantages</a:t>
            </a:r>
          </a:p>
          <a:p>
            <a:pPr lvl="1"/>
            <a:r>
              <a:rPr lang="en-US" dirty="0"/>
              <a:t>Event-driven, removing even the small pressure of sprint deadlines found in scrum.</a:t>
            </a:r>
          </a:p>
          <a:p>
            <a:pPr lvl="1"/>
            <a:r>
              <a:rPr lang="en-US" dirty="0"/>
              <a:t>Allows for specialization/more clearly defined roles. </a:t>
            </a:r>
          </a:p>
          <a:p>
            <a:pPr lvl="2"/>
            <a:r>
              <a:rPr lang="en-US" dirty="0"/>
              <a:t>i.e. “testing specialist”.</a:t>
            </a:r>
          </a:p>
          <a:p>
            <a:pPr lvl="1"/>
            <a:r>
              <a:rPr lang="en-US" dirty="0"/>
              <a:t>Kanban boards can always take new client requirements and is persistent throughout releases.</a:t>
            </a:r>
          </a:p>
          <a:p>
            <a:pPr lvl="1"/>
            <a:r>
              <a:rPr lang="en-US" dirty="0"/>
              <a:t>Allows the entire team to view the current state and progress of the project.</a:t>
            </a:r>
          </a:p>
          <a:p>
            <a:r>
              <a:rPr lang="en-US" dirty="0"/>
              <a:t>Disadvantages</a:t>
            </a:r>
          </a:p>
          <a:p>
            <a:pPr lvl="1"/>
            <a:r>
              <a:rPr lang="en-US" dirty="0"/>
              <a:t>Kanban boards can potentially grow to become unnecessarily complex and difficult to understand/navigate.</a:t>
            </a:r>
          </a:p>
          <a:p>
            <a:pPr lvl="1"/>
            <a:r>
              <a:rPr lang="en-US" dirty="0"/>
              <a:t>Kanban also requires high level of commitment from the team and active management of board.</a:t>
            </a:r>
          </a:p>
          <a:p>
            <a:pPr lvl="2"/>
            <a:r>
              <a:rPr lang="en-US" dirty="0"/>
              <a:t>An out-of-date board can potentially hurt the team because developers might work on the same tasks or leave work incomplete as the project is not accurately pictured.</a:t>
            </a:r>
          </a:p>
          <a:p>
            <a:pPr lvl="1"/>
            <a:r>
              <a:rPr lang="en-US" dirty="0"/>
              <a:t>The framework does not include a timing element, which can result in an even more extreme version of feature creep with constant release delays.</a:t>
            </a:r>
          </a:p>
        </p:txBody>
      </p:sp>
      <p:sp>
        <p:nvSpPr>
          <p:cNvPr id="4" name="Slide Number Placeholder 3">
            <a:extLst>
              <a:ext uri="{FF2B5EF4-FFF2-40B4-BE49-F238E27FC236}">
                <a16:creationId xmlns:a16="http://schemas.microsoft.com/office/drawing/2014/main" id="{A85AF9D7-B02D-42D0-8CD2-14BA314DF4F5}"/>
              </a:ext>
            </a:extLst>
          </p:cNvPr>
          <p:cNvSpPr>
            <a:spLocks noGrp="1"/>
          </p:cNvSpPr>
          <p:nvPr>
            <p:ph type="sldNum" sz="quarter" idx="12"/>
          </p:nvPr>
        </p:nvSpPr>
        <p:spPr/>
        <p:txBody>
          <a:bodyPr/>
          <a:lstStyle/>
          <a:p>
            <a:fld id="{F6728BC2-ACA3-447C-A909-F3F49211C066}" type="slidenum">
              <a:rPr lang="en-US" smtClean="0"/>
              <a:pPr/>
              <a:t>12</a:t>
            </a:fld>
            <a:endParaRPr lang="en-US" dirty="0"/>
          </a:p>
        </p:txBody>
      </p:sp>
    </p:spTree>
    <p:extLst>
      <p:ext uri="{BB962C8B-B14F-4D97-AF65-F5344CB8AC3E}">
        <p14:creationId xmlns:p14="http://schemas.microsoft.com/office/powerpoint/2010/main" val="3545906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A1F3-9C05-46E6-815B-05E962FFBE8D}"/>
              </a:ext>
            </a:extLst>
          </p:cNvPr>
          <p:cNvSpPr>
            <a:spLocks noGrp="1"/>
          </p:cNvSpPr>
          <p:nvPr>
            <p:ph type="title"/>
          </p:nvPr>
        </p:nvSpPr>
        <p:spPr/>
        <p:txBody>
          <a:bodyPr/>
          <a:lstStyle/>
          <a:p>
            <a:r>
              <a:rPr lang="en-US" dirty="0"/>
              <a:t>Other methodologies – Waterfall</a:t>
            </a:r>
          </a:p>
        </p:txBody>
      </p:sp>
      <p:sp>
        <p:nvSpPr>
          <p:cNvPr id="3" name="Content Placeholder 2">
            <a:extLst>
              <a:ext uri="{FF2B5EF4-FFF2-40B4-BE49-F238E27FC236}">
                <a16:creationId xmlns:a16="http://schemas.microsoft.com/office/drawing/2014/main" id="{CBCAACF6-2DB3-4251-AA84-E4F1AFB5E7C0}"/>
              </a:ext>
            </a:extLst>
          </p:cNvPr>
          <p:cNvSpPr>
            <a:spLocks noGrp="1"/>
          </p:cNvSpPr>
          <p:nvPr>
            <p:ph idx="1"/>
          </p:nvPr>
        </p:nvSpPr>
        <p:spPr>
          <a:xfrm>
            <a:off x="380010" y="1481446"/>
            <a:ext cx="8383980" cy="4882266"/>
          </a:xfrm>
        </p:spPr>
        <p:txBody>
          <a:bodyPr>
            <a:normAutofit lnSpcReduction="10000"/>
          </a:bodyPr>
          <a:lstStyle/>
          <a:p>
            <a:r>
              <a:rPr lang="en-US" dirty="0"/>
              <a:t>Waterfall – A methodology that uses a rigid structure to complete the development of software.</a:t>
            </a:r>
          </a:p>
          <a:p>
            <a:pPr lvl="1"/>
            <a:r>
              <a:rPr lang="en-US" dirty="0"/>
              <a:t>Waterfall uses a straightforward model where software processes follow a linear pattern. To advance in stages a prior stage must be completed in full.</a:t>
            </a:r>
          </a:p>
          <a:p>
            <a:pPr lvl="1"/>
            <a:r>
              <a:rPr lang="en-US" dirty="0"/>
              <a:t>Stages are not returned to or repeated until the current work is completed in full and maintenance has started.</a:t>
            </a:r>
          </a:p>
          <a:p>
            <a:pPr lvl="1"/>
            <a:r>
              <a:rPr lang="en-US" dirty="0"/>
              <a:t>Also known as plan-driven model.</a:t>
            </a:r>
          </a:p>
          <a:p>
            <a:r>
              <a:rPr lang="en-US" dirty="0"/>
              <a:t>Waterfall is best for strict deadlines or for small teams.</a:t>
            </a:r>
          </a:p>
          <a:p>
            <a:pPr lvl="1"/>
            <a:r>
              <a:rPr lang="en-US" dirty="0"/>
              <a:t>i.e. government projects.</a:t>
            </a:r>
          </a:p>
        </p:txBody>
      </p:sp>
      <p:sp>
        <p:nvSpPr>
          <p:cNvPr id="4" name="Slide Number Placeholder 3">
            <a:extLst>
              <a:ext uri="{FF2B5EF4-FFF2-40B4-BE49-F238E27FC236}">
                <a16:creationId xmlns:a16="http://schemas.microsoft.com/office/drawing/2014/main" id="{04BDBCF9-FCD3-47DD-80D1-23751BB8E81B}"/>
              </a:ext>
            </a:extLst>
          </p:cNvPr>
          <p:cNvSpPr>
            <a:spLocks noGrp="1"/>
          </p:cNvSpPr>
          <p:nvPr>
            <p:ph type="sldNum" sz="quarter" idx="12"/>
          </p:nvPr>
        </p:nvSpPr>
        <p:spPr/>
        <p:txBody>
          <a:bodyPr/>
          <a:lstStyle/>
          <a:p>
            <a:fld id="{F6728BC2-ACA3-447C-A909-F3F49211C066}" type="slidenum">
              <a:rPr lang="en-US" smtClean="0"/>
              <a:pPr/>
              <a:t>13</a:t>
            </a:fld>
            <a:endParaRPr lang="en-US" dirty="0"/>
          </a:p>
        </p:txBody>
      </p:sp>
    </p:spTree>
    <p:extLst>
      <p:ext uri="{BB962C8B-B14F-4D97-AF65-F5344CB8AC3E}">
        <p14:creationId xmlns:p14="http://schemas.microsoft.com/office/powerpoint/2010/main" val="864613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304-87A8-46B0-8CAD-5E12DE20CB90}"/>
              </a:ext>
            </a:extLst>
          </p:cNvPr>
          <p:cNvSpPr>
            <a:spLocks noGrp="1"/>
          </p:cNvSpPr>
          <p:nvPr>
            <p:ph type="title"/>
          </p:nvPr>
        </p:nvSpPr>
        <p:spPr/>
        <p:txBody>
          <a:bodyPr/>
          <a:lstStyle/>
          <a:p>
            <a:r>
              <a:rPr lang="en-US" dirty="0"/>
              <a:t>What does it mean to be a Developer?</a:t>
            </a:r>
          </a:p>
        </p:txBody>
      </p:sp>
      <p:sp>
        <p:nvSpPr>
          <p:cNvPr id="3" name="Content Placeholder 2">
            <a:extLst>
              <a:ext uri="{FF2B5EF4-FFF2-40B4-BE49-F238E27FC236}">
                <a16:creationId xmlns:a16="http://schemas.microsoft.com/office/drawing/2014/main" id="{AE8E2BC4-459C-4EDE-8249-4BEDA5EE7D3F}"/>
              </a:ext>
            </a:extLst>
          </p:cNvPr>
          <p:cNvSpPr>
            <a:spLocks noGrp="1"/>
          </p:cNvSpPr>
          <p:nvPr>
            <p:ph idx="1"/>
          </p:nvPr>
        </p:nvSpPr>
        <p:spPr>
          <a:xfrm>
            <a:off x="380010" y="1481446"/>
            <a:ext cx="8207399" cy="4882266"/>
          </a:xfrm>
        </p:spPr>
        <p:txBody>
          <a:bodyPr>
            <a:normAutofit fontScale="92500" lnSpcReduction="20000"/>
          </a:bodyPr>
          <a:lstStyle/>
          <a:p>
            <a:r>
              <a:rPr lang="en-US" dirty="0"/>
              <a:t>A software developer is an individual who plans and creates computer programs based on user needs.</a:t>
            </a:r>
          </a:p>
          <a:p>
            <a:r>
              <a:rPr lang="en-US" dirty="0"/>
              <a:t>Role:</a:t>
            </a:r>
          </a:p>
          <a:p>
            <a:pPr lvl="1"/>
            <a:r>
              <a:rPr lang="en-US" dirty="0"/>
              <a:t>Software developers are not programmers</a:t>
            </a:r>
          </a:p>
          <a:p>
            <a:pPr lvl="1"/>
            <a:r>
              <a:rPr lang="en-US" dirty="0"/>
              <a:t>Software developers are not designers</a:t>
            </a:r>
          </a:p>
          <a:p>
            <a:pPr lvl="1"/>
            <a:r>
              <a:rPr lang="en-US" dirty="0"/>
              <a:t>Software developers are not business analysts</a:t>
            </a:r>
          </a:p>
          <a:p>
            <a:pPr lvl="1"/>
            <a:r>
              <a:rPr lang="en-US" dirty="0"/>
              <a:t>Software developers are not testers</a:t>
            </a:r>
          </a:p>
          <a:p>
            <a:pPr lvl="1"/>
            <a:r>
              <a:rPr lang="en-US" dirty="0"/>
              <a:t>Software developers are a combination of ALL THE ABOVE AND MORE</a:t>
            </a:r>
          </a:p>
          <a:p>
            <a:pPr lvl="1"/>
            <a:r>
              <a:rPr lang="en-US" dirty="0"/>
              <a:t>Software developers will communicate will clients (directly or indirectly) to identify and create </a:t>
            </a:r>
            <a:r>
              <a:rPr lang="en-US" b="1" i="1" dirty="0"/>
              <a:t>solutions</a:t>
            </a:r>
            <a:r>
              <a:rPr lang="en-US" dirty="0"/>
              <a:t>.</a:t>
            </a:r>
          </a:p>
          <a:p>
            <a:pPr lvl="1"/>
            <a:r>
              <a:rPr lang="en-US" dirty="0"/>
              <a:t>Software developers use a variety of tools and technologies to modify, write, debug, document and test software applications, which may invariably change over time.</a:t>
            </a:r>
          </a:p>
        </p:txBody>
      </p:sp>
      <p:sp>
        <p:nvSpPr>
          <p:cNvPr id="4" name="Slide Number Placeholder 3">
            <a:extLst>
              <a:ext uri="{FF2B5EF4-FFF2-40B4-BE49-F238E27FC236}">
                <a16:creationId xmlns:a16="http://schemas.microsoft.com/office/drawing/2014/main" id="{9EC32168-E2DD-4F5B-9256-5F8ABC1E86BF}"/>
              </a:ext>
            </a:extLst>
          </p:cNvPr>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67202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288A-9D05-49E4-8601-AAF02B62BA0D}"/>
              </a:ext>
            </a:extLst>
          </p:cNvPr>
          <p:cNvSpPr>
            <a:spLocks noGrp="1"/>
          </p:cNvSpPr>
          <p:nvPr>
            <p:ph type="title"/>
          </p:nvPr>
        </p:nvSpPr>
        <p:spPr/>
        <p:txBody>
          <a:bodyPr/>
          <a:lstStyle/>
          <a:p>
            <a:r>
              <a:rPr lang="en-US" dirty="0"/>
              <a:t>Full Stack Web Development</a:t>
            </a:r>
          </a:p>
        </p:txBody>
      </p:sp>
      <p:sp>
        <p:nvSpPr>
          <p:cNvPr id="3" name="Content Placeholder 2">
            <a:extLst>
              <a:ext uri="{FF2B5EF4-FFF2-40B4-BE49-F238E27FC236}">
                <a16:creationId xmlns:a16="http://schemas.microsoft.com/office/drawing/2014/main" id="{270E5303-3550-418E-BD15-179D50625E14}"/>
              </a:ext>
            </a:extLst>
          </p:cNvPr>
          <p:cNvSpPr>
            <a:spLocks noGrp="1"/>
          </p:cNvSpPr>
          <p:nvPr>
            <p:ph idx="1"/>
          </p:nvPr>
        </p:nvSpPr>
        <p:spPr>
          <a:xfrm>
            <a:off x="380010" y="1481446"/>
            <a:ext cx="8383980" cy="5247391"/>
          </a:xfrm>
        </p:spPr>
        <p:txBody>
          <a:bodyPr>
            <a:normAutofit fontScale="85000" lnSpcReduction="20000"/>
          </a:bodyPr>
          <a:lstStyle/>
          <a:p>
            <a:r>
              <a:rPr lang="en-US" dirty="0"/>
              <a:t>Full Stack Developers should understand and handle work at a database, server, system, or client level.</a:t>
            </a:r>
          </a:p>
          <a:p>
            <a:r>
              <a:rPr lang="en-US" b="1" dirty="0"/>
              <a:t>Database level</a:t>
            </a:r>
            <a:r>
              <a:rPr lang="en-US" dirty="0"/>
              <a:t> – Repositories which contain a bulk of static information for storage and retrieval purposes.</a:t>
            </a:r>
          </a:p>
          <a:p>
            <a:r>
              <a:rPr lang="en-US" b="1" dirty="0"/>
              <a:t>Server</a:t>
            </a:r>
            <a:r>
              <a:rPr lang="en-US" dirty="0"/>
              <a:t> </a:t>
            </a:r>
            <a:r>
              <a:rPr lang="en-US" b="1" dirty="0"/>
              <a:t>level</a:t>
            </a:r>
            <a:r>
              <a:rPr lang="en-US" dirty="0"/>
              <a:t> – A computer or system that provides resources, data, services or programs for other computers or systems.</a:t>
            </a:r>
          </a:p>
          <a:p>
            <a:r>
              <a:rPr lang="en-US" b="1" dirty="0"/>
              <a:t>System level</a:t>
            </a:r>
            <a:r>
              <a:rPr lang="en-US" dirty="0"/>
              <a:t> – A cohesive group of interrelated and interdependent parts. Systems engineering involves the design and management of integrating multiple complex systems.</a:t>
            </a:r>
          </a:p>
          <a:p>
            <a:r>
              <a:rPr lang="en-US" b="1" dirty="0"/>
              <a:t>Client level</a:t>
            </a:r>
            <a:r>
              <a:rPr lang="en-US" dirty="0"/>
              <a:t> – A visually appealing, functional and interactive aspect of an application which serves to communication the bulk of information to users as well as function as the main interaction for a user and an entire system.</a:t>
            </a:r>
          </a:p>
        </p:txBody>
      </p:sp>
      <p:sp>
        <p:nvSpPr>
          <p:cNvPr id="4" name="Slide Number Placeholder 3">
            <a:extLst>
              <a:ext uri="{FF2B5EF4-FFF2-40B4-BE49-F238E27FC236}">
                <a16:creationId xmlns:a16="http://schemas.microsoft.com/office/drawing/2014/main" id="{E435F37B-0849-406B-A446-32B7210B60FD}"/>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181527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F0195-44DD-4F67-887B-8D65D7F47E35}"/>
              </a:ext>
            </a:extLst>
          </p:cNvPr>
          <p:cNvSpPr>
            <a:spLocks noGrp="1"/>
          </p:cNvSpPr>
          <p:nvPr>
            <p:ph type="title"/>
          </p:nvPr>
        </p:nvSpPr>
        <p:spPr/>
        <p:txBody>
          <a:bodyPr/>
          <a:lstStyle/>
          <a:p>
            <a:r>
              <a:rPr lang="en-US" dirty="0"/>
              <a:t>Client-Server-Database Architecture</a:t>
            </a:r>
          </a:p>
        </p:txBody>
      </p:sp>
      <p:pic>
        <p:nvPicPr>
          <p:cNvPr id="8" name="Picture 7" descr="A close up of a map&#10;&#10;Description automatically generated">
            <a:extLst>
              <a:ext uri="{FF2B5EF4-FFF2-40B4-BE49-F238E27FC236}">
                <a16:creationId xmlns:a16="http://schemas.microsoft.com/office/drawing/2014/main" id="{08D9CB31-2FB7-467E-BB6F-EE780E9E5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06" y="1219200"/>
            <a:ext cx="6969188" cy="5638800"/>
          </a:xfrm>
          <a:prstGeom prst="rect">
            <a:avLst/>
          </a:prstGeom>
        </p:spPr>
      </p:pic>
    </p:spTree>
    <p:extLst>
      <p:ext uri="{BB962C8B-B14F-4D97-AF65-F5344CB8AC3E}">
        <p14:creationId xmlns:p14="http://schemas.microsoft.com/office/powerpoint/2010/main" val="241500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C03A-A2E1-4DA9-B431-8F99EFEBBB6F}"/>
              </a:ext>
            </a:extLst>
          </p:cNvPr>
          <p:cNvSpPr>
            <a:spLocks noGrp="1"/>
          </p:cNvSpPr>
          <p:nvPr>
            <p:ph type="title"/>
          </p:nvPr>
        </p:nvSpPr>
        <p:spPr/>
        <p:txBody>
          <a:bodyPr/>
          <a:lstStyle/>
          <a:p>
            <a:r>
              <a:rPr lang="en-US" dirty="0"/>
              <a:t>Software Development Lifecycle </a:t>
            </a:r>
            <a:br>
              <a:rPr lang="en-US" dirty="0"/>
            </a:br>
            <a:r>
              <a:rPr lang="en-US" dirty="0"/>
              <a:t>[SDLC]</a:t>
            </a:r>
          </a:p>
        </p:txBody>
      </p:sp>
      <p:sp>
        <p:nvSpPr>
          <p:cNvPr id="3" name="Content Placeholder 2">
            <a:extLst>
              <a:ext uri="{FF2B5EF4-FFF2-40B4-BE49-F238E27FC236}">
                <a16:creationId xmlns:a16="http://schemas.microsoft.com/office/drawing/2014/main" id="{05B2EC7E-93FD-4AD5-BE53-0C3E24C008D8}"/>
              </a:ext>
            </a:extLst>
          </p:cNvPr>
          <p:cNvSpPr>
            <a:spLocks noGrp="1"/>
          </p:cNvSpPr>
          <p:nvPr>
            <p:ph idx="1"/>
          </p:nvPr>
        </p:nvSpPr>
        <p:spPr/>
        <p:txBody>
          <a:bodyPr>
            <a:normAutofit fontScale="85000" lnSpcReduction="10000"/>
          </a:bodyPr>
          <a:lstStyle/>
          <a:p>
            <a:r>
              <a:rPr lang="en-US" dirty="0"/>
              <a:t>SDLC is a series of steps taken when creating new products.</a:t>
            </a:r>
          </a:p>
          <a:p>
            <a:r>
              <a:rPr lang="en-US" dirty="0"/>
              <a:t>General Steps:</a:t>
            </a:r>
          </a:p>
          <a:p>
            <a:pPr lvl="1"/>
            <a:r>
              <a:rPr lang="en-US" b="1" dirty="0"/>
              <a:t>Requirements Phase</a:t>
            </a:r>
            <a:r>
              <a:rPr lang="en-US" dirty="0"/>
              <a:t> – Existing systems are evaluated to determine flaws or and/or gaps</a:t>
            </a:r>
          </a:p>
          <a:p>
            <a:pPr lvl="1"/>
            <a:r>
              <a:rPr lang="en-US" b="1" dirty="0"/>
              <a:t>Analysis Phase</a:t>
            </a:r>
            <a:r>
              <a:rPr lang="en-US" dirty="0"/>
              <a:t> – New system requirements are defined.</a:t>
            </a:r>
          </a:p>
          <a:p>
            <a:pPr lvl="1"/>
            <a:r>
              <a:rPr lang="en-US" b="1" dirty="0"/>
              <a:t>Design Phase</a:t>
            </a:r>
            <a:r>
              <a:rPr lang="en-US" dirty="0"/>
              <a:t> – Proposed system is planned and designed.</a:t>
            </a:r>
          </a:p>
          <a:p>
            <a:pPr lvl="1"/>
            <a:r>
              <a:rPr lang="en-US" b="1" dirty="0"/>
              <a:t>Development Phase</a:t>
            </a:r>
            <a:r>
              <a:rPr lang="en-US" dirty="0"/>
              <a:t> – Software is built.</a:t>
            </a:r>
          </a:p>
          <a:p>
            <a:pPr lvl="1"/>
            <a:r>
              <a:rPr lang="en-US" b="1" dirty="0"/>
              <a:t>Testing Phase</a:t>
            </a:r>
            <a:r>
              <a:rPr lang="en-US" dirty="0"/>
              <a:t> – Software is evaluated to ensure functionality.</a:t>
            </a:r>
          </a:p>
          <a:p>
            <a:pPr lvl="1"/>
            <a:r>
              <a:rPr lang="en-US" b="1" dirty="0"/>
              <a:t>Deployment and Maintenance</a:t>
            </a:r>
            <a:r>
              <a:rPr lang="en-US" dirty="0"/>
              <a:t> – Product is delivered and ongoing upkeep is performed.</a:t>
            </a:r>
          </a:p>
          <a:p>
            <a:r>
              <a:rPr lang="en-US" dirty="0"/>
              <a:t>SDLC encompasses various methodologies, frameworks to help facilitate these phases and goals.</a:t>
            </a:r>
          </a:p>
        </p:txBody>
      </p:sp>
      <p:sp>
        <p:nvSpPr>
          <p:cNvPr id="4" name="Slide Number Placeholder 3">
            <a:extLst>
              <a:ext uri="{FF2B5EF4-FFF2-40B4-BE49-F238E27FC236}">
                <a16:creationId xmlns:a16="http://schemas.microsoft.com/office/drawing/2014/main" id="{8925C875-1BFA-40EB-9966-A36B2DBB0AB1}"/>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351565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4BBE-8E3D-4F40-A794-E4D3BEB39D0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5AD19311-499F-45FD-A897-D3C943B28005}"/>
              </a:ext>
            </a:extLst>
          </p:cNvPr>
          <p:cNvSpPr>
            <a:spLocks noGrp="1"/>
          </p:cNvSpPr>
          <p:nvPr>
            <p:ph idx="1"/>
          </p:nvPr>
        </p:nvSpPr>
        <p:spPr>
          <a:xfrm>
            <a:off x="380010" y="1338469"/>
            <a:ext cx="8383980" cy="5181601"/>
          </a:xfrm>
        </p:spPr>
        <p:txBody>
          <a:bodyPr>
            <a:normAutofit fontScale="70000" lnSpcReduction="20000"/>
          </a:bodyPr>
          <a:lstStyle/>
          <a:p>
            <a:r>
              <a:rPr lang="en-US" b="1" dirty="0"/>
              <a:t>Software</a:t>
            </a:r>
            <a:r>
              <a:rPr lang="en-US" dirty="0"/>
              <a:t> – A set of instructions and data that communicate what a computer should do or how it should function.</a:t>
            </a:r>
          </a:p>
          <a:p>
            <a:pPr lvl="1"/>
            <a:r>
              <a:rPr lang="en-US" b="1" dirty="0"/>
              <a:t>Program</a:t>
            </a:r>
            <a:r>
              <a:rPr lang="en-US" dirty="0"/>
              <a:t> – A type of software that is used to achieve a goal or perform a specific task.</a:t>
            </a:r>
          </a:p>
          <a:p>
            <a:r>
              <a:rPr lang="en-US" b="1" dirty="0"/>
              <a:t>Hardware</a:t>
            </a:r>
            <a:r>
              <a:rPr lang="en-US" dirty="0"/>
              <a:t> – Physical components that a computer system requires to function.</a:t>
            </a:r>
          </a:p>
          <a:p>
            <a:r>
              <a:rPr lang="en-US" b="1" dirty="0"/>
              <a:t>Tool</a:t>
            </a:r>
            <a:r>
              <a:rPr lang="en-US" dirty="0"/>
              <a:t> – A set of computer programs or software that are used by developers to create, maintain, debug, or support other applications and programs.</a:t>
            </a:r>
          </a:p>
          <a:p>
            <a:r>
              <a:rPr lang="en-US" b="1" dirty="0"/>
              <a:t>Technology Stack</a:t>
            </a:r>
            <a:r>
              <a:rPr lang="en-US" dirty="0"/>
              <a:t> – The combination of programming languages, frameworks, and tools that developers use to build an application.</a:t>
            </a:r>
          </a:p>
          <a:p>
            <a:r>
              <a:rPr lang="en-US" b="1" dirty="0"/>
              <a:t>[Software] Framework (Tech Stack) – </a:t>
            </a:r>
            <a:r>
              <a:rPr lang="en-US" dirty="0"/>
              <a:t>Utilities created to provide application-specific software.</a:t>
            </a:r>
          </a:p>
          <a:p>
            <a:r>
              <a:rPr lang="en-US" b="1" dirty="0"/>
              <a:t>Methodology</a:t>
            </a:r>
            <a:r>
              <a:rPr lang="en-US" dirty="0"/>
              <a:t> – A broad category of development concepts and practices; which, when followed, should result in a particular goal.</a:t>
            </a:r>
          </a:p>
          <a:p>
            <a:r>
              <a:rPr lang="en-US" b="1" dirty="0"/>
              <a:t>Framework (SDLC)</a:t>
            </a:r>
            <a:r>
              <a:rPr lang="en-US" dirty="0"/>
              <a:t> – A more detailed or specific implementation of a methodology. </a:t>
            </a:r>
          </a:p>
          <a:p>
            <a:r>
              <a:rPr lang="en-US" b="1" dirty="0"/>
              <a:t>User Story</a:t>
            </a:r>
            <a:r>
              <a:rPr lang="en-US" dirty="0"/>
              <a:t> – Informal, general explanation of a software feature written from the perspective of the end user.</a:t>
            </a:r>
          </a:p>
        </p:txBody>
      </p:sp>
      <p:sp>
        <p:nvSpPr>
          <p:cNvPr id="4" name="Slide Number Placeholder 3">
            <a:extLst>
              <a:ext uri="{FF2B5EF4-FFF2-40B4-BE49-F238E27FC236}">
                <a16:creationId xmlns:a16="http://schemas.microsoft.com/office/drawing/2014/main" id="{4DC3A7A1-A107-45EA-B68F-EDA12068833C}"/>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109934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02D8-F476-435D-8A45-52E7D5F9E679}"/>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5A64DB59-3FE1-48FD-A8D8-ABD45574132D}"/>
              </a:ext>
            </a:extLst>
          </p:cNvPr>
          <p:cNvSpPr>
            <a:spLocks noGrp="1"/>
          </p:cNvSpPr>
          <p:nvPr>
            <p:ph idx="1"/>
          </p:nvPr>
        </p:nvSpPr>
        <p:spPr/>
        <p:txBody>
          <a:bodyPr>
            <a:normAutofit fontScale="85000" lnSpcReduction="20000"/>
          </a:bodyPr>
          <a:lstStyle/>
          <a:p>
            <a:r>
              <a:rPr lang="en-US" b="1" dirty="0"/>
              <a:t>Git</a:t>
            </a:r>
            <a:r>
              <a:rPr lang="en-US" dirty="0"/>
              <a:t> – A version control tool used to facilitate safer filesharing and collaboration between individuals and teams.</a:t>
            </a:r>
          </a:p>
          <a:p>
            <a:r>
              <a:rPr lang="en-US" b="1" dirty="0"/>
              <a:t>Agile</a:t>
            </a:r>
            <a:r>
              <a:rPr lang="en-US" dirty="0"/>
              <a:t> – A popular SDLC methodology which favors flexibility and iteration throughout the development of an application.</a:t>
            </a:r>
          </a:p>
          <a:p>
            <a:r>
              <a:rPr lang="en-US" b="1" dirty="0"/>
              <a:t>Scrum</a:t>
            </a:r>
            <a:r>
              <a:rPr lang="en-US" dirty="0"/>
              <a:t> – An implementation of the Agile methodology that divides work into discrete phases.</a:t>
            </a:r>
          </a:p>
          <a:p>
            <a:r>
              <a:rPr lang="en-US" b="1" dirty="0"/>
              <a:t>Kanban</a:t>
            </a:r>
            <a:r>
              <a:rPr lang="en-US" dirty="0"/>
              <a:t> – An implementation of the Agile methodology that relies on transparency and communication through visual representations of work progress.</a:t>
            </a:r>
          </a:p>
          <a:p>
            <a:r>
              <a:rPr lang="en-US" b="1" dirty="0" err="1"/>
              <a:t>Scrumban</a:t>
            </a:r>
            <a:r>
              <a:rPr lang="en-US" dirty="0"/>
              <a:t> – A combination of Scrum and Kanban frameworks, combining Scrum ceremonies and sprints with Kanban visual representations.</a:t>
            </a:r>
          </a:p>
        </p:txBody>
      </p:sp>
      <p:sp>
        <p:nvSpPr>
          <p:cNvPr id="4" name="Slide Number Placeholder 3">
            <a:extLst>
              <a:ext uri="{FF2B5EF4-FFF2-40B4-BE49-F238E27FC236}">
                <a16:creationId xmlns:a16="http://schemas.microsoft.com/office/drawing/2014/main" id="{70DC0050-3514-4CFD-8BB2-1C2F15EED12E}"/>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345318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9465-CC9C-4246-92D0-FA1BF427B9FB}"/>
              </a:ext>
            </a:extLst>
          </p:cNvPr>
          <p:cNvSpPr>
            <a:spLocks noGrp="1"/>
          </p:cNvSpPr>
          <p:nvPr>
            <p:ph type="title"/>
          </p:nvPr>
        </p:nvSpPr>
        <p:spPr/>
        <p:txBody>
          <a:bodyPr/>
          <a:lstStyle/>
          <a:p>
            <a:r>
              <a:rPr lang="en-US" dirty="0"/>
              <a:t>Agile</a:t>
            </a:r>
          </a:p>
        </p:txBody>
      </p:sp>
      <p:sp>
        <p:nvSpPr>
          <p:cNvPr id="3" name="Content Placeholder 2">
            <a:extLst>
              <a:ext uri="{FF2B5EF4-FFF2-40B4-BE49-F238E27FC236}">
                <a16:creationId xmlns:a16="http://schemas.microsoft.com/office/drawing/2014/main" id="{B639E898-96F9-40AB-948C-D33EC5E87AA0}"/>
              </a:ext>
            </a:extLst>
          </p:cNvPr>
          <p:cNvSpPr>
            <a:spLocks noGrp="1"/>
          </p:cNvSpPr>
          <p:nvPr>
            <p:ph idx="1"/>
          </p:nvPr>
        </p:nvSpPr>
        <p:spPr>
          <a:xfrm>
            <a:off x="380010" y="1481446"/>
            <a:ext cx="8383980" cy="4882266"/>
          </a:xfrm>
        </p:spPr>
        <p:txBody>
          <a:bodyPr>
            <a:normAutofit lnSpcReduction="10000"/>
          </a:bodyPr>
          <a:lstStyle/>
          <a:p>
            <a:r>
              <a:rPr lang="en-US" dirty="0"/>
              <a:t>A methodology for following the SDLC</a:t>
            </a:r>
          </a:p>
          <a:p>
            <a:pPr lvl="1"/>
            <a:r>
              <a:rPr lang="en-US" dirty="0"/>
              <a:t>Agile is a mentality or philosophy, not a specific set of actions you take</a:t>
            </a:r>
          </a:p>
          <a:p>
            <a:r>
              <a:rPr lang="en-US" dirty="0"/>
              <a:t>An approach based on iterative development, where requirements and solutions evolve through the collaboration of cross-functional teams.</a:t>
            </a:r>
          </a:p>
          <a:p>
            <a:r>
              <a:rPr lang="en-US" dirty="0"/>
              <a:t>Four core Values</a:t>
            </a:r>
          </a:p>
          <a:p>
            <a:pPr lvl="1"/>
            <a:r>
              <a:rPr lang="en-US" dirty="0"/>
              <a:t>Individuals and Interactions over Processes and Tools</a:t>
            </a:r>
          </a:p>
          <a:p>
            <a:pPr lvl="1"/>
            <a:r>
              <a:rPr lang="en-US" dirty="0"/>
              <a:t>Working Software over Comprehensive Documentation</a:t>
            </a:r>
          </a:p>
          <a:p>
            <a:pPr lvl="1"/>
            <a:r>
              <a:rPr lang="en-US" dirty="0"/>
              <a:t>Customer Collaboration over Contract Negotiation</a:t>
            </a:r>
          </a:p>
          <a:p>
            <a:pPr lvl="1"/>
            <a:r>
              <a:rPr lang="en-US" dirty="0"/>
              <a:t>Responding to Change over Following a Plan.</a:t>
            </a:r>
          </a:p>
        </p:txBody>
      </p:sp>
      <p:sp>
        <p:nvSpPr>
          <p:cNvPr id="4" name="Slide Number Placeholder 3">
            <a:extLst>
              <a:ext uri="{FF2B5EF4-FFF2-40B4-BE49-F238E27FC236}">
                <a16:creationId xmlns:a16="http://schemas.microsoft.com/office/drawing/2014/main" id="{5949D0A3-4BAF-49D0-AD5B-62F25C67A229}"/>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8477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A670-341D-4E3D-B043-F7347909F186}"/>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55A4C3AF-29D3-4160-9F6B-5ACF06563A6A}"/>
              </a:ext>
            </a:extLst>
          </p:cNvPr>
          <p:cNvSpPr>
            <a:spLocks noGrp="1"/>
          </p:cNvSpPr>
          <p:nvPr>
            <p:ph idx="1"/>
          </p:nvPr>
        </p:nvSpPr>
        <p:spPr>
          <a:xfrm>
            <a:off x="380010" y="1481446"/>
            <a:ext cx="8383980" cy="2215911"/>
          </a:xfrm>
        </p:spPr>
        <p:txBody>
          <a:bodyPr>
            <a:normAutofit fontScale="92500"/>
          </a:bodyPr>
          <a:lstStyle/>
          <a:p>
            <a:r>
              <a:rPr lang="en-US" dirty="0"/>
              <a:t>Arguably the simplest Agile framework.</a:t>
            </a:r>
          </a:p>
          <a:p>
            <a:r>
              <a:rPr lang="en-US" dirty="0"/>
              <a:t>Uses certain ceremonies, led by a Scrum Master, to facilitate the organization and completion of work.</a:t>
            </a:r>
          </a:p>
          <a:p>
            <a:pPr lvl="1"/>
            <a:r>
              <a:rPr lang="en-US" dirty="0"/>
              <a:t>Scrum Master – Individual who ensures that a team is following Scrum practices.</a:t>
            </a:r>
          </a:p>
        </p:txBody>
      </p:sp>
      <p:sp>
        <p:nvSpPr>
          <p:cNvPr id="4" name="Slide Number Placeholder 3">
            <a:extLst>
              <a:ext uri="{FF2B5EF4-FFF2-40B4-BE49-F238E27FC236}">
                <a16:creationId xmlns:a16="http://schemas.microsoft.com/office/drawing/2014/main" id="{4CF237B5-A98A-4EF9-9850-3C0BF6ED6B06}"/>
              </a:ext>
            </a:extLst>
          </p:cNvPr>
          <p:cNvSpPr>
            <a:spLocks noGrp="1"/>
          </p:cNvSpPr>
          <p:nvPr>
            <p:ph type="sldNum" sz="quarter" idx="12"/>
          </p:nvPr>
        </p:nvSpPr>
        <p:spPr/>
        <p:txBody>
          <a:bodyPr/>
          <a:lstStyle/>
          <a:p>
            <a:fld id="{F6728BC2-ACA3-447C-A909-F3F49211C066}" type="slidenum">
              <a:rPr lang="en-US" smtClean="0"/>
              <a:pPr/>
              <a:t>8</a:t>
            </a:fld>
            <a:endParaRPr lang="en-US" dirty="0"/>
          </a:p>
        </p:txBody>
      </p:sp>
      <p:pic>
        <p:nvPicPr>
          <p:cNvPr id="6" name="Picture 5" descr="Diagram&#10;&#10;Description automatically generated">
            <a:extLst>
              <a:ext uri="{FF2B5EF4-FFF2-40B4-BE49-F238E27FC236}">
                <a16:creationId xmlns:a16="http://schemas.microsoft.com/office/drawing/2014/main" id="{377F0D18-BD71-47C5-BD20-35275585F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50" y="3697357"/>
            <a:ext cx="7353300" cy="2962275"/>
          </a:xfrm>
          <a:prstGeom prst="rect">
            <a:avLst/>
          </a:prstGeom>
        </p:spPr>
      </p:pic>
    </p:spTree>
    <p:extLst>
      <p:ext uri="{BB962C8B-B14F-4D97-AF65-F5344CB8AC3E}">
        <p14:creationId xmlns:p14="http://schemas.microsoft.com/office/powerpoint/2010/main" val="3745383098"/>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470</TotalTime>
  <Words>1331</Words>
  <Application>Microsoft Office PowerPoint</Application>
  <PresentationFormat>On-screen Show (4:3)</PresentationFormat>
  <Paragraphs>109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Revature</vt:lpstr>
      <vt:lpstr>Introduction Collaboration and Goals</vt:lpstr>
      <vt:lpstr>What does it mean to be a Developer?</vt:lpstr>
      <vt:lpstr>Full Stack Web Development</vt:lpstr>
      <vt:lpstr>Client-Server-Database Architecture</vt:lpstr>
      <vt:lpstr>Software Development Lifecycle  [SDLC]</vt:lpstr>
      <vt:lpstr>Terminology</vt:lpstr>
      <vt:lpstr>Collaboration</vt:lpstr>
      <vt:lpstr>Agile</vt:lpstr>
      <vt:lpstr>Scrum</vt:lpstr>
      <vt:lpstr>Scrum Ceremonies</vt:lpstr>
      <vt:lpstr>Scrum Advantages and Disadvantages</vt:lpstr>
      <vt:lpstr>Kanban</vt:lpstr>
      <vt:lpstr>Kanban Advantages and Disadvantages</vt:lpstr>
      <vt:lpstr>Other methodologies – Waterfall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Bryn Portella</dc:creator>
  <cp:lastModifiedBy>Joseph Highe</cp:lastModifiedBy>
  <cp:revision>28</cp:revision>
  <dcterms:created xsi:type="dcterms:W3CDTF">2021-05-10T12:23:39Z</dcterms:created>
  <dcterms:modified xsi:type="dcterms:W3CDTF">2021-08-08T22:24:55Z</dcterms:modified>
</cp:coreProperties>
</file>