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0" r:id="rId2"/>
    <p:sldId id="263" r:id="rId3"/>
    <p:sldId id="266" r:id="rId4"/>
    <p:sldId id="257" r:id="rId5"/>
    <p:sldId id="258" r:id="rId6"/>
    <p:sldId id="260" r:id="rId7"/>
    <p:sldId id="259" r:id="rId8"/>
    <p:sldId id="261" r:id="rId9"/>
    <p:sldId id="262" r:id="rId10"/>
    <p:sldId id="267" r:id="rId11"/>
    <p:sldId id="268"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CDDA568-001C-4B75-8C6E-F58EB6F33958}" type="datetimeFigureOut">
              <a:rPr lang="es-GT" smtClean="0"/>
              <a:t>12/04/2018</a:t>
            </a:fld>
            <a:endParaRPr lang="es-GT"/>
          </a:p>
        </p:txBody>
      </p:sp>
      <p:sp>
        <p:nvSpPr>
          <p:cNvPr id="5" name="Footer Placeholder 4"/>
          <p:cNvSpPr>
            <a:spLocks noGrp="1"/>
          </p:cNvSpPr>
          <p:nvPr>
            <p:ph type="ftr" sz="quarter" idx="11"/>
          </p:nvPr>
        </p:nvSpPr>
        <p:spPr>
          <a:xfrm>
            <a:off x="1371600" y="4323845"/>
            <a:ext cx="6400800" cy="365125"/>
          </a:xfrm>
        </p:spPr>
        <p:txBody>
          <a:bodyPr/>
          <a:lstStyle/>
          <a:p>
            <a:endParaRPr lang="es-GT"/>
          </a:p>
        </p:txBody>
      </p:sp>
      <p:sp>
        <p:nvSpPr>
          <p:cNvPr id="6" name="Slide Number Placeholder 5"/>
          <p:cNvSpPr>
            <a:spLocks noGrp="1"/>
          </p:cNvSpPr>
          <p:nvPr>
            <p:ph type="sldNum" sz="quarter" idx="12"/>
          </p:nvPr>
        </p:nvSpPr>
        <p:spPr>
          <a:xfrm>
            <a:off x="8077200" y="1430866"/>
            <a:ext cx="2743200" cy="365125"/>
          </a:xfrm>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299235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DDA568-001C-4B75-8C6E-F58EB6F33958}"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294763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CDDA568-001C-4B75-8C6E-F58EB6F33958}" type="datetimeFigureOut">
              <a:rPr lang="es-GT" smtClean="0"/>
              <a:t>12/04/2018</a:t>
            </a:fld>
            <a:endParaRPr lang="es-GT"/>
          </a:p>
        </p:txBody>
      </p:sp>
      <p:sp>
        <p:nvSpPr>
          <p:cNvPr id="6" name="Footer Placeholder 5"/>
          <p:cNvSpPr>
            <a:spLocks noGrp="1"/>
          </p:cNvSpPr>
          <p:nvPr>
            <p:ph type="ftr" sz="quarter" idx="11"/>
          </p:nvPr>
        </p:nvSpPr>
        <p:spPr>
          <a:xfrm>
            <a:off x="685800" y="379941"/>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239372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CDDA568-001C-4B75-8C6E-F58EB6F33958}" type="datetimeFigureOut">
              <a:rPr lang="es-GT" smtClean="0"/>
              <a:t>12/04/2018</a:t>
            </a:fld>
            <a:endParaRPr lang="es-GT"/>
          </a:p>
        </p:txBody>
      </p:sp>
      <p:sp>
        <p:nvSpPr>
          <p:cNvPr id="6" name="Footer Placeholder 5"/>
          <p:cNvSpPr>
            <a:spLocks noGrp="1"/>
          </p:cNvSpPr>
          <p:nvPr>
            <p:ph type="ftr" sz="quarter" idx="11"/>
          </p:nvPr>
        </p:nvSpPr>
        <p:spPr>
          <a:xfrm>
            <a:off x="685800" y="379941"/>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48799EF4-532F-40A3-B1C7-22E5D6A0086F}" type="slidenum">
              <a:rPr lang="es-GT" smtClean="0"/>
              <a:t>‹Nº›</a:t>
            </a:fld>
            <a:endParaRPr lang="es-G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4407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CDDA568-001C-4B75-8C6E-F58EB6F33958}" type="datetimeFigureOut">
              <a:rPr lang="es-GT" smtClean="0"/>
              <a:t>12/04/2018</a:t>
            </a:fld>
            <a:endParaRPr lang="es-GT"/>
          </a:p>
        </p:txBody>
      </p:sp>
      <p:sp>
        <p:nvSpPr>
          <p:cNvPr id="6" name="Footer Placeholder 5"/>
          <p:cNvSpPr>
            <a:spLocks noGrp="1"/>
          </p:cNvSpPr>
          <p:nvPr>
            <p:ph type="ftr" sz="quarter" idx="11"/>
          </p:nvPr>
        </p:nvSpPr>
        <p:spPr>
          <a:xfrm>
            <a:off x="685800" y="378883"/>
            <a:ext cx="6991492" cy="365125"/>
          </a:xfrm>
        </p:spPr>
        <p:txBody>
          <a:bodyPr/>
          <a:lstStyle/>
          <a:p>
            <a:endParaRPr lang="es-GT"/>
          </a:p>
        </p:txBody>
      </p:sp>
      <p:sp>
        <p:nvSpPr>
          <p:cNvPr id="7" name="Slide Number Placeholder 6"/>
          <p:cNvSpPr>
            <a:spLocks noGrp="1"/>
          </p:cNvSpPr>
          <p:nvPr>
            <p:ph type="sldNum" sz="quarter" idx="12"/>
          </p:nvPr>
        </p:nvSpPr>
        <p:spPr>
          <a:xfrm>
            <a:off x="10862452" y="381000"/>
            <a:ext cx="643748" cy="365125"/>
          </a:xfrm>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14548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CDDA568-001C-4B75-8C6E-F58EB6F33958}"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616263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CDDA568-001C-4B75-8C6E-F58EB6F33958}"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2094857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DDA568-001C-4B75-8C6E-F58EB6F33958}"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063217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CDDA568-001C-4B75-8C6E-F58EB6F33958}" type="datetimeFigureOut">
              <a:rPr lang="es-GT" smtClean="0"/>
              <a:t>12/04/2018</a:t>
            </a:fld>
            <a:endParaRPr lang="es-GT"/>
          </a:p>
        </p:txBody>
      </p:sp>
      <p:sp>
        <p:nvSpPr>
          <p:cNvPr id="5" name="Footer Placeholder 4"/>
          <p:cNvSpPr>
            <a:spLocks noGrp="1"/>
          </p:cNvSpPr>
          <p:nvPr>
            <p:ph type="ftr" sz="quarter" idx="11"/>
          </p:nvPr>
        </p:nvSpPr>
        <p:spPr>
          <a:xfrm>
            <a:off x="685800" y="381000"/>
            <a:ext cx="6991492" cy="365125"/>
          </a:xfrm>
        </p:spPr>
        <p:txBody>
          <a:bodyPr/>
          <a:lstStyle/>
          <a:p>
            <a:endParaRPr lang="es-GT"/>
          </a:p>
        </p:txBody>
      </p:sp>
      <p:sp>
        <p:nvSpPr>
          <p:cNvPr id="6" name="Slide Number Placeholder 5"/>
          <p:cNvSpPr>
            <a:spLocks noGrp="1"/>
          </p:cNvSpPr>
          <p:nvPr>
            <p:ph type="sldNum" sz="quarter" idx="12"/>
          </p:nvPr>
        </p:nvSpPr>
        <p:spPr>
          <a:xfrm>
            <a:off x="10862452" y="381000"/>
            <a:ext cx="643748" cy="365125"/>
          </a:xfrm>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89251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DDA568-001C-4B75-8C6E-F58EB6F33958}"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61301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CDDA568-001C-4B75-8C6E-F58EB6F33958}" type="datetimeFigureOut">
              <a:rPr lang="es-GT" smtClean="0"/>
              <a:t>12/04/2018</a:t>
            </a:fld>
            <a:endParaRPr lang="es-GT"/>
          </a:p>
        </p:txBody>
      </p:sp>
      <p:sp>
        <p:nvSpPr>
          <p:cNvPr id="5" name="Footer Placeholder 4"/>
          <p:cNvSpPr>
            <a:spLocks noGrp="1"/>
          </p:cNvSpPr>
          <p:nvPr>
            <p:ph type="ftr" sz="quarter" idx="11"/>
          </p:nvPr>
        </p:nvSpPr>
        <p:spPr>
          <a:xfrm>
            <a:off x="685800" y="381001"/>
            <a:ext cx="6991492" cy="364065"/>
          </a:xfrm>
        </p:spPr>
        <p:txBody>
          <a:bodyPr/>
          <a:lstStyle/>
          <a:p>
            <a:endParaRPr lang="es-GT"/>
          </a:p>
        </p:txBody>
      </p:sp>
      <p:sp>
        <p:nvSpPr>
          <p:cNvPr id="6" name="Slide Number Placeholder 5"/>
          <p:cNvSpPr>
            <a:spLocks noGrp="1"/>
          </p:cNvSpPr>
          <p:nvPr>
            <p:ph type="sldNum" sz="quarter" idx="12"/>
          </p:nvPr>
        </p:nvSpPr>
        <p:spPr>
          <a:xfrm>
            <a:off x="10862452" y="381000"/>
            <a:ext cx="643748" cy="365125"/>
          </a:xfrm>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9669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CDDA568-001C-4B75-8C6E-F58EB6F33958}"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402366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CDDA568-001C-4B75-8C6E-F58EB6F33958}" type="datetimeFigureOut">
              <a:rPr lang="es-GT" smtClean="0"/>
              <a:t>12/04/2018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42048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CDDA568-001C-4B75-8C6E-F58EB6F33958}"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84410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DA568-001C-4B75-8C6E-F58EB6F33958}" type="datetimeFigureOut">
              <a:rPr lang="es-GT" smtClean="0"/>
              <a:t>12/04/2018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234981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DDA568-001C-4B75-8C6E-F58EB6F33958}"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47736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DDA568-001C-4B75-8C6E-F58EB6F33958}"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799EF4-532F-40A3-B1C7-22E5D6A0086F}" type="slidenum">
              <a:rPr lang="es-GT" smtClean="0"/>
              <a:t>‹Nº›</a:t>
            </a:fld>
            <a:endParaRPr lang="es-GT"/>
          </a:p>
        </p:txBody>
      </p:sp>
    </p:spTree>
    <p:extLst>
      <p:ext uri="{BB962C8B-B14F-4D97-AF65-F5344CB8AC3E}">
        <p14:creationId xmlns:p14="http://schemas.microsoft.com/office/powerpoint/2010/main" val="394125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DDA568-001C-4B75-8C6E-F58EB6F33958}" type="datetimeFigureOut">
              <a:rPr lang="es-GT" smtClean="0"/>
              <a:t>12/04/2018</a:t>
            </a:fld>
            <a:endParaRPr lang="es-G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799EF4-532F-40A3-B1C7-22E5D6A0086F}" type="slidenum">
              <a:rPr lang="es-GT" smtClean="0"/>
              <a:t>‹Nº›</a:t>
            </a:fld>
            <a:endParaRPr lang="es-GT"/>
          </a:p>
        </p:txBody>
      </p:sp>
    </p:spTree>
    <p:extLst>
      <p:ext uri="{BB962C8B-B14F-4D97-AF65-F5344CB8AC3E}">
        <p14:creationId xmlns:p14="http://schemas.microsoft.com/office/powerpoint/2010/main" val="62444165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GT" sz="8800" dirty="0" smtClean="0">
                <a:latin typeface="Algerian" panose="04020705040A02060702" pitchFamily="82" charset="0"/>
              </a:rPr>
              <a:t>Empresa xik</a:t>
            </a:r>
            <a:endParaRPr lang="es-GT" sz="8800" dirty="0">
              <a:latin typeface="Algerian" panose="04020705040A02060702" pitchFamily="82" charset="0"/>
            </a:endParaRPr>
          </a:p>
        </p:txBody>
      </p:sp>
      <p:sp>
        <p:nvSpPr>
          <p:cNvPr id="3" name="Subtítulo 2"/>
          <p:cNvSpPr>
            <a:spLocks noGrp="1"/>
          </p:cNvSpPr>
          <p:nvPr>
            <p:ph type="subTitle" idx="1"/>
          </p:nvPr>
        </p:nvSpPr>
        <p:spPr/>
        <p:txBody>
          <a:bodyPr/>
          <a:lstStyle/>
          <a:p>
            <a:r>
              <a:rPr lang="es-GT" dirty="0">
                <a:latin typeface="Juice ITC" panose="04040403040A02020202" pitchFamily="82" charset="0"/>
              </a:rPr>
              <a:t>"El espíritu de equipo es lo que da a muchas empresas una ventaja sobre sus competidores"</a:t>
            </a:r>
          </a:p>
        </p:txBody>
      </p:sp>
    </p:spTree>
    <p:extLst>
      <p:ext uri="{BB962C8B-B14F-4D97-AF65-F5344CB8AC3E}">
        <p14:creationId xmlns:p14="http://schemas.microsoft.com/office/powerpoint/2010/main" val="23246574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5400" dirty="0" smtClean="0">
                <a:latin typeface="Algerian" panose="04020705040A02060702" pitchFamily="82" charset="0"/>
              </a:rPr>
              <a:t>Oficinas centrales</a:t>
            </a:r>
            <a:endParaRPr lang="es-GT" sz="5400"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latin typeface="Juice ITC" panose="04040403040A02020202" pitchFamily="82" charset="0"/>
              </a:rPr>
              <a:t>Ubicación:</a:t>
            </a:r>
          </a:p>
          <a:p>
            <a:r>
              <a:rPr lang="es-GT" dirty="0">
                <a:latin typeface="Juice ITC" panose="04040403040A02020202" pitchFamily="82" charset="0"/>
              </a:rPr>
              <a:t>18 </a:t>
            </a:r>
            <a:r>
              <a:rPr lang="es-GT" dirty="0" smtClean="0">
                <a:latin typeface="Juice ITC" panose="04040403040A02020202" pitchFamily="82" charset="0"/>
              </a:rPr>
              <a:t>Av. </a:t>
            </a:r>
            <a:r>
              <a:rPr lang="es-GT" dirty="0">
                <a:latin typeface="Juice ITC" panose="04040403040A02020202" pitchFamily="82" charset="0"/>
              </a:rPr>
              <a:t>4-24 zona </a:t>
            </a:r>
            <a:r>
              <a:rPr lang="es-GT" dirty="0" smtClean="0">
                <a:latin typeface="Juice ITC" panose="04040403040A02020202" pitchFamily="82" charset="0"/>
              </a:rPr>
              <a:t>16, Guatemala </a:t>
            </a:r>
            <a:r>
              <a:rPr lang="es-GT" dirty="0">
                <a:latin typeface="Juice ITC" panose="04040403040A02020202" pitchFamily="82" charset="0"/>
              </a:rPr>
              <a:t>City</a:t>
            </a:r>
          </a:p>
          <a:p>
            <a:r>
              <a:rPr lang="es-GT" dirty="0" smtClean="0">
                <a:latin typeface="Juice ITC" panose="04040403040A02020202" pitchFamily="82" charset="0"/>
              </a:rPr>
              <a:t>Teléfonos:</a:t>
            </a:r>
          </a:p>
          <a:p>
            <a:r>
              <a:rPr lang="es-GT" dirty="0">
                <a:latin typeface="Juice ITC" panose="04040403040A02020202" pitchFamily="82" charset="0"/>
              </a:rPr>
              <a:t>(+502) 2364-1576</a:t>
            </a:r>
          </a:p>
          <a:p>
            <a:r>
              <a:rPr lang="es-GT" dirty="0">
                <a:latin typeface="Juice ITC" panose="04040403040A02020202" pitchFamily="82" charset="0"/>
              </a:rPr>
              <a:t>(+502) 2364-1616</a:t>
            </a:r>
          </a:p>
        </p:txBody>
      </p:sp>
    </p:spTree>
    <p:extLst>
      <p:ext uri="{BB962C8B-B14F-4D97-AF65-F5344CB8AC3E}">
        <p14:creationId xmlns:p14="http://schemas.microsoft.com/office/powerpoint/2010/main" val="32215910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sz="8800" dirty="0" smtClean="0">
                <a:latin typeface="Algerian" panose="04020705040A02060702" pitchFamily="82" charset="0"/>
              </a:rPr>
              <a:t>Oficinas Francia</a:t>
            </a:r>
            <a:endParaRPr lang="es-GT" sz="8800"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latin typeface="Juice ITC" panose="04040403040A02020202" pitchFamily="82" charset="0"/>
              </a:rPr>
              <a:t>Ubicación:</a:t>
            </a:r>
          </a:p>
          <a:p>
            <a:r>
              <a:rPr lang="fr-FR" dirty="0">
                <a:latin typeface="Juice ITC" panose="04040403040A02020202" pitchFamily="82" charset="0"/>
              </a:rPr>
              <a:t>5 rue </a:t>
            </a:r>
            <a:r>
              <a:rPr lang="fr-FR" dirty="0" smtClean="0">
                <a:latin typeface="Juice ITC" panose="04040403040A02020202" pitchFamily="82" charset="0"/>
              </a:rPr>
              <a:t>Blanche, 75009 Paris</a:t>
            </a:r>
          </a:p>
          <a:p>
            <a:r>
              <a:rPr lang="fr-FR" dirty="0" smtClean="0">
                <a:latin typeface="Juice ITC" panose="04040403040A02020202" pitchFamily="82" charset="0"/>
              </a:rPr>
              <a:t>Teléfono:</a:t>
            </a:r>
          </a:p>
          <a:p>
            <a:r>
              <a:rPr lang="es-GT" dirty="0">
                <a:latin typeface="Juice ITC" panose="04040403040A02020202" pitchFamily="82" charset="0"/>
              </a:rPr>
              <a:t>(+33) 970 408 704</a:t>
            </a:r>
            <a:endParaRPr lang="es-GT" dirty="0" smtClean="0">
              <a:latin typeface="Juice ITC" panose="04040403040A02020202" pitchFamily="82" charset="0"/>
            </a:endParaRPr>
          </a:p>
          <a:p>
            <a:endParaRPr lang="es-GT" dirty="0">
              <a:latin typeface="Juice ITC" panose="04040403040A02020202" pitchFamily="82" charset="0"/>
            </a:endParaRPr>
          </a:p>
        </p:txBody>
      </p:sp>
    </p:spTree>
    <p:extLst>
      <p:ext uri="{BB962C8B-B14F-4D97-AF65-F5344CB8AC3E}">
        <p14:creationId xmlns:p14="http://schemas.microsoft.com/office/powerpoint/2010/main" val="60172465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sz="8800" dirty="0" smtClean="0">
                <a:latin typeface="Algerian" panose="04020705040A02060702" pitchFamily="82" charset="0"/>
              </a:rPr>
              <a:t>QUE ES XIK</a:t>
            </a:r>
            <a:endParaRPr lang="es-GT" sz="8800" dirty="0">
              <a:latin typeface="Algerian" panose="04020705040A02060702" pitchFamily="82" charset="0"/>
            </a:endParaRPr>
          </a:p>
        </p:txBody>
      </p:sp>
      <p:sp>
        <p:nvSpPr>
          <p:cNvPr id="3" name="Marcador de contenido 2"/>
          <p:cNvSpPr>
            <a:spLocks noGrp="1"/>
          </p:cNvSpPr>
          <p:nvPr>
            <p:ph idx="1"/>
          </p:nvPr>
        </p:nvSpPr>
        <p:spPr/>
        <p:txBody>
          <a:bodyPr>
            <a:normAutofit/>
          </a:bodyPr>
          <a:lstStyle/>
          <a:p>
            <a:r>
              <a:rPr lang="es-GT" dirty="0">
                <a:latin typeface="Juice ITC" panose="04040403040A02020202" pitchFamily="82" charset="0"/>
              </a:rPr>
              <a:t>Xik’ es una empresa que se dedica al desarrollo de sistemas informáticos, consultoría en dirección de proyectos de software con metodologías ágiles y aseguramiento de la calidad a través de sets de pruebas automatizadas</a:t>
            </a:r>
            <a:r>
              <a:rPr lang="es-GT" dirty="0" smtClean="0">
                <a:latin typeface="Juice ITC" panose="04040403040A02020202" pitchFamily="82" charset="0"/>
              </a:rPr>
              <a:t>.</a:t>
            </a:r>
            <a:endParaRPr lang="es-GT" dirty="0">
              <a:latin typeface="Juice ITC" panose="04040403040A02020202" pitchFamily="82" charset="0"/>
            </a:endParaRPr>
          </a:p>
          <a:p>
            <a:r>
              <a:rPr lang="es-GT" dirty="0">
                <a:latin typeface="Juice ITC" panose="04040403040A02020202" pitchFamily="82" charset="0"/>
              </a:rPr>
              <a:t>Somos una empresa que tiene como objetivo, contribuir en la evolución de las empresas que se dedican al desarrollo de software, ayudándoles a mejorar su competitividad, mediante el entrenamiento y capacitación del talento, la implementación de metodología ágil con el marco de trabajo </a:t>
            </a:r>
            <a:r>
              <a:rPr lang="es-GT" dirty="0" err="1">
                <a:latin typeface="Juice ITC" panose="04040403040A02020202" pitchFamily="82" charset="0"/>
              </a:rPr>
              <a:t>Scrum</a:t>
            </a:r>
            <a:r>
              <a:rPr lang="es-GT" dirty="0">
                <a:latin typeface="Juice ITC" panose="04040403040A02020202" pitchFamily="82" charset="0"/>
              </a:rPr>
              <a:t> y las buenas prácticas en la producción de software.</a:t>
            </a:r>
          </a:p>
        </p:txBody>
      </p:sp>
    </p:spTree>
    <p:extLst>
      <p:ext uri="{BB962C8B-B14F-4D97-AF65-F5344CB8AC3E}">
        <p14:creationId xmlns:p14="http://schemas.microsoft.com/office/powerpoint/2010/main" val="37679555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anim calcmode="lin" valueType="num">
                                      <p:cBhvr>
                                        <p:cTn id="12"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anim calcmode="lin" valueType="num">
                                      <p:cBhvr>
                                        <p:cTn id="19"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1355942"/>
          </a:xfrm>
        </p:spPr>
        <p:txBody>
          <a:bodyPr>
            <a:normAutofit/>
          </a:bodyPr>
          <a:lstStyle/>
          <a:p>
            <a:r>
              <a:rPr lang="es-GT" sz="8800" dirty="0" smtClean="0">
                <a:latin typeface="Algerian" panose="04020705040A02060702" pitchFamily="82" charset="0"/>
              </a:rPr>
              <a:t>VALORES</a:t>
            </a:r>
            <a:endParaRPr lang="es-GT" sz="8800" dirty="0">
              <a:latin typeface="Algerian" panose="04020705040A02060702" pitchFamily="82" charset="0"/>
            </a:endParaRPr>
          </a:p>
        </p:txBody>
      </p:sp>
      <p:sp>
        <p:nvSpPr>
          <p:cNvPr id="3" name="Marcador de contenido 2"/>
          <p:cNvSpPr>
            <a:spLocks noGrp="1"/>
          </p:cNvSpPr>
          <p:nvPr>
            <p:ph idx="1"/>
          </p:nvPr>
        </p:nvSpPr>
        <p:spPr/>
        <p:txBody>
          <a:bodyPr>
            <a:normAutofit/>
          </a:bodyPr>
          <a:lstStyle/>
          <a:p>
            <a:pPr>
              <a:buFont typeface="Arial" panose="020B0604020202020204" pitchFamily="34" charset="0"/>
              <a:buChar char="•"/>
            </a:pPr>
            <a:r>
              <a:rPr lang="es-GT" dirty="0" smtClean="0">
                <a:latin typeface="Juice ITC" panose="04040403040A02020202" pitchFamily="82" charset="0"/>
              </a:rPr>
              <a:t>Responsabilidad integral</a:t>
            </a:r>
          </a:p>
          <a:p>
            <a:pPr>
              <a:buFont typeface="Arial" panose="020B0604020202020204" pitchFamily="34" charset="0"/>
              <a:buChar char="•"/>
            </a:pPr>
            <a:r>
              <a:rPr lang="es-GT" dirty="0" smtClean="0">
                <a:latin typeface="Juice ITC" panose="04040403040A02020202" pitchFamily="82" charset="0"/>
              </a:rPr>
              <a:t>Integridad esencial</a:t>
            </a:r>
          </a:p>
          <a:p>
            <a:pPr>
              <a:buFont typeface="Arial" panose="020B0604020202020204" pitchFamily="34" charset="0"/>
              <a:buChar char="•"/>
            </a:pPr>
            <a:r>
              <a:rPr lang="es-GT" dirty="0" smtClean="0">
                <a:latin typeface="Juice ITC" panose="04040403040A02020202" pitchFamily="82" charset="0"/>
              </a:rPr>
              <a:t>Humildad odontológica</a:t>
            </a:r>
          </a:p>
          <a:p>
            <a:pPr>
              <a:buFont typeface="Arial" panose="020B0604020202020204" pitchFamily="34" charset="0"/>
              <a:buChar char="•"/>
            </a:pPr>
            <a:r>
              <a:rPr lang="es-GT" dirty="0" smtClean="0">
                <a:latin typeface="Juice ITC" panose="04040403040A02020202" pitchFamily="82" charset="0"/>
              </a:rPr>
              <a:t>Comunicación autentica</a:t>
            </a:r>
          </a:p>
          <a:p>
            <a:pPr>
              <a:buFont typeface="Arial" panose="020B0604020202020204" pitchFamily="34" charset="0"/>
              <a:buChar char="•"/>
            </a:pPr>
            <a:r>
              <a:rPr lang="es-GT" dirty="0" smtClean="0">
                <a:latin typeface="Juice ITC" panose="04040403040A02020202" pitchFamily="82" charset="0"/>
              </a:rPr>
              <a:t>Negociación constructiva</a:t>
            </a:r>
          </a:p>
          <a:p>
            <a:pPr>
              <a:buFont typeface="Arial" panose="020B0604020202020204" pitchFamily="34" charset="0"/>
              <a:buChar char="•"/>
            </a:pPr>
            <a:r>
              <a:rPr lang="es-GT" dirty="0" smtClean="0">
                <a:latin typeface="Juice ITC" panose="04040403040A02020202" pitchFamily="82" charset="0"/>
              </a:rPr>
              <a:t>Coordinación impecable</a:t>
            </a:r>
          </a:p>
          <a:p>
            <a:pPr>
              <a:buFont typeface="Arial" panose="020B0604020202020204" pitchFamily="34" charset="0"/>
              <a:buChar char="•"/>
            </a:pPr>
            <a:r>
              <a:rPr lang="es-GT" dirty="0" smtClean="0">
                <a:latin typeface="Juice ITC" panose="04040403040A02020202" pitchFamily="82" charset="0"/>
              </a:rPr>
              <a:t>Competencia emocional</a:t>
            </a:r>
            <a:endParaRPr lang="es-GT" dirty="0">
              <a:latin typeface="Juice ITC" panose="04040403040A02020202" pitchFamily="82" charset="0"/>
            </a:endParaRPr>
          </a:p>
        </p:txBody>
      </p:sp>
    </p:spTree>
    <p:extLst>
      <p:ext uri="{BB962C8B-B14F-4D97-AF65-F5344CB8AC3E}">
        <p14:creationId xmlns:p14="http://schemas.microsoft.com/office/powerpoint/2010/main" val="30504264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 calcmode="lin" valueType="num">
                                      <p:cBhvr>
                                        <p:cTn id="3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4" dur="5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p:cTn id="3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 calcmode="lin" valueType="num">
                                      <p:cBhvr>
                                        <p:cTn id="4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 calcmode="lin" valueType="num">
                                      <p:cBhvr>
                                        <p:cTn id="6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p:cTn id="6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6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sz="8800" dirty="0" smtClean="0">
                <a:latin typeface="Algerian" panose="04020705040A02060702" pitchFamily="82" charset="0"/>
              </a:rPr>
              <a:t>VISIÓN</a:t>
            </a:r>
            <a:endParaRPr lang="es-GT" sz="8800" dirty="0">
              <a:latin typeface="Algerian" panose="04020705040A02060702" pitchFamily="82" charset="0"/>
            </a:endParaRPr>
          </a:p>
        </p:txBody>
      </p:sp>
      <p:sp>
        <p:nvSpPr>
          <p:cNvPr id="3" name="Marcador de contenido 2"/>
          <p:cNvSpPr>
            <a:spLocks noGrp="1"/>
          </p:cNvSpPr>
          <p:nvPr>
            <p:ph idx="1"/>
          </p:nvPr>
        </p:nvSpPr>
        <p:spPr>
          <a:xfrm>
            <a:off x="1484310" y="2666999"/>
            <a:ext cx="10018713" cy="3633593"/>
          </a:xfrm>
        </p:spPr>
        <p:txBody>
          <a:bodyPr>
            <a:normAutofit/>
          </a:bodyPr>
          <a:lstStyle/>
          <a:p>
            <a:pPr algn="ctr"/>
            <a:r>
              <a:rPr lang="es-GT" sz="2800" dirty="0" smtClean="0">
                <a:latin typeface="Juice ITC" panose="04040403040A02020202" pitchFamily="82" charset="0"/>
              </a:rPr>
              <a:t>Somos la referencia latinoamericana en la implementación de métodos ágiles para el desarrollo de proyectos.</a:t>
            </a:r>
            <a:endParaRPr lang="es-GT" sz="2800" dirty="0">
              <a:latin typeface="Juice ITC" panose="04040403040A02020202" pitchFamily="82" charset="0"/>
            </a:endParaRPr>
          </a:p>
        </p:txBody>
      </p:sp>
    </p:spTree>
    <p:extLst>
      <p:ext uri="{BB962C8B-B14F-4D97-AF65-F5344CB8AC3E}">
        <p14:creationId xmlns:p14="http://schemas.microsoft.com/office/powerpoint/2010/main" val="30633767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sz="8800" dirty="0" smtClean="0">
                <a:latin typeface="Algerian" panose="04020705040A02060702" pitchFamily="82" charset="0"/>
              </a:rPr>
              <a:t>MISIÓN</a:t>
            </a:r>
            <a:endParaRPr lang="es-GT" sz="8800" dirty="0">
              <a:latin typeface="Algerian" panose="04020705040A02060702" pitchFamily="82" charset="0"/>
            </a:endParaRPr>
          </a:p>
        </p:txBody>
      </p:sp>
      <p:sp>
        <p:nvSpPr>
          <p:cNvPr id="3" name="Marcador de contenido 2"/>
          <p:cNvSpPr>
            <a:spLocks noGrp="1"/>
          </p:cNvSpPr>
          <p:nvPr>
            <p:ph idx="1"/>
          </p:nvPr>
        </p:nvSpPr>
        <p:spPr/>
        <p:txBody>
          <a:bodyPr/>
          <a:lstStyle/>
          <a:p>
            <a:pPr algn="ctr"/>
            <a:r>
              <a:rPr lang="es-GT" dirty="0" smtClean="0">
                <a:latin typeface="Juice ITC" panose="04040403040A02020202" pitchFamily="82" charset="0"/>
              </a:rPr>
              <a:t>Somos la referencia de calidad e innovación en la administración del ciclo de vida de proyectos complejos, mejorando la competitividad de las empresas Guatemaltecas.</a:t>
            </a:r>
            <a:endParaRPr lang="es-GT" dirty="0">
              <a:latin typeface="Juice ITC" panose="04040403040A02020202" pitchFamily="82" charset="0"/>
            </a:endParaRPr>
          </a:p>
        </p:txBody>
      </p:sp>
    </p:spTree>
    <p:extLst>
      <p:ext uri="{BB962C8B-B14F-4D97-AF65-F5344CB8AC3E}">
        <p14:creationId xmlns:p14="http://schemas.microsoft.com/office/powerpoint/2010/main" val="2542509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5674" y="2456971"/>
            <a:ext cx="10515600" cy="1325563"/>
          </a:xfrm>
        </p:spPr>
        <p:txBody>
          <a:bodyPr>
            <a:normAutofit/>
          </a:bodyPr>
          <a:lstStyle/>
          <a:p>
            <a:pPr algn="ctr"/>
            <a:r>
              <a:rPr lang="es-GT" sz="7200" dirty="0" smtClean="0">
                <a:ln w="0"/>
                <a:effectLst>
                  <a:outerShdw blurRad="38100" dist="19050" dir="2700000" algn="tl" rotWithShape="0">
                    <a:schemeClr val="dk1">
                      <a:alpha val="40000"/>
                    </a:schemeClr>
                  </a:outerShdw>
                </a:effectLst>
                <a:latin typeface="Algerian" panose="04020705040A02060702" pitchFamily="82" charset="0"/>
              </a:rPr>
              <a:t>SERVICIOS</a:t>
            </a:r>
            <a:endParaRPr lang="es-GT" sz="7200" dirty="0">
              <a:latin typeface="Algerian" panose="04020705040A02060702" pitchFamily="82" charset="0"/>
            </a:endParaRPr>
          </a:p>
        </p:txBody>
      </p:sp>
    </p:spTree>
    <p:extLst>
      <p:ext uri="{BB962C8B-B14F-4D97-AF65-F5344CB8AC3E}">
        <p14:creationId xmlns:p14="http://schemas.microsoft.com/office/powerpoint/2010/main" val="39891082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sz="8800" dirty="0" smtClean="0">
                <a:latin typeface="Algerian" panose="04020705040A02060702" pitchFamily="82" charset="0"/>
              </a:rPr>
              <a:t>SCRUM</a:t>
            </a:r>
            <a:endParaRPr lang="es-GT" sz="8800" dirty="0">
              <a:latin typeface="Algerian" panose="04020705040A02060702" pitchFamily="82" charset="0"/>
            </a:endParaRPr>
          </a:p>
        </p:txBody>
      </p:sp>
      <p:sp>
        <p:nvSpPr>
          <p:cNvPr id="3" name="Marcador de contenido 2"/>
          <p:cNvSpPr>
            <a:spLocks noGrp="1"/>
          </p:cNvSpPr>
          <p:nvPr>
            <p:ph idx="1"/>
          </p:nvPr>
        </p:nvSpPr>
        <p:spPr/>
        <p:txBody>
          <a:bodyPr>
            <a:normAutofit/>
          </a:bodyPr>
          <a:lstStyle/>
          <a:p>
            <a:r>
              <a:rPr lang="es-GT" dirty="0" smtClean="0">
                <a:latin typeface="Juice ITC" panose="04040403040A02020202" pitchFamily="82" charset="0"/>
              </a:rPr>
              <a:t>SCRUM es 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proyectos que involucre la administración de recursos humanos, medición de tiempo, logística, sinergia de los actores, etc.</a:t>
            </a:r>
            <a:endParaRPr lang="es-GT" dirty="0">
              <a:latin typeface="Juice ITC" panose="04040403040A02020202" pitchFamily="82" charset="0"/>
            </a:endParaRPr>
          </a:p>
        </p:txBody>
      </p:sp>
    </p:spTree>
    <p:extLst>
      <p:ext uri="{BB962C8B-B14F-4D97-AF65-F5344CB8AC3E}">
        <p14:creationId xmlns:p14="http://schemas.microsoft.com/office/powerpoint/2010/main" val="22239119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6837" y="284968"/>
            <a:ext cx="10018713" cy="1268260"/>
          </a:xfrm>
        </p:spPr>
        <p:txBody>
          <a:bodyPr>
            <a:noAutofit/>
          </a:bodyPr>
          <a:lstStyle/>
          <a:p>
            <a:r>
              <a:rPr lang="es-GT" sz="8800" dirty="0" smtClean="0">
                <a:latin typeface="Algerian" panose="04020705040A02060702" pitchFamily="82" charset="0"/>
              </a:rPr>
              <a:t>TEST AUTOMATION</a:t>
            </a:r>
            <a:endParaRPr lang="es-GT" sz="8800" dirty="0">
              <a:latin typeface="Algerian" panose="04020705040A02060702" pitchFamily="82" charset="0"/>
            </a:endParaRPr>
          </a:p>
        </p:txBody>
      </p:sp>
      <p:sp>
        <p:nvSpPr>
          <p:cNvPr id="3" name="Marcador de contenido 2"/>
          <p:cNvSpPr>
            <a:spLocks noGrp="1"/>
          </p:cNvSpPr>
          <p:nvPr>
            <p:ph idx="1"/>
          </p:nvPr>
        </p:nvSpPr>
        <p:spPr>
          <a:xfrm>
            <a:off x="650309" y="1690688"/>
            <a:ext cx="10515600" cy="4351338"/>
          </a:xfrm>
        </p:spPr>
        <p:txBody>
          <a:bodyPr>
            <a:normAutofit/>
          </a:bodyPr>
          <a:lstStyle/>
          <a:p>
            <a:r>
              <a:rPr lang="es-GT" dirty="0" smtClean="0">
                <a:latin typeface="Juice ITC" panose="04040403040A02020202" pitchFamily="82" charset="0"/>
              </a:rPr>
              <a:t>Cada vez que el código de software es modificado tiene que ser probado manualmente para garantizar la calidad. Con el aumento de las funcionalidades en el sistema, las pruebas manuales se convierten laboriosas, costosas e ineficientes a largo plazo. La automatización de los casos de prueba altamente repetitivos proporciona la cobertura de las pruebas en los procesos de negocio centrales, reduciendo los costos y tiempo de prueba en un gran porcentaje.</a:t>
            </a:r>
          </a:p>
          <a:p>
            <a:r>
              <a:rPr lang="es-GT" dirty="0" smtClean="0">
                <a:latin typeface="Juice ITC" panose="04040403040A02020202" pitchFamily="82" charset="0"/>
              </a:rPr>
              <a:t>Identifica las fallas rápidamente con screenshots, videos y reportes. A través de la práctica de integración continua permitirá a los equipos detectar los problemas a tiempo ya que requiere que los desarrolladores integren código en un repositorio compartido varias veces al día. Mejore la calidad de sus aplicaciones web a través de la cobertura de pruebas en diferentes browsers como Chrome, Firefox, Safari, etc.</a:t>
            </a:r>
            <a:endParaRPr lang="es-GT" dirty="0">
              <a:latin typeface="Juice ITC" panose="04040403040A02020202" pitchFamily="82" charset="0"/>
            </a:endParaRPr>
          </a:p>
        </p:txBody>
      </p:sp>
    </p:spTree>
    <p:extLst>
      <p:ext uri="{BB962C8B-B14F-4D97-AF65-F5344CB8AC3E}">
        <p14:creationId xmlns:p14="http://schemas.microsoft.com/office/powerpoint/2010/main" val="40513282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GT" dirty="0" smtClean="0">
                <a:latin typeface="Algerian" panose="04020705040A02060702" pitchFamily="82" charset="0"/>
              </a:rPr>
              <a:t>DESARROLLO DE SOFTWARE</a:t>
            </a:r>
            <a:endParaRPr lang="es-GT" dirty="0">
              <a:latin typeface="Algerian" panose="04020705040A02060702" pitchFamily="82" charset="0"/>
            </a:endParaRPr>
          </a:p>
        </p:txBody>
      </p:sp>
      <p:sp>
        <p:nvSpPr>
          <p:cNvPr id="3" name="Marcador de contenido 2"/>
          <p:cNvSpPr>
            <a:spLocks noGrp="1"/>
          </p:cNvSpPr>
          <p:nvPr>
            <p:ph idx="1"/>
          </p:nvPr>
        </p:nvSpPr>
        <p:spPr/>
        <p:txBody>
          <a:bodyPr>
            <a:normAutofit/>
          </a:bodyPr>
          <a:lstStyle/>
          <a:p>
            <a:r>
              <a:rPr lang="es-GT" dirty="0">
                <a:latin typeface="Juice ITC" panose="04040403040A02020202" pitchFamily="82" charset="0"/>
              </a:rPr>
              <a:t>Creamos la herramienta de software que su organización necesita para crecer. Desarrollamos software a la medida de sus necesidades manejando múltiples lenguajes de programación y con una arquitectura de </a:t>
            </a:r>
            <a:r>
              <a:rPr lang="es-GT" dirty="0" smtClean="0">
                <a:latin typeface="Juice ITC" panose="04040403040A02020202" pitchFamily="82" charset="0"/>
              </a:rPr>
              <a:t>micro servicios. </a:t>
            </a:r>
            <a:r>
              <a:rPr lang="es-GT" dirty="0">
                <a:latin typeface="Juice ITC" panose="04040403040A02020202" pitchFamily="82" charset="0"/>
              </a:rPr>
              <a:t>Le brindamos el servicio de </a:t>
            </a:r>
            <a:r>
              <a:rPr lang="es-GT" dirty="0" smtClean="0">
                <a:latin typeface="Juice ITC" panose="04040403040A02020202" pitchFamily="82" charset="0"/>
              </a:rPr>
              <a:t>desarrollo</a:t>
            </a:r>
          </a:p>
          <a:p>
            <a:r>
              <a:rPr lang="es-GT" dirty="0">
                <a:latin typeface="Juice ITC" panose="04040403040A02020202" pitchFamily="82" charset="0"/>
              </a:rPr>
              <a:t>Nuestros servicios van más allá de proveer personas para el desarrollo de software. Todo el personal está capacitado para operar bajo las mejores prácticas y metodologías ágiles, garantizando máxima calidad y alta productividad. Además, la aplicación de prácticas de testing nos permiten realizar una adaptación constante a los cambios sin afectar funcionalidades que ya estaban operando correctamente. A través de esto, aseguramos que la calidad y transparencia en nuestros sistemas se mantenga siempre.</a:t>
            </a:r>
          </a:p>
        </p:txBody>
      </p:sp>
    </p:spTree>
    <p:extLst>
      <p:ext uri="{BB962C8B-B14F-4D97-AF65-F5344CB8AC3E}">
        <p14:creationId xmlns:p14="http://schemas.microsoft.com/office/powerpoint/2010/main" val="3751784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49</TotalTime>
  <Words>592</Words>
  <Application>Microsoft Office PowerPoint</Application>
  <PresentationFormat>Panorámica</PresentationFormat>
  <Paragraphs>37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Algerian</vt:lpstr>
      <vt:lpstr>Arial</vt:lpstr>
      <vt:lpstr>Century Gothic</vt:lpstr>
      <vt:lpstr>Juice ITC</vt:lpstr>
      <vt:lpstr>Estela de condensación</vt:lpstr>
      <vt:lpstr>Empresa xik</vt:lpstr>
      <vt:lpstr>QUE ES XIK</vt:lpstr>
      <vt:lpstr>VALORES</vt:lpstr>
      <vt:lpstr>VISIÓN</vt:lpstr>
      <vt:lpstr>MISIÓN</vt:lpstr>
      <vt:lpstr>SERVICIOS</vt:lpstr>
      <vt:lpstr>SCRUM</vt:lpstr>
      <vt:lpstr>TEST AUTOMATION</vt:lpstr>
      <vt:lpstr>DESARROLLO DE SOFTWARE</vt:lpstr>
      <vt:lpstr>Oficinas centrales</vt:lpstr>
      <vt:lpstr>Oficinas Francia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 XIK</dc:title>
  <dc:creator>Estudiante</dc:creator>
  <cp:lastModifiedBy>Estudiante</cp:lastModifiedBy>
  <cp:revision>7</cp:revision>
  <dcterms:created xsi:type="dcterms:W3CDTF">2018-04-12T14:07:56Z</dcterms:created>
  <dcterms:modified xsi:type="dcterms:W3CDTF">2018-04-12T14:57:41Z</dcterms:modified>
</cp:coreProperties>
</file>