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a:xfrm>
            <a:off x="2692397" y="5037663"/>
            <a:ext cx="5214635" cy="279400"/>
          </a:xfrm>
        </p:spPr>
        <p:txBody>
          <a:bodyPr/>
          <a:lstStyle/>
          <a:p>
            <a:endParaRPr lang="es-GT"/>
          </a:p>
        </p:txBody>
      </p:sp>
      <p:sp>
        <p:nvSpPr>
          <p:cNvPr id="6" name="Slide Number Placeholder 5"/>
          <p:cNvSpPr>
            <a:spLocks noGrp="1"/>
          </p:cNvSpPr>
          <p:nvPr>
            <p:ph type="sldNum" sz="quarter" idx="12"/>
          </p:nvPr>
        </p:nvSpPr>
        <p:spPr>
          <a:xfrm>
            <a:off x="8956900" y="5037663"/>
            <a:ext cx="551167" cy="279400"/>
          </a:xfrm>
        </p:spPr>
        <p:txBody>
          <a:bodyPr/>
          <a:lstStyle/>
          <a:p>
            <a:fld id="{2A0A223E-7F97-40C2-899B-61E2E96B146D}" type="slidenum">
              <a:rPr lang="es-GT" smtClean="0"/>
              <a:t>‹Nº›</a:t>
            </a:fld>
            <a:endParaRPr lang="es-G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35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98E08E-B8FE-49F4-A3B3-4E6548678DBC}"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A0A223E-7F97-40C2-899B-61E2E96B146D}" type="slidenum">
              <a:rPr lang="es-GT" smtClean="0"/>
              <a:t>‹Nº›</a:t>
            </a:fld>
            <a:endParaRPr lang="es-GT"/>
          </a:p>
        </p:txBody>
      </p:sp>
    </p:spTree>
    <p:extLst>
      <p:ext uri="{BB962C8B-B14F-4D97-AF65-F5344CB8AC3E}">
        <p14:creationId xmlns:p14="http://schemas.microsoft.com/office/powerpoint/2010/main" val="211350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0A223E-7F97-40C2-899B-61E2E96B146D}" type="slidenum">
              <a:rPr lang="es-GT" smtClean="0"/>
              <a:t>‹Nº›</a:t>
            </a:fld>
            <a:endParaRPr lang="es-G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623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0A223E-7F97-40C2-899B-61E2E96B146D}" type="slidenum">
              <a:rPr lang="es-GT" smtClean="0"/>
              <a:t>‹Nº›</a:t>
            </a:fld>
            <a:endParaRPr lang="es-G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101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0A223E-7F97-40C2-899B-61E2E96B146D}" type="slidenum">
              <a:rPr lang="es-GT" smtClean="0"/>
              <a:t>‹Nº›</a:t>
            </a:fld>
            <a:endParaRPr lang="es-GT"/>
          </a:p>
        </p:txBody>
      </p:sp>
    </p:spTree>
    <p:extLst>
      <p:ext uri="{BB962C8B-B14F-4D97-AF65-F5344CB8AC3E}">
        <p14:creationId xmlns:p14="http://schemas.microsoft.com/office/powerpoint/2010/main" val="735367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0A223E-7F97-40C2-899B-61E2E96B146D}" type="slidenum">
              <a:rPr lang="es-GT" smtClean="0"/>
              <a:t>‹Nº›</a:t>
            </a:fld>
            <a:endParaRPr lang="es-G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88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0A223E-7F97-40C2-899B-61E2E96B146D}" type="slidenum">
              <a:rPr lang="es-GT" smtClean="0"/>
              <a:t>‹Nº›</a:t>
            </a:fld>
            <a:endParaRPr lang="es-G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211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0A223E-7F97-40C2-899B-61E2E96B146D}"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569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0A223E-7F97-40C2-899B-61E2E96B146D}" type="slidenum">
              <a:rPr lang="es-GT" smtClean="0"/>
              <a:t>‹Nº›</a:t>
            </a:fld>
            <a:endParaRPr lang="es-G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57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0A223E-7F97-40C2-899B-61E2E96B146D}" type="slidenum">
              <a:rPr lang="es-GT" smtClean="0"/>
              <a:t>‹Nº›</a:t>
            </a:fld>
            <a:endParaRPr lang="es-GT"/>
          </a:p>
        </p:txBody>
      </p:sp>
    </p:spTree>
    <p:extLst>
      <p:ext uri="{BB962C8B-B14F-4D97-AF65-F5344CB8AC3E}">
        <p14:creationId xmlns:p14="http://schemas.microsoft.com/office/powerpoint/2010/main" val="5308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98E08E-B8FE-49F4-A3B3-4E6548678DBC}"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0A223E-7F97-40C2-899B-61E2E96B146D}" type="slidenum">
              <a:rPr lang="es-GT" smtClean="0"/>
              <a:t>‹Nº›</a:t>
            </a:fld>
            <a:endParaRPr lang="es-G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275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B98E08E-B8FE-49F4-A3B3-4E6548678DBC}"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A0A223E-7F97-40C2-899B-61E2E96B146D}" type="slidenum">
              <a:rPr lang="es-GT" smtClean="0"/>
              <a:t>‹Nº›</a:t>
            </a:fld>
            <a:endParaRPr lang="es-GT"/>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07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B98E08E-B8FE-49F4-A3B3-4E6548678DBC}" type="datetimeFigureOut">
              <a:rPr lang="es-GT" smtClean="0"/>
              <a:t>25/06/2018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A0A223E-7F97-40C2-899B-61E2E96B146D}" type="slidenum">
              <a:rPr lang="es-GT" smtClean="0"/>
              <a:t>‹Nº›</a:t>
            </a:fld>
            <a:endParaRPr lang="es-G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563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98E08E-B8FE-49F4-A3B3-4E6548678DBC}" type="datetimeFigureOut">
              <a:rPr lang="es-GT" smtClean="0"/>
              <a:t>25/06/2018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A0A223E-7F97-40C2-899B-61E2E96B146D}"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29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8E08E-B8FE-49F4-A3B3-4E6548678DBC}" type="datetimeFigureOut">
              <a:rPr lang="es-GT" smtClean="0"/>
              <a:t>25/06/2018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2A0A223E-7F97-40C2-899B-61E2E96B146D}" type="slidenum">
              <a:rPr lang="es-GT" smtClean="0"/>
              <a:t>‹Nº›</a:t>
            </a:fld>
            <a:endParaRPr lang="es-GT"/>
          </a:p>
        </p:txBody>
      </p:sp>
    </p:spTree>
    <p:extLst>
      <p:ext uri="{BB962C8B-B14F-4D97-AF65-F5344CB8AC3E}">
        <p14:creationId xmlns:p14="http://schemas.microsoft.com/office/powerpoint/2010/main" val="177664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98E08E-B8FE-49F4-A3B3-4E6548678DBC}"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A0A223E-7F97-40C2-899B-61E2E96B146D}" type="slidenum">
              <a:rPr lang="es-GT" smtClean="0"/>
              <a:t>‹Nº›</a:t>
            </a:fld>
            <a:endParaRPr lang="es-G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947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98E08E-B8FE-49F4-A3B3-4E6548678DBC}"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A0A223E-7F97-40C2-899B-61E2E96B146D}" type="slidenum">
              <a:rPr lang="es-GT" smtClean="0"/>
              <a:t>‹Nº›</a:t>
            </a:fld>
            <a:endParaRPr lang="es-GT"/>
          </a:p>
        </p:txBody>
      </p:sp>
    </p:spTree>
    <p:extLst>
      <p:ext uri="{BB962C8B-B14F-4D97-AF65-F5344CB8AC3E}">
        <p14:creationId xmlns:p14="http://schemas.microsoft.com/office/powerpoint/2010/main" val="167633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98E08E-B8FE-49F4-A3B3-4E6548678DBC}" type="datetimeFigureOut">
              <a:rPr lang="es-GT" smtClean="0"/>
              <a:t>25/06/2018</a:t>
            </a:fld>
            <a:endParaRPr lang="es-G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0A223E-7F97-40C2-899B-61E2E96B146D}" type="slidenum">
              <a:rPr lang="es-GT" smtClean="0"/>
              <a:t>‹Nº›</a:t>
            </a:fld>
            <a:endParaRPr lang="es-GT"/>
          </a:p>
        </p:txBody>
      </p:sp>
    </p:spTree>
    <p:extLst>
      <p:ext uri="{BB962C8B-B14F-4D97-AF65-F5344CB8AC3E}">
        <p14:creationId xmlns:p14="http://schemas.microsoft.com/office/powerpoint/2010/main" val="37300340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30498" y="2214031"/>
            <a:ext cx="6815669" cy="1515533"/>
          </a:xfrm>
        </p:spPr>
        <p:txBody>
          <a:bodyPr>
            <a:prstTxWarp prst="textWave2">
              <a:avLst/>
            </a:prstTxWarp>
          </a:bodyPr>
          <a:lstStyle/>
          <a:p>
            <a:r>
              <a:rPr lang="es-GT" b="1" dirty="0" smtClean="0">
                <a:ln w="6600">
                  <a:solidFill>
                    <a:schemeClr val="accent2"/>
                  </a:solidFill>
                  <a:prstDash val="solid"/>
                </a:ln>
                <a:solidFill>
                  <a:srgbClr val="FFFFFF"/>
                </a:solidFill>
                <a:effectLst>
                  <a:glow rad="63500">
                    <a:schemeClr val="accent2">
                      <a:satMod val="175000"/>
                      <a:alpha val="40000"/>
                    </a:schemeClr>
                  </a:glow>
                  <a:outerShdw dist="38100" dir="2700000" algn="tl" rotWithShape="0">
                    <a:schemeClr val="accent2"/>
                  </a:outerShdw>
                </a:effectLst>
                <a:latin typeface="Algerian" panose="04020705040A02060702" pitchFamily="82" charset="0"/>
              </a:rPr>
              <a:t>website</a:t>
            </a:r>
            <a:endParaRPr lang="es-GT" b="1" dirty="0">
              <a:ln w="6600">
                <a:solidFill>
                  <a:schemeClr val="accent2"/>
                </a:solidFill>
                <a:prstDash val="solid"/>
              </a:ln>
              <a:solidFill>
                <a:srgbClr val="FFFFFF"/>
              </a:solidFill>
              <a:effectLst>
                <a:glow rad="63500">
                  <a:schemeClr val="accent2">
                    <a:satMod val="175000"/>
                    <a:alpha val="40000"/>
                  </a:schemeClr>
                </a:glow>
                <a:outerShdw dist="38100" dir="2700000" algn="tl" rotWithShape="0">
                  <a:schemeClr val="accent2"/>
                </a:outerShdw>
              </a:effectLst>
              <a:latin typeface="Algerian" panose="04020705040A02060702" pitchFamily="82" charset="0"/>
            </a:endParaRPr>
          </a:p>
        </p:txBody>
      </p:sp>
    </p:spTree>
    <p:extLst>
      <p:ext uri="{BB962C8B-B14F-4D97-AF65-F5344CB8AC3E}">
        <p14:creationId xmlns:p14="http://schemas.microsoft.com/office/powerpoint/2010/main" val="4012574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Bernard MT Condensed" panose="02050806060905020404" pitchFamily="18" charset="0"/>
              </a:rPr>
              <a:t>Que es un website</a:t>
            </a:r>
            <a:endParaRPr lang="es-GT" dirty="0">
              <a:latin typeface="Bernard MT Condensed" panose="02050806060905020404" pitchFamily="18" charset="0"/>
            </a:endParaRPr>
          </a:p>
        </p:txBody>
      </p:sp>
      <p:sp>
        <p:nvSpPr>
          <p:cNvPr id="3" name="Marcador de contenido 2"/>
          <p:cNvSpPr>
            <a:spLocks noGrp="1"/>
          </p:cNvSpPr>
          <p:nvPr>
            <p:ph idx="1"/>
          </p:nvPr>
        </p:nvSpPr>
        <p:spPr/>
        <p:txBody>
          <a:bodyPr>
            <a:normAutofit fontScale="77500" lnSpcReduction="20000"/>
          </a:bodyPr>
          <a:lstStyle/>
          <a:p>
            <a:r>
              <a:rPr lang="es-GT" dirty="0"/>
              <a:t>Un sitio web o cibersitio es una colección de páginas web relacionadas y comunes a un dominio de internet o subdominio en la World Wide Web dentro de Internet.1​2</a:t>
            </a:r>
            <a:r>
              <a:rPr lang="es-GT" dirty="0" smtClean="0"/>
              <a:t>​</a:t>
            </a:r>
            <a:endParaRPr lang="es-GT" dirty="0"/>
          </a:p>
          <a:p>
            <a:r>
              <a:rPr lang="es-GT" dirty="0"/>
              <a:t>Todos los sitios web públicamente accesibles constituyen una gigantesca World Wide Web de información; y un gigantesco entramado de recursos de alcance mundial</a:t>
            </a:r>
            <a:r>
              <a:rPr lang="es-GT" dirty="0" smtClean="0"/>
              <a:t>.</a:t>
            </a:r>
            <a:endParaRPr lang="es-GT" dirty="0"/>
          </a:p>
          <a:p>
            <a:r>
              <a:rPr lang="es-GT" dirty="0"/>
              <a:t>A las páginas de un sitio web se accede frecuentemente a través de un URL raíz común llamado portada, que normalmente reside en el mismo servidor físico. Los URL organizan las páginas en una jerarquía, aunque los hiperenlaces entre ellas controlan más particularmente cómo el lector percibe la estructura general y cómo el tráfico web fluye entre las diferentes partes de los sitios</a:t>
            </a:r>
            <a:r>
              <a:rPr lang="es-GT" dirty="0" smtClean="0"/>
              <a:t>.</a:t>
            </a:r>
            <a:endParaRPr lang="es-GT" dirty="0"/>
          </a:p>
          <a:p>
            <a:r>
              <a:rPr lang="es-GT" dirty="0"/>
              <a:t>Algunos sitios web requieren una subscripción para acceder a algunos o todos sus contenidos. Ejemplos de sitios con subscripción incluyen algunos sitios de noticias, sitios de juegos, foros, servicios de correo electrónico basados en web, sitios que proporcionan datos de bolsa de valores e información económica en tiempo real, etc.</a:t>
            </a:r>
          </a:p>
        </p:txBody>
      </p:sp>
    </p:spTree>
    <p:extLst>
      <p:ext uri="{BB962C8B-B14F-4D97-AF65-F5344CB8AC3E}">
        <p14:creationId xmlns:p14="http://schemas.microsoft.com/office/powerpoint/2010/main" val="354190714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Bernard MT Condensed" panose="02050806060905020404" pitchFamily="18" charset="0"/>
              </a:rPr>
              <a:t>Tipos de sitios web</a:t>
            </a:r>
            <a:endParaRPr lang="es-GT" dirty="0">
              <a:latin typeface="Bernard MT Condensed" panose="02050806060905020404" pitchFamily="18" charset="0"/>
            </a:endParaRPr>
          </a:p>
        </p:txBody>
      </p:sp>
      <p:sp>
        <p:nvSpPr>
          <p:cNvPr id="3" name="Marcador de contenido 2"/>
          <p:cNvSpPr>
            <a:spLocks noGrp="1"/>
          </p:cNvSpPr>
          <p:nvPr>
            <p:ph idx="1"/>
          </p:nvPr>
        </p:nvSpPr>
        <p:spPr/>
        <p:txBody>
          <a:bodyPr>
            <a:normAutofit fontScale="47500" lnSpcReduction="20000"/>
          </a:bodyPr>
          <a:lstStyle/>
          <a:p>
            <a:r>
              <a:rPr lang="es-GT" dirty="0"/>
              <a:t>Sitio archivo: usado para preservar contenido electrónico valioso amenazado de extinción. Dos ejemplos son: Internet Archive, el cual desde 1996 ha preservado billones de antiguas (y nuevas) páginas web; y Google Groups, que a principios del 2005 archivaba más de 845 000 000 mensajes expuestos en los grupos de noticias/discusión de Usenet, tras su adquisición de Deja News.</a:t>
            </a:r>
          </a:p>
          <a:p>
            <a:r>
              <a:rPr lang="es-GT" dirty="0"/>
              <a:t>Sitio weblog (o blog o bitácora digital):3​ sitio usado para registrar lecturas en línea o para exponer contenidos en línea con la fecha del día de ingreso; también puede incluir foros de discusión. Ejemplos: Blogger, LiveJournal, WordPress.</a:t>
            </a:r>
          </a:p>
          <a:p>
            <a:r>
              <a:rPr lang="es-GT" dirty="0"/>
              <a:t>Sitio de empresa: usado para promocionar una empresa o servicio, los cuales pueden ser fabricados por empresas dedicadas al web como solucionespsi.com</a:t>
            </a:r>
          </a:p>
          <a:p>
            <a:r>
              <a:rPr lang="es-GT" dirty="0"/>
              <a:t>Sitio de comercio electrónico: para comprar bienes, como Amazon.com.</a:t>
            </a:r>
          </a:p>
          <a:p>
            <a:r>
              <a:rPr lang="es-GT" dirty="0"/>
              <a:t>Sitio de comunidad virtual: un sitio o portal social donde las personas con intereses similares se comunican entre sí, normalmente por chat o foros o simples mensajes. Por ejemplo: MySpace, Facebook, Hi5, Orkut, Habbo, Twitter,</a:t>
            </a:r>
          </a:p>
          <a:p>
            <a:r>
              <a:rPr lang="es-GT" dirty="0"/>
              <a:t>Sitio de Base de datos: un sitio donde el uso principal es la búsqueda y muestra de un contenido específico de la base de datos, como por ejemplo Internet </a:t>
            </a:r>
            <a:r>
              <a:rPr lang="es-GT" dirty="0" err="1"/>
              <a:t>Movie</a:t>
            </a:r>
            <a:r>
              <a:rPr lang="es-GT" dirty="0"/>
              <a:t> Database.</a:t>
            </a:r>
          </a:p>
          <a:p>
            <a:r>
              <a:rPr lang="es-GT" dirty="0"/>
              <a:t>Sitio de desarrollo: un sitio con el propósito de proporcionar información y recursos relacionados con el desarrollo de software, diseño web, etc.</a:t>
            </a:r>
          </a:p>
          <a:p>
            <a:r>
              <a:rPr lang="es-GT" dirty="0"/>
              <a:t>Sitio directorio: un sitio que contiene contenidos variados que están divididos en categorías y subcategorías, como el directorio de </a:t>
            </a:r>
            <a:r>
              <a:rPr lang="es-GT" dirty="0" err="1"/>
              <a:t>Yahoo</a:t>
            </a:r>
            <a:r>
              <a:rPr lang="es-GT" dirty="0"/>
              <a:t>!, el directorio de Google, y el Open Directory Project.</a:t>
            </a:r>
          </a:p>
        </p:txBody>
      </p:sp>
    </p:spTree>
    <p:extLst>
      <p:ext uri="{BB962C8B-B14F-4D97-AF65-F5344CB8AC3E}">
        <p14:creationId xmlns:p14="http://schemas.microsoft.com/office/powerpoint/2010/main" val="19864047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p:cTn id="6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grpId="0"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 calcmode="lin" valueType="num">
                                      <p:cBhvr>
                                        <p:cTn id="68"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9"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70"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7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Bernard MT Condensed" panose="02050806060905020404" pitchFamily="18" charset="0"/>
              </a:rPr>
              <a:t>Clasificación de un sitio web</a:t>
            </a:r>
            <a:endParaRPr lang="es-GT" dirty="0">
              <a:latin typeface="Bernard MT Condensed" panose="02050806060905020404" pitchFamily="18" charset="0"/>
            </a:endParaRPr>
          </a:p>
        </p:txBody>
      </p:sp>
      <p:sp>
        <p:nvSpPr>
          <p:cNvPr id="3" name="Marcador de contenido 2"/>
          <p:cNvSpPr>
            <a:spLocks noGrp="1"/>
          </p:cNvSpPr>
          <p:nvPr>
            <p:ph idx="1"/>
          </p:nvPr>
        </p:nvSpPr>
        <p:spPr/>
        <p:txBody>
          <a:bodyPr>
            <a:normAutofit fontScale="92500" lnSpcReduction="10000"/>
          </a:bodyPr>
          <a:lstStyle/>
          <a:p>
            <a:r>
              <a:rPr lang="es-GT" dirty="0"/>
              <a:t>Sitios Web Estáticos: Se denomina sitio web estático a aquellos que no acceden a una base de datos para obtener el contenido. Por lo general un sitio web estático es utilizado cuando el propietario del sitio no requiere realizar un continuo cambio en la información que contiene cada página</a:t>
            </a:r>
            <a:r>
              <a:rPr lang="es-GT" dirty="0" smtClean="0"/>
              <a:t>.</a:t>
            </a:r>
            <a:endParaRPr lang="es-GT" dirty="0"/>
          </a:p>
          <a:p>
            <a:r>
              <a:rPr lang="es-GT" dirty="0"/>
              <a:t>Sitios Web Dinámicos: Por el contrario los sitios web dinámicos son aquellos que acceden a una base de datos para obtener los contenidos y reflejar los resultados obtenidos de la base de datos, en las páginas del sitio web. El propietario del sitio web podrá agregar, modificar y eliminar contenidos del sitio web a través de un “sistema web”, generalmente con acceso restringido al público mediante usuario y contraseña, el cual se denomina BACK END.</a:t>
            </a:r>
          </a:p>
        </p:txBody>
      </p:sp>
    </p:spTree>
    <p:extLst>
      <p:ext uri="{BB962C8B-B14F-4D97-AF65-F5344CB8AC3E}">
        <p14:creationId xmlns:p14="http://schemas.microsoft.com/office/powerpoint/2010/main" val="252700751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Bernard MT Condensed" panose="02050806060905020404" pitchFamily="18" charset="0"/>
              </a:rPr>
              <a:t>Ejemplos</a:t>
            </a:r>
            <a:endParaRPr lang="es-GT" dirty="0">
              <a:latin typeface="Bernard MT Condensed" panose="020508060609050204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8" y="2746037"/>
            <a:ext cx="3393767" cy="248181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Imagen 3"/>
          <p:cNvPicPr>
            <a:picLocks noChangeAspect="1"/>
          </p:cNvPicPr>
          <p:nvPr/>
        </p:nvPicPr>
        <p:blipFill>
          <a:blip r:embed="rId3"/>
          <a:stretch>
            <a:fillRect/>
          </a:stretch>
        </p:blipFill>
        <p:spPr>
          <a:xfrm>
            <a:off x="4724400" y="2746037"/>
            <a:ext cx="3094037" cy="23311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Imagen 4"/>
          <p:cNvPicPr>
            <a:picLocks noChangeAspect="1"/>
          </p:cNvPicPr>
          <p:nvPr/>
        </p:nvPicPr>
        <p:blipFill>
          <a:blip r:embed="rId4"/>
          <a:stretch>
            <a:fillRect/>
          </a:stretch>
        </p:blipFill>
        <p:spPr>
          <a:xfrm>
            <a:off x="8048932" y="2746037"/>
            <a:ext cx="3120550" cy="23311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01121544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3802" y="1515532"/>
            <a:ext cx="9601196" cy="1303867"/>
          </a:xfrm>
        </p:spPr>
        <p:txBody>
          <a:bodyPr/>
          <a:lstStyle/>
          <a:p>
            <a:r>
              <a:rPr lang="es-GT" dirty="0" smtClean="0">
                <a:latin typeface="Algerian" panose="04020705040A02060702" pitchFamily="82" charset="0"/>
              </a:rPr>
              <a:t>Web responsive</a:t>
            </a:r>
            <a:endParaRPr lang="es-GT" dirty="0">
              <a:latin typeface="Algerian" panose="04020705040A02060702" pitchFamily="82" charset="0"/>
            </a:endParaRPr>
          </a:p>
        </p:txBody>
      </p:sp>
    </p:spTree>
    <p:extLst>
      <p:ext uri="{BB962C8B-B14F-4D97-AF65-F5344CB8AC3E}">
        <p14:creationId xmlns:p14="http://schemas.microsoft.com/office/powerpoint/2010/main" val="113873484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Bernard MT Condensed" panose="02050806060905020404" pitchFamily="18" charset="0"/>
              </a:rPr>
              <a:t>Que es web responsive</a:t>
            </a:r>
            <a:endParaRPr lang="es-GT" dirty="0">
              <a:latin typeface="Bernard MT Condensed" panose="02050806060905020404" pitchFamily="18" charset="0"/>
            </a:endParaRPr>
          </a:p>
        </p:txBody>
      </p:sp>
      <p:sp>
        <p:nvSpPr>
          <p:cNvPr id="3" name="Marcador de contenido 2"/>
          <p:cNvSpPr>
            <a:spLocks noGrp="1"/>
          </p:cNvSpPr>
          <p:nvPr>
            <p:ph idx="1"/>
          </p:nvPr>
        </p:nvSpPr>
        <p:spPr/>
        <p:txBody>
          <a:bodyPr>
            <a:normAutofit fontScale="70000" lnSpcReduction="20000"/>
          </a:bodyPr>
          <a:lstStyle/>
          <a:p>
            <a:r>
              <a:rPr lang="es-GT" dirty="0"/>
              <a:t>Este término hace referencia al diseño web multidispositivo.  Hoy en día los usuarios acceden a los sitios web desde diferentes dispositivos, ya sean ordenadores de sobremesa, portátiles, iPads, tablets Android o smartphones. Cada uno de estos dispositivos muestra el sitio web de una forma diferente, si esto ocurre así estamos ante una Web Responsive, es decir un sitio web capaz de adaptarse al dispositivo en el que se está visualizando</a:t>
            </a:r>
            <a:r>
              <a:rPr lang="es-GT" dirty="0" smtClean="0"/>
              <a:t>.</a:t>
            </a:r>
            <a:endParaRPr lang="es-GT" dirty="0"/>
          </a:p>
          <a:p>
            <a:r>
              <a:rPr lang="es-GT" dirty="0"/>
              <a:t>Para que una web sea capaz de adaptarse, la estructura de la página debe ser flexible, es decir, el diseño debe permitir que los anchos de pantalla sean modificables, por lo tanto, no podemos tener un ancho fijo en tablas o columnas y además debemos permitir que el número de columnas pueda disminuirse en función del tamaño de la pantalla del dispositivo desde el que se acceda</a:t>
            </a:r>
            <a:r>
              <a:rPr lang="es-GT" dirty="0" smtClean="0"/>
              <a:t>.</a:t>
            </a:r>
            <a:endParaRPr lang="es-GT" dirty="0"/>
          </a:p>
          <a:p>
            <a:r>
              <a:rPr lang="es-GT" dirty="0"/>
              <a:t>Si nuestra estructura es flexible, el contenido que se aloja en ella también debe serlo. En este aspecto tenemos que tener en cuenta el ancho de las imágenes, el ancho de los vídeos y el tamaño de la tipografía. La pantalla de un Smartphone tiene mayor densidad de píxeles por pulgada, lo que a efectos prácticos se traduce en que una fuente de 12 píxeles se ve a un menor tamaño en un iPhone que en un ordenador de sobremesa.</a:t>
            </a:r>
          </a:p>
        </p:txBody>
      </p:sp>
    </p:spTree>
    <p:extLst>
      <p:ext uri="{BB962C8B-B14F-4D97-AF65-F5344CB8AC3E}">
        <p14:creationId xmlns:p14="http://schemas.microsoft.com/office/powerpoint/2010/main" val="405059713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Beneficios de un web responsive</a:t>
            </a:r>
            <a:endParaRPr lang="es-GT" dirty="0"/>
          </a:p>
        </p:txBody>
      </p:sp>
      <p:sp>
        <p:nvSpPr>
          <p:cNvPr id="3" name="Marcador de contenido 2"/>
          <p:cNvSpPr>
            <a:spLocks noGrp="1"/>
          </p:cNvSpPr>
          <p:nvPr>
            <p:ph idx="1"/>
          </p:nvPr>
        </p:nvSpPr>
        <p:spPr/>
        <p:txBody>
          <a:bodyPr/>
          <a:lstStyle/>
          <a:p>
            <a:r>
              <a:rPr lang="es-GT" dirty="0"/>
              <a:t>Mejoras la experiencia del usuario ya que adaptas tu web a las características de su dispositivo.</a:t>
            </a:r>
          </a:p>
          <a:p>
            <a:r>
              <a:rPr lang="es-GT" dirty="0"/>
              <a:t>Ahorro de costes de mantenimiento, cuando incluyes contenidos nuevos realizas una sola actualización para todas las versiones de la web.</a:t>
            </a:r>
          </a:p>
          <a:p>
            <a:r>
              <a:rPr lang="es-GT" dirty="0"/>
              <a:t>Ahorro de costes de desarrollo, el coste de desarrollo de una web responsive adaptada a todos los dispositivos es menor que el coste de desarrollo de una versión de la web para cada dispositivo.</a:t>
            </a:r>
          </a:p>
        </p:txBody>
      </p:sp>
    </p:spTree>
    <p:extLst>
      <p:ext uri="{BB962C8B-B14F-4D97-AF65-F5344CB8AC3E}">
        <p14:creationId xmlns:p14="http://schemas.microsoft.com/office/powerpoint/2010/main" val="407649040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smtClean="0">
                <a:latin typeface="Bernard MT Condensed" panose="02050806060905020404" pitchFamily="18" charset="0"/>
              </a:rPr>
              <a:t>Ejemplos</a:t>
            </a:r>
            <a:endParaRPr lang="es-GT" dirty="0">
              <a:latin typeface="Bernard MT Condensed" panose="02050806060905020404" pitchFamily="18" charset="0"/>
            </a:endParaRPr>
          </a:p>
        </p:txBody>
      </p:sp>
      <p:pic>
        <p:nvPicPr>
          <p:cNvPr id="3" name="Imagen 2"/>
          <p:cNvPicPr>
            <a:picLocks noChangeAspect="1"/>
          </p:cNvPicPr>
          <p:nvPr/>
        </p:nvPicPr>
        <p:blipFill>
          <a:blip r:embed="rId2"/>
          <a:stretch>
            <a:fillRect/>
          </a:stretch>
        </p:blipFill>
        <p:spPr>
          <a:xfrm>
            <a:off x="1689101" y="2730500"/>
            <a:ext cx="4162977" cy="24511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Imagen 3"/>
          <p:cNvPicPr>
            <a:picLocks noChangeAspect="1"/>
          </p:cNvPicPr>
          <p:nvPr/>
        </p:nvPicPr>
        <p:blipFill>
          <a:blip r:embed="rId3"/>
          <a:stretch>
            <a:fillRect/>
          </a:stretch>
        </p:blipFill>
        <p:spPr>
          <a:xfrm>
            <a:off x="6502400" y="2646889"/>
            <a:ext cx="3848100" cy="253471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5139521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80">
                                          <p:stCondLst>
                                            <p:cond delay="0"/>
                                          </p:stCondLst>
                                        </p:cTn>
                                        <p:tgtEl>
                                          <p:spTgt spid="4"/>
                                        </p:tgtEl>
                                      </p:cBhvr>
                                    </p:animEffect>
                                    <p:anim calcmode="lin" valueType="num">
                                      <p:cBhvr>
                                        <p:cTn id="3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gtEl>
                                      </p:cBhvr>
                                      <p:to x="100000" y="60000"/>
                                    </p:animScale>
                                    <p:animScale>
                                      <p:cBhvr>
                                        <p:cTn id="38" dur="166" decel="50000">
                                          <p:stCondLst>
                                            <p:cond delay="676"/>
                                          </p:stCondLst>
                                        </p:cTn>
                                        <p:tgtEl>
                                          <p:spTgt spid="4"/>
                                        </p:tgtEl>
                                      </p:cBhvr>
                                      <p:to x="100000" y="100000"/>
                                    </p:animScale>
                                    <p:animScale>
                                      <p:cBhvr>
                                        <p:cTn id="39" dur="26">
                                          <p:stCondLst>
                                            <p:cond delay="1312"/>
                                          </p:stCondLst>
                                        </p:cTn>
                                        <p:tgtEl>
                                          <p:spTgt spid="4"/>
                                        </p:tgtEl>
                                      </p:cBhvr>
                                      <p:to x="100000" y="80000"/>
                                    </p:animScale>
                                    <p:animScale>
                                      <p:cBhvr>
                                        <p:cTn id="40" dur="166" decel="50000">
                                          <p:stCondLst>
                                            <p:cond delay="1338"/>
                                          </p:stCondLst>
                                        </p:cTn>
                                        <p:tgtEl>
                                          <p:spTgt spid="4"/>
                                        </p:tgtEl>
                                      </p:cBhvr>
                                      <p:to x="100000" y="100000"/>
                                    </p:animScale>
                                    <p:animScale>
                                      <p:cBhvr>
                                        <p:cTn id="41" dur="26">
                                          <p:stCondLst>
                                            <p:cond delay="1642"/>
                                          </p:stCondLst>
                                        </p:cTn>
                                        <p:tgtEl>
                                          <p:spTgt spid="4"/>
                                        </p:tgtEl>
                                      </p:cBhvr>
                                      <p:to x="100000" y="90000"/>
                                    </p:animScale>
                                    <p:animScale>
                                      <p:cBhvr>
                                        <p:cTn id="42" dur="166" decel="50000">
                                          <p:stCondLst>
                                            <p:cond delay="1668"/>
                                          </p:stCondLst>
                                        </p:cTn>
                                        <p:tgtEl>
                                          <p:spTgt spid="4"/>
                                        </p:tgtEl>
                                      </p:cBhvr>
                                      <p:to x="100000" y="100000"/>
                                    </p:animScale>
                                    <p:animScale>
                                      <p:cBhvr>
                                        <p:cTn id="43" dur="26">
                                          <p:stCondLst>
                                            <p:cond delay="1808"/>
                                          </p:stCondLst>
                                        </p:cTn>
                                        <p:tgtEl>
                                          <p:spTgt spid="4"/>
                                        </p:tgtEl>
                                      </p:cBhvr>
                                      <p:to x="100000" y="95000"/>
                                    </p:animScale>
                                    <p:animScale>
                                      <p:cBhvr>
                                        <p:cTn id="4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rillant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37</TotalTime>
  <Words>946</Words>
  <Application>Microsoft Office PowerPoint</Application>
  <PresentationFormat>Panorámica</PresentationFormat>
  <Paragraphs>29</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Algerian</vt:lpstr>
      <vt:lpstr>Arial</vt:lpstr>
      <vt:lpstr>Bernard MT Condensed</vt:lpstr>
      <vt:lpstr>Garamond</vt:lpstr>
      <vt:lpstr>Orgánico</vt:lpstr>
      <vt:lpstr>website</vt:lpstr>
      <vt:lpstr>Que es un website</vt:lpstr>
      <vt:lpstr>Tipos de sitios web</vt:lpstr>
      <vt:lpstr>Clasificación de un sitio web</vt:lpstr>
      <vt:lpstr>Ejemplos</vt:lpstr>
      <vt:lpstr>Web responsive</vt:lpstr>
      <vt:lpstr>Que es web responsive</vt:lpstr>
      <vt:lpstr>Beneficios de un web responsive</vt:lpstr>
      <vt:lpstr>Ejemplos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dc:title>
  <dc:creator>estudiane</dc:creator>
  <cp:lastModifiedBy>estudiane</cp:lastModifiedBy>
  <cp:revision>4</cp:revision>
  <dcterms:created xsi:type="dcterms:W3CDTF">2018-06-25T18:21:52Z</dcterms:created>
  <dcterms:modified xsi:type="dcterms:W3CDTF">2018-06-25T18:59:32Z</dcterms:modified>
</cp:coreProperties>
</file>