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0" r:id="rId4"/>
    <p:sldId id="265" r:id="rId5"/>
    <p:sldId id="256" r:id="rId6"/>
    <p:sldId id="259" r:id="rId7"/>
    <p:sldId id="261" r:id="rId8"/>
    <p:sldId id="258" r:id="rId9"/>
    <p:sldId id="267" r:id="rId10"/>
    <p:sldId id="270" r:id="rId11"/>
    <p:sldId id="273" r:id="rId12"/>
    <p:sldId id="268" r:id="rId13"/>
    <p:sldId id="269" r:id="rId14"/>
    <p:sldId id="272" r:id="rId15"/>
    <p:sldId id="271" r:id="rId16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D8F5-777D-4796-AF34-313A05A61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AE0DB-B08B-4C89-971E-1DBCC2794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A7036-0417-4C32-B83D-B36365EE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15F8-8941-4C04-A280-98EBDA73B152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A5D2-D7BE-4068-8B15-D72D9A6A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0D98-5020-4F58-ADAD-3B886DBF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285A-1D5D-4DD4-ABDC-89CE0ECCD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141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D3C8-3299-4C75-A823-1D4F66D4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9A939-5AE7-4C29-AE6D-B4A61B465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FB148-E36F-4700-AA5B-5E9C956A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15F8-8941-4C04-A280-98EBDA73B152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181F6-FD58-4FA3-8C3C-6ACAD508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D09D2-5830-45BA-9C35-B51887D5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285A-1D5D-4DD4-ABDC-89CE0ECCD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188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CBE2C-5883-4EFB-B910-DA42BC2AB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150F5-AC29-4896-8A64-69A778065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AAE6D-CBCF-4AC4-8D7D-DE79F534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15F8-8941-4C04-A280-98EBDA73B152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21062-C616-4784-9E9E-DF9D5A5F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1C184-F2FA-4383-8F37-6A2283CD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285A-1D5D-4DD4-ABDC-89CE0ECCD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904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C92A-C504-42DB-9EEE-51EF50A1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2A18F-BCB3-4F14-911F-91A8953B3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2C14D-32C0-4321-A6FA-94463423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15F8-8941-4C04-A280-98EBDA73B152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FED7E-7878-434C-870C-43DC17B3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52C5C-7DD3-4D2E-AF3F-7A2FF986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285A-1D5D-4DD4-ABDC-89CE0ECCD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194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223E-3B60-49CB-98BA-C035E746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67064-8D04-4DDC-AFC1-11CB3130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4B87B-F2D8-409F-89E5-1A04EF6B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15F8-8941-4C04-A280-98EBDA73B152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8A6EB-B5D5-412F-935A-9DEB610C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D6F1E-C20B-4A75-AD15-D734F7D6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285A-1D5D-4DD4-ABDC-89CE0ECCD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961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961B-780B-4CB7-AA37-662407BB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2687F-84E6-4E77-822E-C568BF656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B9BE0-B9AC-4163-8140-BA4A48E76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F868B-7028-4EE3-9187-3905F68E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15F8-8941-4C04-A280-98EBDA73B152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C91AC-C47C-46D7-928D-AD68C22E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7F558-29DF-4F90-BA28-3120DB63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285A-1D5D-4DD4-ABDC-89CE0ECCD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90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D087-B68E-4287-A2F4-71694BDC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33093-F6AA-44EE-8710-7159946CD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64FAB-7C84-4690-84CD-D7013765D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8BE51-7DDD-4D8C-8AAB-E96EA3116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63C34-DE88-4E72-8EE7-FB9BE6633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AB15C-7A95-494C-A17F-44D0A35D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15F8-8941-4C04-A280-98EBDA73B152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08F66-64EE-4685-9E0B-0FD81CE8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47E80-00E6-420D-9B9F-7C7F2D7F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285A-1D5D-4DD4-ABDC-89CE0ECCD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003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70CE-EC79-43C1-AF24-71DD25CF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227CE-BC81-4FFA-8218-33D02B39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15F8-8941-4C04-A280-98EBDA73B152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D3059-3E80-429C-99ED-39AE2BB2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EDE80-2BF5-4656-9529-1CE50A81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285A-1D5D-4DD4-ABDC-89CE0ECCD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935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10C0D-AD41-4EE2-84D9-EDC19CA2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15F8-8941-4C04-A280-98EBDA73B152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8083A-B32F-4F5C-9B88-30B02DA38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02F63-3B12-43B0-9926-A9D84AB3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285A-1D5D-4DD4-ABDC-89CE0ECCD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83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BE95-4B4F-402E-9D48-01E0B265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0F0CA-CCF2-47AB-AEB6-5C9562671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8CEFA-9B6E-4738-879F-C20819AF2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473D2-F44D-40AE-A327-1D4E4AD6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15F8-8941-4C04-A280-98EBDA73B152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46485-8B45-4F5B-B684-2C1ABDBE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78F9E-F65F-45D4-88F7-A045054B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285A-1D5D-4DD4-ABDC-89CE0ECCD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106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99E7-F888-4EFB-B1EE-FB980D11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6258C-246E-4926-84E7-9916362E1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EBF0E-3062-43EF-B103-EABBB8CC6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39508-7B2F-4557-9333-7451EE27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15F8-8941-4C04-A280-98EBDA73B152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AAD49-0BC1-4500-9293-11CC396A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B64C3-F154-4DE7-A0EE-B01218D3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285A-1D5D-4DD4-ABDC-89CE0ECCD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927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146AB-A783-4800-A860-08D4C725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3D7AC-D5D3-481E-A1F1-04AF0F4B7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5608F-0A17-4880-AFB6-ED4559F1E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F15F8-8941-4C04-A280-98EBDA73B152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3FE7F-A703-45CE-8A14-3EB3610C7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3093F-EC04-461C-8E69-8B8F2E143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6285A-1D5D-4DD4-ABDC-89CE0ECCD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98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1E50-D22C-43E3-921E-EEF52EA34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into debt</a:t>
            </a:r>
            <a:endParaRPr lang="en-A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38159C-E886-427C-A32F-58C0D12BB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413" y="3602037"/>
            <a:ext cx="10486103" cy="2238323"/>
          </a:xfrm>
        </p:spPr>
        <p:txBody>
          <a:bodyPr>
            <a:normAutofit/>
          </a:bodyPr>
          <a:lstStyle/>
          <a:p>
            <a:r>
              <a:rPr lang="en-US" dirty="0"/>
              <a:t>What is the best indicator of whether someone will pay next month?</a:t>
            </a:r>
          </a:p>
          <a:p>
            <a:endParaRPr lang="en-US" dirty="0"/>
          </a:p>
          <a:p>
            <a:r>
              <a:rPr lang="en-US" dirty="0"/>
              <a:t>Secondary questions:</a:t>
            </a:r>
          </a:p>
          <a:p>
            <a:r>
              <a:rPr lang="en-US" dirty="0"/>
              <a:t>Does Gender, Education Level, Marital Status or Age impact failure to pay?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542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3AE9-41A0-4D7C-878D-F287BB05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Isn’t precision more important?</a:t>
            </a:r>
            <a:endParaRPr lang="en-AU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0F8DEA6-D82D-4B24-A81C-BFE6B45057D9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892685"/>
          <a:ext cx="812800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1345">
                  <a:extLst>
                    <a:ext uri="{9D8B030D-6E8A-4147-A177-3AD203B41FA5}">
                      <a16:colId xmlns:a16="http://schemas.microsoft.com/office/drawing/2014/main" val="3299530249"/>
                    </a:ext>
                  </a:extLst>
                </a:gridCol>
                <a:gridCol w="1545552">
                  <a:extLst>
                    <a:ext uri="{9D8B030D-6E8A-4147-A177-3AD203B41FA5}">
                      <a16:colId xmlns:a16="http://schemas.microsoft.com/office/drawing/2014/main" val="3552295705"/>
                    </a:ext>
                  </a:extLst>
                </a:gridCol>
                <a:gridCol w="1545552">
                  <a:extLst>
                    <a:ext uri="{9D8B030D-6E8A-4147-A177-3AD203B41FA5}">
                      <a16:colId xmlns:a16="http://schemas.microsoft.com/office/drawing/2014/main" val="3548225651"/>
                    </a:ext>
                  </a:extLst>
                </a:gridCol>
                <a:gridCol w="1545552">
                  <a:extLst>
                    <a:ext uri="{9D8B030D-6E8A-4147-A177-3AD203B41FA5}">
                      <a16:colId xmlns:a16="http://schemas.microsoft.com/office/drawing/2014/main" val="218346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Method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Accuracy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Precision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Recall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7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Decision Tree Classifier (Gini)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82.13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0.67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0.37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0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Decision Tree Classifier (</a:t>
                      </a:r>
                      <a:r>
                        <a:rPr lang="en-US" sz="2000" dirty="0" err="1"/>
                        <a:t>Enropy</a:t>
                      </a:r>
                      <a:r>
                        <a:rPr lang="en-US" sz="2000" dirty="0"/>
                        <a:t>)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82.12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0.67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0.37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10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Random Forest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81.90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0.65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0.37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79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XGB Classifier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82.17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0.66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0.38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1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Neural Network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75.33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0.17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00306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482F534-27E5-422A-ABA2-C3D6072873B5}"/>
              </a:ext>
            </a:extLst>
          </p:cNvPr>
          <p:cNvSpPr/>
          <p:nvPr/>
        </p:nvSpPr>
        <p:spPr>
          <a:xfrm>
            <a:off x="1616364" y="2290618"/>
            <a:ext cx="8903854" cy="766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356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3AE9-41A0-4D7C-878D-F287BB05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Isn’t precision more important?</a:t>
            </a:r>
            <a:endParaRPr lang="en-AU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0F8DEA6-D82D-4B24-A81C-BFE6B45057D9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892685"/>
          <a:ext cx="812800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1345">
                  <a:extLst>
                    <a:ext uri="{9D8B030D-6E8A-4147-A177-3AD203B41FA5}">
                      <a16:colId xmlns:a16="http://schemas.microsoft.com/office/drawing/2014/main" val="3299530249"/>
                    </a:ext>
                  </a:extLst>
                </a:gridCol>
                <a:gridCol w="1545552">
                  <a:extLst>
                    <a:ext uri="{9D8B030D-6E8A-4147-A177-3AD203B41FA5}">
                      <a16:colId xmlns:a16="http://schemas.microsoft.com/office/drawing/2014/main" val="3552295705"/>
                    </a:ext>
                  </a:extLst>
                </a:gridCol>
                <a:gridCol w="1545552">
                  <a:extLst>
                    <a:ext uri="{9D8B030D-6E8A-4147-A177-3AD203B41FA5}">
                      <a16:colId xmlns:a16="http://schemas.microsoft.com/office/drawing/2014/main" val="3548225651"/>
                    </a:ext>
                  </a:extLst>
                </a:gridCol>
                <a:gridCol w="1545552">
                  <a:extLst>
                    <a:ext uri="{9D8B030D-6E8A-4147-A177-3AD203B41FA5}">
                      <a16:colId xmlns:a16="http://schemas.microsoft.com/office/drawing/2014/main" val="218346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Method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Accuracy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Precision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Recall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7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Decision Tree Classifier (Gini)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82.13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0.67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0.37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0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Decision Tree Classifier (</a:t>
                      </a:r>
                      <a:r>
                        <a:rPr lang="en-US" sz="2000" dirty="0" err="1"/>
                        <a:t>Enropy</a:t>
                      </a:r>
                      <a:r>
                        <a:rPr lang="en-US" sz="2000" dirty="0"/>
                        <a:t>)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82.12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0.67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0.37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10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Random Forest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81.90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0.65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0.37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79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XGB Classifier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82.17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0.66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0.38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1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Neural Network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75.33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0.17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00306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482F534-27E5-422A-ABA2-C3D6072873B5}"/>
              </a:ext>
            </a:extLst>
          </p:cNvPr>
          <p:cNvSpPr/>
          <p:nvPr/>
        </p:nvSpPr>
        <p:spPr>
          <a:xfrm>
            <a:off x="1616364" y="2290618"/>
            <a:ext cx="8903854" cy="766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42221-163A-44B9-8E49-0D9A9CA16711}"/>
              </a:ext>
            </a:extLst>
          </p:cNvPr>
          <p:cNvSpPr txBox="1"/>
          <p:nvPr/>
        </p:nvSpPr>
        <p:spPr>
          <a:xfrm>
            <a:off x="663677" y="4955458"/>
            <a:ext cx="6870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correctly predicted failure to pay 67% of the time.</a:t>
            </a:r>
            <a:endParaRPr lang="en-AU" sz="2400" dirty="0"/>
          </a:p>
          <a:p>
            <a:r>
              <a:rPr lang="en-AU" sz="2400" dirty="0"/>
              <a:t>Of all the failures to pay, we predicted 37% of them.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52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02F3-DD8D-45A0-85E2-07627DFB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key predictor?</a:t>
            </a:r>
            <a:endParaRPr lang="en-AU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68215A2-ED45-467A-882A-17B268FBD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656" y="1506348"/>
            <a:ext cx="8528687" cy="38453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3E40EF-6023-4982-A698-39387C3E1ACA}"/>
              </a:ext>
            </a:extLst>
          </p:cNvPr>
          <p:cNvSpPr txBox="1"/>
          <p:nvPr/>
        </p:nvSpPr>
        <p:spPr>
          <a:xfrm>
            <a:off x="4535055" y="2605331"/>
            <a:ext cx="4738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= Delay with previous payment (Sep-05)</a:t>
            </a:r>
          </a:p>
          <a:p>
            <a:r>
              <a:rPr lang="en-US" dirty="0"/>
              <a:t>6 = Delay in 2</a:t>
            </a:r>
            <a:r>
              <a:rPr lang="en-US" baseline="30000" dirty="0"/>
              <a:t>nd</a:t>
            </a:r>
            <a:r>
              <a:rPr lang="en-US" dirty="0"/>
              <a:t> previous payment (Aug-05)</a:t>
            </a:r>
          </a:p>
          <a:p>
            <a:r>
              <a:rPr lang="en-US" dirty="0"/>
              <a:t>0 = Credit Limit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C99EF9-E353-4995-9F0F-0427FC3729BB}"/>
              </a:ext>
            </a:extLst>
          </p:cNvPr>
          <p:cNvCxnSpPr/>
          <p:nvPr/>
        </p:nvCxnSpPr>
        <p:spPr>
          <a:xfrm flipH="1">
            <a:off x="2669458" y="3429000"/>
            <a:ext cx="1865597" cy="1423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7ADA6D-C83B-4088-A751-6D376F873FC4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318387" y="3066996"/>
            <a:ext cx="1216668" cy="10035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44FF3B-3BC7-482E-9454-0F44585DBE5C}"/>
              </a:ext>
            </a:extLst>
          </p:cNvPr>
          <p:cNvCxnSpPr>
            <a:cxnSpLocks/>
          </p:cNvCxnSpPr>
          <p:nvPr/>
        </p:nvCxnSpPr>
        <p:spPr>
          <a:xfrm flipH="1">
            <a:off x="2918690" y="2802194"/>
            <a:ext cx="1616366" cy="1386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24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3D17-B0ED-41C8-979F-98A351ED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24F9-A384-4664-82BF-2E2D95230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Failure to pay independent of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Education level</a:t>
            </a:r>
          </a:p>
          <a:p>
            <a:pPr lvl="1"/>
            <a:r>
              <a:rPr lang="en-US" dirty="0"/>
              <a:t>Marital status</a:t>
            </a:r>
          </a:p>
          <a:p>
            <a:pPr lvl="1"/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915570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3D17-B0ED-41C8-979F-98A351ED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24F9-A384-4664-82BF-2E2D95230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Failure to pay independent of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Education level</a:t>
            </a:r>
          </a:p>
          <a:p>
            <a:pPr lvl="1"/>
            <a:r>
              <a:rPr lang="en-US" dirty="0"/>
              <a:t>Marital status</a:t>
            </a:r>
          </a:p>
          <a:p>
            <a:pPr lvl="1"/>
            <a:r>
              <a:rPr lang="en-US" dirty="0"/>
              <a:t>Age</a:t>
            </a:r>
          </a:p>
          <a:p>
            <a:r>
              <a:rPr lang="en-US" dirty="0"/>
              <a:t>Failure to pay dependent on</a:t>
            </a:r>
          </a:p>
          <a:p>
            <a:pPr lvl="1"/>
            <a:r>
              <a:rPr lang="en-US" dirty="0"/>
              <a:t>Previous failure to pay history</a:t>
            </a:r>
          </a:p>
        </p:txBody>
      </p:sp>
    </p:spTree>
    <p:extLst>
      <p:ext uri="{BB962C8B-B14F-4D97-AF65-F5344CB8AC3E}">
        <p14:creationId xmlns:p14="http://schemas.microsoft.com/office/powerpoint/2010/main" val="1511057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3C5F-004C-4A01-9BA3-882E129A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 Conclusion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966E-4C8B-4409-97B3-302EF995F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the Neural Network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Neural Networks are tricky!</a:t>
            </a:r>
          </a:p>
          <a:p>
            <a:pPr lvl="1"/>
            <a:r>
              <a:rPr lang="en-US" dirty="0"/>
              <a:t>Prone to give odd results (</a:t>
            </a:r>
            <a:r>
              <a:rPr lang="en-US" dirty="0" err="1"/>
              <a:t>NaN</a:t>
            </a:r>
            <a:r>
              <a:rPr lang="en-US" dirty="0"/>
              <a:t> predictions)</a:t>
            </a:r>
          </a:p>
          <a:p>
            <a:pPr lvl="1"/>
            <a:r>
              <a:rPr lang="en-US" dirty="0"/>
              <a:t>Lots of parameters: number of epochs (10), batch size (21), activation functions (</a:t>
            </a:r>
            <a:r>
              <a:rPr lang="en-US" dirty="0" err="1"/>
              <a:t>relu</a:t>
            </a:r>
            <a:r>
              <a:rPr lang="en-US" dirty="0"/>
              <a:t>, sigmoid), depth (3), number neurons (31)</a:t>
            </a:r>
          </a:p>
          <a:p>
            <a:pPr lvl="1"/>
            <a:r>
              <a:rPr lang="en-US" dirty="0"/>
              <a:t>Take a long time to train</a:t>
            </a:r>
            <a:endParaRPr lang="en-AU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DA1B61D-DEF7-4375-906E-1AF52081D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81" y="2324660"/>
            <a:ext cx="4391638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1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OICE: Big banks handing down 26 year credit card debt sentences -  Consumers' Federation of Australia">
            <a:extLst>
              <a:ext uri="{FF2B5EF4-FFF2-40B4-BE49-F238E27FC236}">
                <a16:creationId xmlns:a16="http://schemas.microsoft.com/office/drawing/2014/main" id="{52CFA3CA-EA5C-4D50-B2A8-F8C3A048F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44782"/>
            <a:ext cx="12358255" cy="926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83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17B8-5142-40A4-BCEE-67E532E4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490F5-B70C-4CDC-9CD8-F78953D3B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UCI Machine Learning Repository</a:t>
            </a:r>
          </a:p>
          <a:p>
            <a:pPr marL="0" indent="0">
              <a:buNone/>
            </a:pPr>
            <a:r>
              <a:rPr lang="en-US" dirty="0"/>
              <a:t>Default of Credit Card Clients Data Set</a:t>
            </a:r>
          </a:p>
          <a:p>
            <a:pPr marL="457200" lvl="1" indent="0">
              <a:buNone/>
            </a:pPr>
            <a:r>
              <a:rPr lang="en-US" dirty="0"/>
              <a:t>Rows = 30,000</a:t>
            </a:r>
          </a:p>
          <a:p>
            <a:pPr marL="457200" lvl="1" indent="0">
              <a:buNone/>
            </a:pPr>
            <a:r>
              <a:rPr lang="en-US" dirty="0"/>
              <a:t>Features = 23</a:t>
            </a:r>
          </a:p>
          <a:p>
            <a:pPr marL="457200" lvl="1" indent="0">
              <a:buNone/>
            </a:pPr>
            <a:r>
              <a:rPr lang="en-US" dirty="0" err="1"/>
              <a:t>NaN</a:t>
            </a:r>
            <a:r>
              <a:rPr lang="en-US" dirty="0"/>
              <a:t> = 0</a:t>
            </a:r>
          </a:p>
          <a:p>
            <a:pPr marL="457200" lvl="1" indent="0">
              <a:buNone/>
            </a:pPr>
            <a:r>
              <a:rPr lang="en-US" dirty="0"/>
              <a:t>Unbalanced</a:t>
            </a:r>
          </a:p>
          <a:p>
            <a:pPr marL="0" lvl="1" indent="0">
              <a:buNone/>
            </a:pPr>
            <a:r>
              <a:rPr lang="en-US" sz="2800" dirty="0"/>
              <a:t>Will a customer default?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28380AF-0E64-4E6C-8A2E-C278A91AE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27" y="518247"/>
            <a:ext cx="3988126" cy="156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D6D9B1-BB97-45EC-A1D5-F0BEE27DC0C4}"/>
              </a:ext>
            </a:extLst>
          </p:cNvPr>
          <p:cNvSpPr txBox="1"/>
          <p:nvPr/>
        </p:nvSpPr>
        <p:spPr>
          <a:xfrm>
            <a:off x="2101273" y="529165"/>
            <a:ext cx="79894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The Challenge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“Among the six data mining techniques, artificial neural network is the only one that can accurately estimate the real probability of default.”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0866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6038-12BC-4A5C-BB2B-F875688A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7E025-A608-4273-9941-CB5F0F0FB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X 1: Amount of the given credit (NT dollar): it includes both the individual consumer credit and his/her family (supplementary) credit.  </a:t>
            </a:r>
          </a:p>
          <a:p>
            <a:pPr marL="0" indent="0">
              <a:buNone/>
            </a:pPr>
            <a:r>
              <a:rPr lang="en-US" dirty="0"/>
              <a:t>X 2: Gender (1 = male; 2 = female).  </a:t>
            </a:r>
          </a:p>
          <a:p>
            <a:pPr marL="0" indent="0">
              <a:buNone/>
            </a:pPr>
            <a:r>
              <a:rPr lang="en-US" dirty="0"/>
              <a:t>X 3: Education (1 = graduate school; 2 = university; 3 = high school; 4 = others).  </a:t>
            </a:r>
          </a:p>
          <a:p>
            <a:pPr marL="0" indent="0">
              <a:buNone/>
            </a:pPr>
            <a:r>
              <a:rPr lang="en-US" dirty="0"/>
              <a:t>X 4: Marital status (1 = married; 2 = single; 3 = others).  </a:t>
            </a:r>
          </a:p>
          <a:p>
            <a:pPr marL="0" indent="0">
              <a:buNone/>
            </a:pPr>
            <a:r>
              <a:rPr lang="en-US" dirty="0"/>
              <a:t>X 5: Age (years)</a:t>
            </a:r>
          </a:p>
          <a:p>
            <a:pPr marL="0" indent="0">
              <a:buNone/>
            </a:pPr>
            <a:r>
              <a:rPr lang="en-US" dirty="0"/>
              <a:t>X 6 - X11: Delay in past payments X6 = Sep-05 onwards </a:t>
            </a:r>
          </a:p>
          <a:p>
            <a:pPr marL="0" indent="0">
              <a:buNone/>
            </a:pPr>
            <a:r>
              <a:rPr lang="en-US" dirty="0"/>
              <a:t>X 12-X17: Amount of bill statement</a:t>
            </a:r>
          </a:p>
          <a:p>
            <a:pPr marL="0" indent="0">
              <a:buNone/>
            </a:pPr>
            <a:r>
              <a:rPr lang="en-US" dirty="0"/>
              <a:t>X18-X23: Amount of previous payment  X18 = amount paid in Sep-05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323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7DFB-C53F-4D2D-A420-5123983D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04459-E183-4BE8-BCC0-6E218598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Data Mining Technique is best?</a:t>
            </a:r>
          </a:p>
          <a:p>
            <a:pPr lvl="1"/>
            <a:r>
              <a:rPr lang="en-US" dirty="0"/>
              <a:t>Decision Tree Classifier (Gini)</a:t>
            </a:r>
          </a:p>
          <a:p>
            <a:pPr lvl="1"/>
            <a:r>
              <a:rPr lang="en-US" dirty="0"/>
              <a:t>Decision Tree Classifier (Entropy)</a:t>
            </a:r>
          </a:p>
          <a:p>
            <a:pPr lvl="1"/>
            <a:r>
              <a:rPr lang="en-US" dirty="0"/>
              <a:t>Random Forest (Entropy)</a:t>
            </a:r>
          </a:p>
          <a:p>
            <a:pPr lvl="1"/>
            <a:r>
              <a:rPr lang="en-US" dirty="0" err="1"/>
              <a:t>XGBClassifier</a:t>
            </a:r>
            <a:endParaRPr lang="en-US" dirty="0"/>
          </a:p>
          <a:p>
            <a:pPr lvl="1"/>
            <a:r>
              <a:rPr lang="en-US" dirty="0"/>
              <a:t>Neural Network (701 parameters)</a:t>
            </a:r>
          </a:p>
          <a:p>
            <a:pPr lvl="1"/>
            <a:r>
              <a:rPr lang="en-US" dirty="0"/>
              <a:t>Does balancing with </a:t>
            </a:r>
            <a:r>
              <a:rPr lang="en-US" dirty="0" err="1"/>
              <a:t>RandomUnderSampler</a:t>
            </a:r>
            <a:r>
              <a:rPr lang="en-US" dirty="0"/>
              <a:t> help?</a:t>
            </a:r>
          </a:p>
          <a:p>
            <a:r>
              <a:rPr lang="en-US" dirty="0"/>
              <a:t>Using 10% test 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117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26A2E-97C7-4753-85F0-67E90C1B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Predication AOC</a:t>
            </a:r>
            <a:endParaRPr lang="en-AU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6AC6B8E-4269-4AC6-A6C9-5664455CA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15" y="1879313"/>
            <a:ext cx="4254995" cy="3329996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171CDD0-4756-4BB8-ACAC-1B3C082D9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243" y="1879313"/>
            <a:ext cx="4326677" cy="33299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F063CA-044D-4DDE-B1C9-72DE73B6B0E5}"/>
              </a:ext>
            </a:extLst>
          </p:cNvPr>
          <p:cNvSpPr txBox="1"/>
          <p:nvPr/>
        </p:nvSpPr>
        <p:spPr>
          <a:xfrm>
            <a:off x="7666182" y="5397934"/>
            <a:ext cx="21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under sampling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8E07DC-7B64-4E10-B42E-861DB85C112F}"/>
              </a:ext>
            </a:extLst>
          </p:cNvPr>
          <p:cNvSpPr txBox="1"/>
          <p:nvPr/>
        </p:nvSpPr>
        <p:spPr>
          <a:xfrm>
            <a:off x="2750867" y="5392595"/>
            <a:ext cx="15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raw 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301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3AE9-41A0-4D7C-878D-F287BB05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but… what’s the accuracy?</a:t>
            </a:r>
            <a:endParaRPr lang="en-AU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0F8DEA6-D82D-4B24-A81C-BFE6B4505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271108"/>
              </p:ext>
            </p:extLst>
          </p:nvPr>
        </p:nvGraphicFramePr>
        <p:xfrm>
          <a:off x="2031999" y="1892685"/>
          <a:ext cx="812800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1345">
                  <a:extLst>
                    <a:ext uri="{9D8B030D-6E8A-4147-A177-3AD203B41FA5}">
                      <a16:colId xmlns:a16="http://schemas.microsoft.com/office/drawing/2014/main" val="3299530249"/>
                    </a:ext>
                  </a:extLst>
                </a:gridCol>
                <a:gridCol w="1545552">
                  <a:extLst>
                    <a:ext uri="{9D8B030D-6E8A-4147-A177-3AD203B41FA5}">
                      <a16:colId xmlns:a16="http://schemas.microsoft.com/office/drawing/2014/main" val="3552295705"/>
                    </a:ext>
                  </a:extLst>
                </a:gridCol>
                <a:gridCol w="1545552">
                  <a:extLst>
                    <a:ext uri="{9D8B030D-6E8A-4147-A177-3AD203B41FA5}">
                      <a16:colId xmlns:a16="http://schemas.microsoft.com/office/drawing/2014/main" val="3548225651"/>
                    </a:ext>
                  </a:extLst>
                </a:gridCol>
                <a:gridCol w="1545552">
                  <a:extLst>
                    <a:ext uri="{9D8B030D-6E8A-4147-A177-3AD203B41FA5}">
                      <a16:colId xmlns:a16="http://schemas.microsoft.com/office/drawing/2014/main" val="218346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Method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Accuracy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Precision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Recall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7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Decision Tree Classifier (Gini)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82.13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0.67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0.37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0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Decision Tree Classifier (</a:t>
                      </a:r>
                      <a:r>
                        <a:rPr lang="en-US" sz="2000" dirty="0" err="1"/>
                        <a:t>Enropy</a:t>
                      </a:r>
                      <a:r>
                        <a:rPr lang="en-US" sz="2000" dirty="0"/>
                        <a:t>)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82.12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0.67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0.37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10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Random Forest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81.90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0.65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0.37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79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XGB Classifier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82.17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0.66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0.38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1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Neural Network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75.33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0.17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00306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0AA9AE1-0CB8-4999-B088-3C2A9581962E}"/>
              </a:ext>
            </a:extLst>
          </p:cNvPr>
          <p:cNvSpPr/>
          <p:nvPr/>
        </p:nvSpPr>
        <p:spPr>
          <a:xfrm>
            <a:off x="7075055" y="1524000"/>
            <a:ext cx="4608946" cy="3537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919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3AE9-41A0-4D7C-878D-F287BB05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Isn’t precision more important?</a:t>
            </a:r>
            <a:endParaRPr lang="en-AU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0F8DEA6-D82D-4B24-A81C-BFE6B45057D9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892685"/>
          <a:ext cx="812800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1345">
                  <a:extLst>
                    <a:ext uri="{9D8B030D-6E8A-4147-A177-3AD203B41FA5}">
                      <a16:colId xmlns:a16="http://schemas.microsoft.com/office/drawing/2014/main" val="3299530249"/>
                    </a:ext>
                  </a:extLst>
                </a:gridCol>
                <a:gridCol w="1545552">
                  <a:extLst>
                    <a:ext uri="{9D8B030D-6E8A-4147-A177-3AD203B41FA5}">
                      <a16:colId xmlns:a16="http://schemas.microsoft.com/office/drawing/2014/main" val="3552295705"/>
                    </a:ext>
                  </a:extLst>
                </a:gridCol>
                <a:gridCol w="1545552">
                  <a:extLst>
                    <a:ext uri="{9D8B030D-6E8A-4147-A177-3AD203B41FA5}">
                      <a16:colId xmlns:a16="http://schemas.microsoft.com/office/drawing/2014/main" val="3548225651"/>
                    </a:ext>
                  </a:extLst>
                </a:gridCol>
                <a:gridCol w="1545552">
                  <a:extLst>
                    <a:ext uri="{9D8B030D-6E8A-4147-A177-3AD203B41FA5}">
                      <a16:colId xmlns:a16="http://schemas.microsoft.com/office/drawing/2014/main" val="218346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Method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Accuracy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Precision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Recall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7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Decision Tree Classifier (Gini)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82.13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0.67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0.37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0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Decision Tree Classifier (</a:t>
                      </a:r>
                      <a:r>
                        <a:rPr lang="en-US" sz="2000" dirty="0" err="1"/>
                        <a:t>Enropy</a:t>
                      </a:r>
                      <a:r>
                        <a:rPr lang="en-US" sz="2000" dirty="0"/>
                        <a:t>)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82.12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0.67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0.37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10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Random Forest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81.90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0.65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0.37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79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XGB Classifier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82.17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0.66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0.38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1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Neural Network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75.33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0.37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0.17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00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16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581</Words>
  <Application>Microsoft Office PowerPoint</Application>
  <PresentationFormat>Widescreen</PresentationFormat>
  <Paragraphs>168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Getting into debt</vt:lpstr>
      <vt:lpstr>PowerPoint Presentation</vt:lpstr>
      <vt:lpstr>The Data Set</vt:lpstr>
      <vt:lpstr>PowerPoint Presentation</vt:lpstr>
      <vt:lpstr>Features</vt:lpstr>
      <vt:lpstr>The Process</vt:lpstr>
      <vt:lpstr>Predication AOC</vt:lpstr>
      <vt:lpstr>Nice but… what’s the accuracy?</vt:lpstr>
      <vt:lpstr>Isn’t precision more important?</vt:lpstr>
      <vt:lpstr>Isn’t precision more important?</vt:lpstr>
      <vt:lpstr>Isn’t precision more important?</vt:lpstr>
      <vt:lpstr>What’s the key predictor?</vt:lpstr>
      <vt:lpstr>Conclusion</vt:lpstr>
      <vt:lpstr>Conclusion</vt:lpstr>
      <vt:lpstr>DS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</dc:title>
  <dc:creator>Brian Dorricott</dc:creator>
  <cp:lastModifiedBy>Brian Dorricott</cp:lastModifiedBy>
  <cp:revision>21</cp:revision>
  <cp:lastPrinted>2020-10-30T04:06:01Z</cp:lastPrinted>
  <dcterms:created xsi:type="dcterms:W3CDTF">2020-10-29T10:03:33Z</dcterms:created>
  <dcterms:modified xsi:type="dcterms:W3CDTF">2020-10-30T22:58:06Z</dcterms:modified>
</cp:coreProperties>
</file>