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9"/>
  </p:notesMasterIdLst>
  <p:sldIdLst>
    <p:sldId id="256" r:id="rId2"/>
    <p:sldId id="257" r:id="rId3"/>
    <p:sldId id="304" r:id="rId4"/>
    <p:sldId id="259" r:id="rId5"/>
    <p:sldId id="303" r:id="rId6"/>
    <p:sldId id="282" r:id="rId7"/>
    <p:sldId id="277" r:id="rId8"/>
    <p:sldId id="260" r:id="rId9"/>
    <p:sldId id="268" r:id="rId10"/>
    <p:sldId id="306" r:id="rId11"/>
    <p:sldId id="261" r:id="rId12"/>
    <p:sldId id="262" r:id="rId13"/>
    <p:sldId id="263" r:id="rId14"/>
    <p:sldId id="264" r:id="rId15"/>
    <p:sldId id="265" r:id="rId16"/>
    <p:sldId id="276" r:id="rId17"/>
    <p:sldId id="266" r:id="rId18"/>
    <p:sldId id="275" r:id="rId19"/>
    <p:sldId id="267" r:id="rId20"/>
    <p:sldId id="269" r:id="rId21"/>
    <p:sldId id="274" r:id="rId22"/>
    <p:sldId id="281" r:id="rId23"/>
    <p:sldId id="305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2" r:id="rId33"/>
    <p:sldId id="307" r:id="rId34"/>
    <p:sldId id="308" r:id="rId35"/>
    <p:sldId id="309" r:id="rId36"/>
    <p:sldId id="310" r:id="rId37"/>
    <p:sldId id="293" r:id="rId38"/>
    <p:sldId id="294" r:id="rId39"/>
    <p:sldId id="290" r:id="rId40"/>
    <p:sldId id="295" r:id="rId41"/>
    <p:sldId id="296" r:id="rId42"/>
    <p:sldId id="297" r:id="rId43"/>
    <p:sldId id="312" r:id="rId44"/>
    <p:sldId id="298" r:id="rId45"/>
    <p:sldId id="311" r:id="rId46"/>
    <p:sldId id="299" r:id="rId47"/>
    <p:sldId id="313" r:id="rId48"/>
    <p:sldId id="300" r:id="rId49"/>
    <p:sldId id="301" r:id="rId50"/>
    <p:sldId id="314" r:id="rId51"/>
    <p:sldId id="315" r:id="rId52"/>
    <p:sldId id="317" r:id="rId53"/>
    <p:sldId id="316" r:id="rId54"/>
    <p:sldId id="302" r:id="rId55"/>
    <p:sldId id="318" r:id="rId56"/>
    <p:sldId id="323" r:id="rId57"/>
    <p:sldId id="319" r:id="rId58"/>
    <p:sldId id="320" r:id="rId59"/>
    <p:sldId id="321" r:id="rId60"/>
    <p:sldId id="322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4" r:id="rId71"/>
    <p:sldId id="333" r:id="rId72"/>
    <p:sldId id="335" r:id="rId73"/>
    <p:sldId id="336" r:id="rId74"/>
    <p:sldId id="337" r:id="rId75"/>
    <p:sldId id="338" r:id="rId76"/>
    <p:sldId id="339" r:id="rId77"/>
    <p:sldId id="340" r:id="rId78"/>
    <p:sldId id="341" r:id="rId79"/>
    <p:sldId id="342" r:id="rId80"/>
    <p:sldId id="343" r:id="rId81"/>
    <p:sldId id="344" r:id="rId82"/>
    <p:sldId id="345" r:id="rId83"/>
    <p:sldId id="346" r:id="rId84"/>
    <p:sldId id="347" r:id="rId85"/>
    <p:sldId id="348" r:id="rId86"/>
    <p:sldId id="349" r:id="rId87"/>
    <p:sldId id="350" r:id="rId8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 autoAdjust="0"/>
    <p:restoredTop sz="77265" autoAdjust="0"/>
  </p:normalViewPr>
  <p:slideViewPr>
    <p:cSldViewPr>
      <p:cViewPr>
        <p:scale>
          <a:sx n="70" d="100"/>
          <a:sy n="70" d="100"/>
        </p:scale>
        <p:origin x="-82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7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C03376-44B3-4DF7-A157-2B15F3C6A806}" type="datetimeFigureOut">
              <a:rPr lang="fil-PH" smtClean="0"/>
              <a:t>4/11/2013</a:t>
            </a:fld>
            <a:endParaRPr lang="fil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l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l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l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1E1FE-8256-4EA9-A806-EF824F5E431E}" type="slidenum">
              <a:rPr lang="fil-PH" smtClean="0"/>
              <a:t>‹#›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18061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l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662219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</a:p>
          <a:p>
            <a:endParaRPr lang="en-PH" dirty="0" smtClean="0"/>
          </a:p>
          <a:p>
            <a:r>
              <a:rPr lang="en-PH" dirty="0" err="1" smtClean="0"/>
              <a:t>IsA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IsAIndicator</a:t>
            </a:r>
            <a:r>
              <a:rPr lang="en-PH" dirty="0" smtClean="0"/>
              <a:t>&gt; &lt;NP&gt; : A dog is a kind of</a:t>
            </a:r>
            <a:r>
              <a:rPr lang="en-PH" baseline="0" dirty="0" smtClean="0"/>
              <a:t> </a:t>
            </a:r>
            <a:r>
              <a:rPr lang="en-PH" dirty="0" smtClean="0"/>
              <a:t>canine.</a:t>
            </a:r>
          </a:p>
          <a:p>
            <a:r>
              <a:rPr lang="en-PH" dirty="0" smtClean="0"/>
              <a:t>&lt;NP&gt;, &lt;NP&gt;, is : The dog, a canine, is ...</a:t>
            </a:r>
          </a:p>
          <a:p>
            <a:endParaRPr lang="en-PH" dirty="0" smtClean="0"/>
          </a:p>
          <a:p>
            <a:r>
              <a:rPr lang="en-PH" dirty="0" err="1" smtClean="0"/>
              <a:t>PropertyOf</a:t>
            </a:r>
            <a:endParaRPr lang="en-PH" dirty="0" smtClean="0"/>
          </a:p>
          <a:p>
            <a:r>
              <a:rPr lang="en-PH" dirty="0" smtClean="0"/>
              <a:t>&lt;AP&gt; &lt;NP&gt; : The red ball...</a:t>
            </a:r>
          </a:p>
          <a:p>
            <a:r>
              <a:rPr lang="en-PH" dirty="0" smtClean="0"/>
              <a:t>&lt;NP&gt; ... &lt;AP&gt; : The ball is red.</a:t>
            </a:r>
          </a:p>
          <a:p>
            <a:endParaRPr lang="en-PH" dirty="0" smtClean="0"/>
          </a:p>
          <a:p>
            <a:r>
              <a:rPr lang="en-PH" dirty="0" err="1" smtClean="0"/>
              <a:t>PartOf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PartOfIndicator</a:t>
            </a:r>
            <a:r>
              <a:rPr lang="en-PH" dirty="0" smtClean="0"/>
              <a:t>&gt; &lt;NP&gt; : A window is a part</a:t>
            </a:r>
            <a:r>
              <a:rPr lang="en-PH" baseline="0" dirty="0" smtClean="0"/>
              <a:t> </a:t>
            </a:r>
            <a:r>
              <a:rPr lang="en-PH" dirty="0" smtClean="0"/>
              <a:t>of a house.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Noun:Possessive</a:t>
            </a:r>
            <a:r>
              <a:rPr lang="en-PH" dirty="0" smtClean="0"/>
              <a:t>&gt; ... &lt;NP&gt; : The house's window...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Pronoun:Possessive</a:t>
            </a:r>
            <a:r>
              <a:rPr lang="en-PH" dirty="0" smtClean="0"/>
              <a:t>&gt; ... &lt;NP&gt; : Her head...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57152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</a:p>
          <a:p>
            <a:endParaRPr lang="en-PH" dirty="0" smtClean="0"/>
          </a:p>
          <a:p>
            <a:r>
              <a:rPr lang="en-PH" dirty="0" err="1" smtClean="0"/>
              <a:t>MadeOf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MadeOfIndicator</a:t>
            </a:r>
            <a:r>
              <a:rPr lang="en-PH" dirty="0" smtClean="0"/>
              <a:t>&gt; &lt;NP&gt; : A cake is made of</a:t>
            </a:r>
            <a:r>
              <a:rPr lang="en-PH" baseline="0" dirty="0" smtClean="0"/>
              <a:t> fl</a:t>
            </a:r>
            <a:r>
              <a:rPr lang="en-PH" dirty="0" smtClean="0"/>
              <a:t>our.</a:t>
            </a:r>
          </a:p>
          <a:p>
            <a:endParaRPr lang="en-PH" dirty="0" smtClean="0"/>
          </a:p>
          <a:p>
            <a:r>
              <a:rPr lang="en-PH" dirty="0" err="1" smtClean="0"/>
              <a:t>OftenNear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OftenNearIndicator</a:t>
            </a:r>
            <a:r>
              <a:rPr lang="en-PH" dirty="0" smtClean="0"/>
              <a:t>&gt; &lt;NP&gt; : The vase is near the window.</a:t>
            </a:r>
          </a:p>
          <a:p>
            <a:endParaRPr lang="en-PH" dirty="0" smtClean="0"/>
          </a:p>
          <a:p>
            <a:r>
              <a:rPr lang="en-PH" dirty="0" err="1" smtClean="0"/>
              <a:t>CapableOf</a:t>
            </a:r>
            <a:endParaRPr lang="en-PH" dirty="0" smtClean="0"/>
          </a:p>
          <a:p>
            <a:r>
              <a:rPr lang="en-PH" dirty="0" smtClean="0"/>
              <a:t>&lt;NP&gt; ... &lt;Verb&gt; : The boy jumps.</a:t>
            </a:r>
          </a:p>
          <a:p>
            <a:r>
              <a:rPr lang="en-PH" dirty="0" smtClean="0"/>
              <a:t>&lt;NP&gt; &lt;</a:t>
            </a:r>
            <a:r>
              <a:rPr lang="en-PH" dirty="0" err="1" smtClean="0"/>
              <a:t>CapableOfIndicator</a:t>
            </a:r>
            <a:r>
              <a:rPr lang="en-PH" dirty="0" smtClean="0"/>
              <a:t>&gt; &lt;VP&gt; : The boy can jump.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33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57152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</a:p>
          <a:p>
            <a:endParaRPr lang="en-PH" dirty="0" smtClean="0"/>
          </a:p>
          <a:p>
            <a:r>
              <a:rPr lang="en-PH" dirty="0" err="1" smtClean="0"/>
              <a:t>LocationOf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LocationOfIndicator</a:t>
            </a:r>
            <a:r>
              <a:rPr lang="en-PH" dirty="0" smtClean="0"/>
              <a:t>&gt; &lt;NP&gt; : The slide is at the playground.</a:t>
            </a:r>
          </a:p>
          <a:p>
            <a:endParaRPr lang="en-PH" dirty="0" smtClean="0"/>
          </a:p>
          <a:p>
            <a:r>
              <a:rPr lang="en-PH" dirty="0" err="1" smtClean="0"/>
              <a:t>UsedFor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UsedForIndicator</a:t>
            </a:r>
            <a:r>
              <a:rPr lang="en-PH" dirty="0" smtClean="0"/>
              <a:t>&gt; &lt;VP&gt; : A rolling pin is used for baking.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VP:Gerund</a:t>
            </a:r>
            <a:r>
              <a:rPr lang="en-PH" dirty="0" smtClean="0"/>
              <a:t>&gt; &lt;</a:t>
            </a:r>
            <a:r>
              <a:rPr lang="en-PH" dirty="0" err="1" smtClean="0"/>
              <a:t>UsedForIndicator</a:t>
            </a:r>
            <a:r>
              <a:rPr lang="en-PH" dirty="0" smtClean="0"/>
              <a:t>&gt; &lt;NP&gt; : Baking requires a measuring cup.</a:t>
            </a:r>
          </a:p>
          <a:p>
            <a:r>
              <a:rPr lang="en-PH" dirty="0" smtClean="0"/>
              <a:t>&lt;VP&gt; &lt;</a:t>
            </a:r>
            <a:r>
              <a:rPr lang="en-PH" dirty="0" err="1" smtClean="0"/>
              <a:t>UsedForIndicator</a:t>
            </a:r>
            <a:r>
              <a:rPr lang="en-PH" dirty="0" smtClean="0"/>
              <a:t>&gt; &lt;NP&gt;: </a:t>
            </a:r>
            <a:r>
              <a:rPr lang="en-PH" dirty="0" err="1" smtClean="0"/>
              <a:t>Kisha</a:t>
            </a:r>
            <a:r>
              <a:rPr lang="en-PH" dirty="0" smtClean="0"/>
              <a:t> hit with a bat.</a:t>
            </a:r>
          </a:p>
          <a:p>
            <a:endParaRPr lang="en-PH" dirty="0" smtClean="0"/>
          </a:p>
          <a:p>
            <a:r>
              <a:rPr lang="en-PH" dirty="0" smtClean="0"/>
              <a:t>Owns</a:t>
            </a:r>
          </a:p>
          <a:p>
            <a:r>
              <a:rPr lang="en-PH" dirty="0" smtClean="0"/>
              <a:t>&lt;NP&gt; &lt;</a:t>
            </a:r>
            <a:r>
              <a:rPr lang="en-PH" dirty="0" err="1" smtClean="0"/>
              <a:t>OwnsIndicator</a:t>
            </a:r>
            <a:r>
              <a:rPr lang="en-PH" dirty="0" smtClean="0"/>
              <a:t>&gt; &lt;NP&gt; : </a:t>
            </a:r>
            <a:r>
              <a:rPr lang="en-PH" dirty="0" err="1" smtClean="0"/>
              <a:t>Kisha</a:t>
            </a:r>
            <a:r>
              <a:rPr lang="en-PH" dirty="0" smtClean="0"/>
              <a:t> owns a car.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Noun:Possessive</a:t>
            </a:r>
            <a:r>
              <a:rPr lang="en-PH" dirty="0" smtClean="0"/>
              <a:t>&gt; ... &lt;NP&gt; : The dog's collar...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Pronoun:Possessive</a:t>
            </a:r>
            <a:r>
              <a:rPr lang="en-PH" dirty="0" smtClean="0"/>
              <a:t>&gt; ... &lt;NP&gt; : Their home...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57152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</a:p>
          <a:p>
            <a:endParaRPr lang="en-PH" dirty="0" smtClean="0"/>
          </a:p>
          <a:p>
            <a:r>
              <a:rPr lang="en-PH" dirty="0" smtClean="0"/>
              <a:t>Happens</a:t>
            </a:r>
          </a:p>
          <a:p>
            <a:r>
              <a:rPr lang="en-PH" dirty="0" smtClean="0"/>
              <a:t>&lt;VP&gt; ... &lt;</a:t>
            </a:r>
            <a:r>
              <a:rPr lang="en-PH" dirty="0" err="1" smtClean="0"/>
              <a:t>PP:Temporal</a:t>
            </a:r>
            <a:r>
              <a:rPr lang="en-PH" dirty="0" smtClean="0"/>
              <a:t>&gt; : ...go to school in the morn-</a:t>
            </a:r>
            <a:r>
              <a:rPr lang="en-PH" dirty="0" err="1" smtClean="0"/>
              <a:t>ing</a:t>
            </a:r>
            <a:r>
              <a:rPr lang="en-PH" dirty="0" smtClean="0"/>
              <a:t>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PP:Temporal</a:t>
            </a:r>
            <a:r>
              <a:rPr lang="en-PH" dirty="0" smtClean="0"/>
              <a:t>&gt; ... &lt;VP&gt; : At night, </a:t>
            </a:r>
            <a:r>
              <a:rPr lang="en-PH" dirty="0" err="1" smtClean="0"/>
              <a:t>Kisha</a:t>
            </a:r>
            <a:r>
              <a:rPr lang="en-PH" dirty="0" smtClean="0"/>
              <a:t> sleeps...</a:t>
            </a:r>
          </a:p>
          <a:p>
            <a:endParaRPr lang="en-PH" dirty="0" smtClean="0"/>
          </a:p>
          <a:p>
            <a:r>
              <a:rPr lang="en-PH" dirty="0" err="1" smtClean="0"/>
              <a:t>HasRole</a:t>
            </a:r>
            <a:endParaRPr lang="en-PH" dirty="0" smtClean="0"/>
          </a:p>
          <a:p>
            <a:r>
              <a:rPr lang="en-PH" dirty="0" smtClean="0"/>
              <a:t>&lt;NP&gt; &lt;</a:t>
            </a:r>
            <a:r>
              <a:rPr lang="en-PH" dirty="0" err="1" smtClean="0"/>
              <a:t>IsAIndicator</a:t>
            </a:r>
            <a:r>
              <a:rPr lang="en-PH" dirty="0" smtClean="0"/>
              <a:t>&gt; &lt;</a:t>
            </a:r>
            <a:r>
              <a:rPr lang="en-PH" dirty="0" err="1" smtClean="0"/>
              <a:t>NP:JobTitle</a:t>
            </a:r>
            <a:r>
              <a:rPr lang="en-PH" dirty="0" smtClean="0"/>
              <a:t>&gt; : Helen is a teacher.</a:t>
            </a:r>
          </a:p>
          <a:p>
            <a:r>
              <a:rPr lang="en-PH" dirty="0" smtClean="0"/>
              <a:t>&lt;NP&gt;, &lt;</a:t>
            </a:r>
            <a:r>
              <a:rPr lang="en-PH" dirty="0" err="1" smtClean="0"/>
              <a:t>NP:JobTitle</a:t>
            </a:r>
            <a:r>
              <a:rPr lang="en-PH" dirty="0" smtClean="0"/>
              <a:t>&gt;, is : Helen, a teacher, is...</a:t>
            </a:r>
          </a:p>
          <a:p>
            <a:endParaRPr lang="en-PH" dirty="0" smtClean="0"/>
          </a:p>
          <a:p>
            <a:r>
              <a:rPr lang="en-PH" dirty="0" err="1" smtClean="0"/>
              <a:t>RoleResponsibleFor</a:t>
            </a:r>
            <a:endParaRPr lang="en-PH" dirty="0" smtClean="0"/>
          </a:p>
          <a:p>
            <a:r>
              <a:rPr lang="en-PH" dirty="0" smtClean="0"/>
              <a:t>&lt;</a:t>
            </a:r>
            <a:r>
              <a:rPr lang="en-PH" dirty="0" err="1" smtClean="0"/>
              <a:t>NP:JobTitle</a:t>
            </a:r>
            <a:r>
              <a:rPr lang="en-PH" dirty="0" smtClean="0"/>
              <a:t>&gt; ... &lt;VP&gt; : The doctor cleaned...</a:t>
            </a:r>
          </a:p>
          <a:p>
            <a:r>
              <a:rPr lang="en-PH" dirty="0" smtClean="0"/>
              <a:t>&lt;VP&gt; by &lt;</a:t>
            </a:r>
            <a:r>
              <a:rPr lang="en-PH" dirty="0" err="1" smtClean="0"/>
              <a:t>NP:JobTitle</a:t>
            </a:r>
            <a:r>
              <a:rPr lang="en-PH" dirty="0" smtClean="0"/>
              <a:t>&gt; : </a:t>
            </a:r>
            <a:r>
              <a:rPr lang="en-PH" dirty="0" err="1" smtClean="0"/>
              <a:t>Kisha's</a:t>
            </a:r>
            <a:r>
              <a:rPr lang="en-PH" dirty="0" smtClean="0"/>
              <a:t> sickness was </a:t>
            </a:r>
            <a:r>
              <a:rPr lang="en-PH" dirty="0" err="1" smtClean="0"/>
              <a:t>diag</a:t>
            </a:r>
            <a:r>
              <a:rPr lang="en-PH" dirty="0" smtClean="0"/>
              <a:t>-nosed by the doctor.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57152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</a:p>
          <a:p>
            <a:endParaRPr lang="en-PH" dirty="0" smtClean="0"/>
          </a:p>
          <a:p>
            <a:r>
              <a:rPr lang="en-PH" dirty="0" err="1" smtClean="0"/>
              <a:t>EventForGoalEvent</a:t>
            </a:r>
            <a:endParaRPr lang="en-PH" dirty="0" smtClean="0"/>
          </a:p>
          <a:p>
            <a:r>
              <a:rPr lang="en-PH" dirty="0" smtClean="0"/>
              <a:t>&lt;</a:t>
            </a:r>
            <a:r>
              <a:rPr lang="en-PH" dirty="0" err="1" smtClean="0"/>
              <a:t>GoalEvent</a:t>
            </a:r>
            <a:r>
              <a:rPr lang="en-PH" dirty="0" smtClean="0"/>
              <a:t>&gt; ... &lt;Event&gt; : </a:t>
            </a:r>
            <a:r>
              <a:rPr lang="en-PH" dirty="0" err="1" smtClean="0"/>
              <a:t>Kisha</a:t>
            </a:r>
            <a:r>
              <a:rPr lang="en-PH" dirty="0" smtClean="0"/>
              <a:t> wants to buy a car. She saved all her lunch money.</a:t>
            </a:r>
          </a:p>
          <a:p>
            <a:r>
              <a:rPr lang="en-PH" dirty="0" smtClean="0"/>
              <a:t>&lt;Event&gt; &lt;</a:t>
            </a:r>
            <a:r>
              <a:rPr lang="en-PH" dirty="0" err="1" smtClean="0"/>
              <a:t>MotivationIndicator</a:t>
            </a:r>
            <a:r>
              <a:rPr lang="en-PH" dirty="0" smtClean="0"/>
              <a:t>&gt; &lt;</a:t>
            </a:r>
            <a:r>
              <a:rPr lang="en-PH" dirty="0" err="1" smtClean="0"/>
              <a:t>GoalEvent</a:t>
            </a:r>
            <a:r>
              <a:rPr lang="en-PH" dirty="0" smtClean="0"/>
              <a:t>&gt; : </a:t>
            </a:r>
            <a:r>
              <a:rPr lang="en-PH" dirty="0" err="1" smtClean="0"/>
              <a:t>Kisha</a:t>
            </a:r>
            <a:r>
              <a:rPr lang="en-PH" dirty="0" smtClean="0"/>
              <a:t> saved all her lunch money because she wants to buy a car.</a:t>
            </a:r>
          </a:p>
          <a:p>
            <a:endParaRPr lang="en-PH" dirty="0" smtClean="0"/>
          </a:p>
          <a:p>
            <a:r>
              <a:rPr lang="en-PH" dirty="0" smtClean="0"/>
              <a:t>&lt;</a:t>
            </a:r>
            <a:r>
              <a:rPr lang="en-PH" dirty="0" err="1" smtClean="0"/>
              <a:t>GoalState</a:t>
            </a:r>
            <a:r>
              <a:rPr lang="en-PH" dirty="0" smtClean="0"/>
              <a:t>&gt; ... &lt;Event&gt; : </a:t>
            </a:r>
            <a:r>
              <a:rPr lang="en-PH" dirty="0" err="1" smtClean="0"/>
              <a:t>Kisha</a:t>
            </a:r>
            <a:r>
              <a:rPr lang="en-PH" dirty="0" smtClean="0"/>
              <a:t> wants to be slim. She ran around the park during mornings.</a:t>
            </a:r>
          </a:p>
          <a:p>
            <a:r>
              <a:rPr lang="en-PH" dirty="0" smtClean="0"/>
              <a:t>&lt;Event&gt; &lt;</a:t>
            </a:r>
            <a:r>
              <a:rPr lang="en-PH" dirty="0" err="1" smtClean="0"/>
              <a:t>MotivationIndicator</a:t>
            </a:r>
            <a:r>
              <a:rPr lang="en-PH" dirty="0" smtClean="0"/>
              <a:t>&gt; &lt;</a:t>
            </a:r>
            <a:r>
              <a:rPr lang="en-PH" dirty="0" err="1" smtClean="0"/>
              <a:t>GoalState</a:t>
            </a:r>
            <a:r>
              <a:rPr lang="en-PH" dirty="0" smtClean="0"/>
              <a:t>&gt; : </a:t>
            </a:r>
            <a:r>
              <a:rPr lang="en-PH" dirty="0" err="1" smtClean="0"/>
              <a:t>Kisha</a:t>
            </a:r>
            <a:r>
              <a:rPr lang="en-PH" dirty="0" smtClean="0"/>
              <a:t> always ran in the morning because she wants to be slim.</a:t>
            </a:r>
          </a:p>
          <a:p>
            <a:endParaRPr lang="en-PH" dirty="0" smtClean="0"/>
          </a:p>
          <a:p>
            <a:r>
              <a:rPr lang="en-PH" dirty="0" err="1" smtClean="0"/>
              <a:t>EffectOf</a:t>
            </a:r>
            <a:endParaRPr lang="en-PH" dirty="0" smtClean="0"/>
          </a:p>
          <a:p>
            <a:r>
              <a:rPr lang="en-PH" dirty="0" smtClean="0"/>
              <a:t>&lt;Cause&gt; ... &lt;Effect&gt; : Because of the accident, the child cried.</a:t>
            </a:r>
          </a:p>
          <a:p>
            <a:r>
              <a:rPr lang="en-PH" dirty="0" smtClean="0"/>
              <a:t>&lt;Effect&gt; ... &lt;Cause&gt; : The child cried because of the accident.</a:t>
            </a:r>
          </a:p>
          <a:p>
            <a:endParaRPr lang="en-PH" dirty="0" smtClean="0"/>
          </a:p>
          <a:p>
            <a:r>
              <a:rPr lang="en-PH" dirty="0" err="1" smtClean="0"/>
              <a:t>EffectOfIsState</a:t>
            </a:r>
            <a:r>
              <a:rPr lang="en-PH" dirty="0" smtClean="0"/>
              <a:t> </a:t>
            </a:r>
          </a:p>
          <a:p>
            <a:r>
              <a:rPr lang="en-PH" dirty="0" smtClean="0"/>
              <a:t>&lt;Cause&gt; ... &lt;</a:t>
            </a:r>
            <a:r>
              <a:rPr lang="en-PH" dirty="0" err="1" smtClean="0"/>
              <a:t>EffectState</a:t>
            </a:r>
            <a:r>
              <a:rPr lang="en-PH" dirty="0" smtClean="0"/>
              <a:t>&gt; : Because of the accident, the child was sad.</a:t>
            </a:r>
          </a:p>
          <a:p>
            <a:r>
              <a:rPr lang="en-PH" dirty="0" smtClean="0"/>
              <a:t>&lt;</a:t>
            </a:r>
            <a:r>
              <a:rPr lang="en-PH" dirty="0" err="1" smtClean="0"/>
              <a:t>EffectState</a:t>
            </a:r>
            <a:r>
              <a:rPr lang="en-PH" dirty="0" smtClean="0"/>
              <a:t>&gt; ... &lt;Cause&gt; : The child was sad because of the accident.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957152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41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463571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41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049950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Author Goal 26 of Theme 3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45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182634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err="1" smtClean="0"/>
              <a:t>LocationOf</a:t>
            </a:r>
            <a:r>
              <a:rPr lang="en-PH" dirty="0" smtClean="0"/>
              <a:t> is the only relation in Group B that already</a:t>
            </a:r>
            <a:r>
              <a:rPr lang="en-PH" baseline="0" dirty="0" smtClean="0"/>
              <a:t> exists in the Picture Books ontology</a:t>
            </a:r>
          </a:p>
          <a:p>
            <a:r>
              <a:rPr lang="en-PH" baseline="0" dirty="0" smtClean="0"/>
              <a:t>The rest do not exist at all despite being included in the PB document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47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565663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Appendix E shows all additional entries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48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2664565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Appendix E shows all additional entries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50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Appendix E shows all additional entries</a:t>
            </a:r>
          </a:p>
          <a:p>
            <a:endParaRPr lang="en-PH" dirty="0" smtClean="0"/>
          </a:p>
          <a:p>
            <a:r>
              <a:rPr lang="en-PH" dirty="0" smtClean="0"/>
              <a:t>Original AUTH</a:t>
            </a:r>
            <a:r>
              <a:rPr lang="en-PH" baseline="0" dirty="0" smtClean="0"/>
              <a:t> is AUTH0056</a:t>
            </a:r>
          </a:p>
          <a:p>
            <a:r>
              <a:rPr lang="en-PH" baseline="0" dirty="0" smtClean="0"/>
              <a:t>Original SPAT is SPAT0028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Appendix E shows all additional entries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53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Appendix E shows all additional entries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175483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Appendix E shows all additional entries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175483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</a:t>
            </a:r>
            <a:r>
              <a:rPr lang="en-PH" baseline="0" dirty="0" smtClean="0"/>
              <a:t> 50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</a:t>
            </a:r>
            <a:r>
              <a:rPr lang="en-PH" baseline="0" dirty="0" smtClean="0"/>
              <a:t> 50</a:t>
            </a:r>
          </a:p>
          <a:p>
            <a:endParaRPr lang="en-PH" baseline="0" dirty="0" smtClean="0"/>
          </a:p>
          <a:p>
            <a:r>
              <a:rPr lang="en-PH" baseline="0" dirty="0" smtClean="0"/>
              <a:t>CJ and the Mysterious map</a:t>
            </a:r>
          </a:p>
          <a:p>
            <a:r>
              <a:rPr lang="en-PH" baseline="0" dirty="0" smtClean="0"/>
              <a:t>Jumpstart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</a:t>
            </a:r>
            <a:r>
              <a:rPr lang="en-PH" baseline="0" dirty="0" smtClean="0"/>
              <a:t> 50</a:t>
            </a:r>
          </a:p>
          <a:p>
            <a:endParaRPr lang="en-PH" baseline="0" dirty="0" smtClean="0"/>
          </a:p>
          <a:p>
            <a:r>
              <a:rPr lang="en-PH" baseline="0" dirty="0" smtClean="0"/>
              <a:t>CJ and the Mysterious map</a:t>
            </a:r>
          </a:p>
          <a:p>
            <a:r>
              <a:rPr lang="en-PH" baseline="0" dirty="0" smtClean="0"/>
              <a:t>Jumpstart</a:t>
            </a:r>
            <a:endParaRPr lang="en-PH" dirty="0" smtClean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63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</a:t>
            </a:r>
            <a:r>
              <a:rPr lang="en-PH" baseline="0" dirty="0" smtClean="0"/>
              <a:t> 50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</a:t>
            </a:r>
            <a:r>
              <a:rPr lang="en-PH" baseline="0" dirty="0" smtClean="0"/>
              <a:t> 50</a:t>
            </a:r>
          </a:p>
          <a:p>
            <a:endParaRPr lang="en-PH" baseline="0" dirty="0" smtClean="0"/>
          </a:p>
          <a:p>
            <a:r>
              <a:rPr lang="en-PH" baseline="0" dirty="0" smtClean="0"/>
              <a:t>CJ and the Mysterious map</a:t>
            </a:r>
          </a:p>
          <a:p>
            <a:r>
              <a:rPr lang="en-PH" baseline="0" dirty="0" smtClean="0"/>
              <a:t>Jumpstart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Note the unique requirements of a children’s story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758519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Just</a:t>
            </a:r>
            <a:r>
              <a:rPr lang="en-PH" baseline="0" dirty="0" smtClean="0"/>
              <a:t> in time</a:t>
            </a:r>
          </a:p>
          <a:p>
            <a:r>
              <a:rPr lang="en-PH" baseline="0" dirty="0" smtClean="0"/>
              <a:t>Jumpstart</a:t>
            </a:r>
          </a:p>
          <a:p>
            <a:endParaRPr lang="en-PH" baseline="0" dirty="0" smtClean="0"/>
          </a:p>
          <a:p>
            <a:r>
              <a:rPr lang="en-PH" baseline="0" dirty="0" smtClean="0"/>
              <a:t>Other errors due to incorrect POS tags</a:t>
            </a:r>
          </a:p>
          <a:p>
            <a:r>
              <a:rPr lang="en-PH" baseline="0" dirty="0" smtClean="0"/>
              <a:t>i.e. </a:t>
            </a:r>
            <a:r>
              <a:rPr lang="en-PH" baseline="0" dirty="0" err="1" smtClean="0"/>
              <a:t>Kisha</a:t>
            </a:r>
            <a:r>
              <a:rPr lang="en-PH" baseline="0" dirty="0" smtClean="0"/>
              <a:t> took a bath. She was clean.</a:t>
            </a:r>
          </a:p>
          <a:p>
            <a:endParaRPr lang="en-PH" baseline="0" dirty="0" smtClean="0"/>
          </a:p>
          <a:p>
            <a:r>
              <a:rPr lang="en-PH" baseline="0" dirty="0" smtClean="0"/>
              <a:t>Clean is tagged as noun instead of adjective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Too long and may contain unnecessary words</a:t>
            </a:r>
          </a:p>
          <a:p>
            <a:r>
              <a:rPr lang="en-PH" baseline="0" dirty="0" smtClean="0"/>
              <a:t>Too specific</a:t>
            </a:r>
          </a:p>
          <a:p>
            <a:endParaRPr lang="en-PH" baseline="0" dirty="0" smtClean="0"/>
          </a:p>
          <a:p>
            <a:r>
              <a:rPr lang="en-PH" baseline="0" dirty="0" smtClean="0"/>
              <a:t>Motivation: Putting just verbs will make relations look incomplete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69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Be Careful</a:t>
            </a:r>
          </a:p>
          <a:p>
            <a:endParaRPr lang="en-P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Edward the elephant learns to be careful.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Be Careful</a:t>
            </a:r>
          </a:p>
          <a:p>
            <a:endParaRPr lang="en-P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Edward the elephant learns to be careful.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Be Careful</a:t>
            </a:r>
          </a:p>
          <a:p>
            <a:endParaRPr lang="en-P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Edward the elephant learns to be careful.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73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Be Careful</a:t>
            </a:r>
          </a:p>
          <a:p>
            <a:endParaRPr lang="en-PH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dirty="0" smtClean="0"/>
              <a:t>Edward the elephant learns to be careful.</a:t>
            </a:r>
          </a:p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Appendix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3148494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77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Appendix 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79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82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83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Sample implied:</a:t>
            </a:r>
          </a:p>
          <a:p>
            <a:endParaRPr lang="en-PH" baseline="0" dirty="0" smtClean="0"/>
          </a:p>
          <a:p>
            <a:r>
              <a:rPr lang="en-PH" baseline="0" dirty="0" err="1" smtClean="0"/>
              <a:t>Kisha</a:t>
            </a:r>
            <a:r>
              <a:rPr lang="en-PH" baseline="0" dirty="0" smtClean="0"/>
              <a:t> tried to cheer CJ. She bought some candies.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Sample implied:</a:t>
            </a:r>
          </a:p>
          <a:p>
            <a:endParaRPr lang="en-PH" baseline="0" dirty="0" smtClean="0"/>
          </a:p>
          <a:p>
            <a:r>
              <a:rPr lang="en-PH" baseline="0" dirty="0" err="1" smtClean="0"/>
              <a:t>Kisha</a:t>
            </a:r>
            <a:r>
              <a:rPr lang="en-PH" baseline="0" dirty="0" smtClean="0"/>
              <a:t> tried to cheer CJ. She bought some candies.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85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baseline="0" dirty="0" smtClean="0"/>
              <a:t>Sample implied:</a:t>
            </a:r>
          </a:p>
          <a:p>
            <a:endParaRPr lang="en-PH" baseline="0" dirty="0" smtClean="0"/>
          </a:p>
          <a:p>
            <a:r>
              <a:rPr lang="en-PH" baseline="0" dirty="0" err="1" smtClean="0"/>
              <a:t>Kisha</a:t>
            </a:r>
            <a:r>
              <a:rPr lang="en-PH" baseline="0" dirty="0" smtClean="0"/>
              <a:t> tried to cheer CJ. She bought some candies.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86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373483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fil-PH" dirty="0" smtClean="0"/>
              <a:t>Jan. 14, 1990 is Briane’s birthday</a:t>
            </a:r>
          </a:p>
          <a:p>
            <a:pPr lvl="2"/>
            <a:r>
              <a:rPr lang="fil-PH" dirty="0" smtClean="0"/>
              <a:t>learn after going to school</a:t>
            </a:r>
          </a:p>
          <a:p>
            <a:pPr lvl="2"/>
            <a:r>
              <a:rPr lang="fil-PH" dirty="0" smtClean="0"/>
              <a:t>get dirty after playing</a:t>
            </a:r>
          </a:p>
          <a:p>
            <a:pPr lvl="2"/>
            <a:r>
              <a:rPr lang="fil-PH" dirty="0" smtClean="0"/>
              <a:t>dog barks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8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603243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Add what relations are being extracted and whether it is</a:t>
            </a:r>
            <a:r>
              <a:rPr lang="en-PH" baseline="0" dirty="0" smtClean="0"/>
              <a:t> IE or RE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9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58853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fil-PH" dirty="0" smtClean="0"/>
              <a:t>Snowball (Agichtein, 2000) – newspaper articles</a:t>
            </a:r>
          </a:p>
          <a:p>
            <a:pPr lvl="2"/>
            <a:r>
              <a:rPr lang="fil-PH" dirty="0" smtClean="0"/>
              <a:t>The Artequakt project (Alani, et. al., 2003) – artist biographies</a:t>
            </a:r>
          </a:p>
          <a:p>
            <a:pPr lvl="2"/>
            <a:r>
              <a:rPr lang="fil-PH" dirty="0" smtClean="0"/>
              <a:t>TextRunner (Banko, 2007) – web documents</a:t>
            </a:r>
          </a:p>
          <a:p>
            <a:pPr lvl="2"/>
            <a:r>
              <a:rPr lang="fil-PH" dirty="0" smtClean="0"/>
              <a:t>O-CRF (Banko, 2008) – web documents</a:t>
            </a:r>
          </a:p>
          <a:p>
            <a:pPr lvl="2"/>
            <a:endParaRPr lang="fil-PH" dirty="0" smtClean="0"/>
          </a:p>
          <a:p>
            <a:pPr lvl="2"/>
            <a:r>
              <a:rPr lang="fil-PH" dirty="0" smtClean="0"/>
              <a:t>Relations extracted</a:t>
            </a:r>
            <a:r>
              <a:rPr lang="fil-PH" baseline="0" dirty="0" smtClean="0"/>
              <a:t> demonstrate extremes.</a:t>
            </a:r>
          </a:p>
          <a:p>
            <a:pPr lvl="2"/>
            <a:r>
              <a:rPr lang="fil-PH" baseline="0" dirty="0" smtClean="0"/>
              <a:t>Too specific to too broad</a:t>
            </a:r>
          </a:p>
          <a:p>
            <a:pPr lvl="2"/>
            <a:r>
              <a:rPr lang="fil-PH" baseline="0" dirty="0" smtClean="0"/>
              <a:t>We want to strike a balance but we can only start small</a:t>
            </a:r>
            <a:endParaRPr lang="fil-PH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10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1588531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itchFamily="34" charset="0"/>
              <a:buNone/>
            </a:pPr>
            <a:r>
              <a:rPr lang="en-PH" dirty="0" smtClean="0"/>
              <a:t>4-7</a:t>
            </a:r>
            <a:r>
              <a:rPr lang="en-PH" baseline="0" dirty="0" smtClean="0"/>
              <a:t> </a:t>
            </a:r>
            <a:r>
              <a:rPr lang="en-PH" baseline="0" dirty="0" err="1" smtClean="0"/>
              <a:t>y.o</a:t>
            </a:r>
            <a:r>
              <a:rPr lang="en-PH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PH" baseline="0" dirty="0" smtClean="0"/>
              <a:t>Covers Picture Books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PH" baseline="0" dirty="0" smtClean="0"/>
              <a:t>Simple sentences and stories</a:t>
            </a:r>
          </a:p>
          <a:p>
            <a:pPr marL="0" indent="0">
              <a:buFont typeface="Arial" pitchFamily="34" charset="0"/>
              <a:buNone/>
            </a:pPr>
            <a:r>
              <a:rPr lang="en-PH" baseline="0" dirty="0" smtClean="0"/>
              <a:t>8-10 </a:t>
            </a:r>
            <a:r>
              <a:rPr lang="en-PH" baseline="0" dirty="0" err="1" smtClean="0"/>
              <a:t>y.o</a:t>
            </a:r>
            <a:r>
              <a:rPr lang="en-PH" baseline="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PH" baseline="0" dirty="0" smtClean="0"/>
              <a:t>Covers more mature audience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PH" baseline="0" dirty="0" smtClean="0"/>
              <a:t>More complex sentences and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24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3819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 smtClean="0"/>
              <a:t>Page 38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1E1FE-8256-4EA9-A806-EF824F5E431E}" type="slidenum">
              <a:rPr lang="fil-PH" smtClean="0"/>
              <a:t>31</a:t>
            </a:fld>
            <a:endParaRPr lang="fil-PH"/>
          </a:p>
        </p:txBody>
      </p:sp>
    </p:spTree>
    <p:extLst>
      <p:ext uri="{BB962C8B-B14F-4D97-AF65-F5344CB8AC3E}">
        <p14:creationId xmlns:p14="http://schemas.microsoft.com/office/powerpoint/2010/main" val="201630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il-PH" dirty="0" smtClean="0"/>
              <a:t>Automatic Extraction of Conceptual </a:t>
            </a:r>
            <a:r>
              <a:rPr lang="fil-PH" dirty="0" smtClean="0"/>
              <a:t>Relations from Children’s Stories</a:t>
            </a:r>
            <a:endParaRPr lang="fil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l-PH" dirty="0" smtClean="0"/>
              <a:t>Proponent: Briane Paul V. Samson</a:t>
            </a:r>
            <a:br>
              <a:rPr lang="fil-PH" dirty="0" smtClean="0"/>
            </a:br>
            <a:r>
              <a:rPr lang="fil-PH" dirty="0" smtClean="0"/>
              <a:t>Adviser: Ethel Ong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6" name="Rectangle 5"/>
          <p:cNvSpPr/>
          <p:nvPr/>
        </p:nvSpPr>
        <p:spPr>
          <a:xfrm>
            <a:off x="1326108" y="2133600"/>
            <a:ext cx="14705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Snowball</a:t>
            </a:r>
            <a:endParaRPr lang="en-PH" b="1" dirty="0"/>
          </a:p>
        </p:txBody>
      </p:sp>
      <p:sp>
        <p:nvSpPr>
          <p:cNvPr id="7" name="Rectangle 6"/>
          <p:cNvSpPr/>
          <p:nvPr/>
        </p:nvSpPr>
        <p:spPr>
          <a:xfrm>
            <a:off x="3025254" y="2133600"/>
            <a:ext cx="14705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Artequakt</a:t>
            </a:r>
            <a:endParaRPr lang="en-PH" b="1" dirty="0"/>
          </a:p>
        </p:txBody>
      </p:sp>
      <p:sp>
        <p:nvSpPr>
          <p:cNvPr id="8" name="Rectangle 7"/>
          <p:cNvSpPr/>
          <p:nvPr/>
        </p:nvSpPr>
        <p:spPr>
          <a:xfrm>
            <a:off x="4701654" y="2133600"/>
            <a:ext cx="14705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/>
              <a:t>TextRunner</a:t>
            </a:r>
            <a:endParaRPr lang="en-PH" b="1" dirty="0"/>
          </a:p>
        </p:txBody>
      </p:sp>
      <p:sp>
        <p:nvSpPr>
          <p:cNvPr id="9" name="Rectangle 8"/>
          <p:cNvSpPr/>
          <p:nvPr/>
        </p:nvSpPr>
        <p:spPr>
          <a:xfrm>
            <a:off x="6378054" y="2133600"/>
            <a:ext cx="14705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O-CRF</a:t>
            </a:r>
            <a:endParaRPr lang="en-PH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104299" y="1524000"/>
            <a:ext cx="505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800" dirty="0" smtClean="0">
                <a:solidFill>
                  <a:schemeClr val="tx2"/>
                </a:solidFill>
              </a:rPr>
              <a:t>Recent Relation Extraction Systems</a:t>
            </a:r>
            <a:endParaRPr lang="en-PH" sz="2800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26108" y="2819400"/>
            <a:ext cx="1470546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Newspaper articles</a:t>
            </a:r>
            <a:endParaRPr lang="en-PH" b="1" dirty="0"/>
          </a:p>
        </p:txBody>
      </p:sp>
      <p:sp>
        <p:nvSpPr>
          <p:cNvPr id="13" name="Rectangle 12"/>
          <p:cNvSpPr/>
          <p:nvPr/>
        </p:nvSpPr>
        <p:spPr>
          <a:xfrm>
            <a:off x="3025254" y="2819400"/>
            <a:ext cx="1470546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Artist biographies</a:t>
            </a:r>
            <a:endParaRPr lang="en-PH" b="1" dirty="0"/>
          </a:p>
        </p:txBody>
      </p:sp>
      <p:sp>
        <p:nvSpPr>
          <p:cNvPr id="14" name="Rectangle 13"/>
          <p:cNvSpPr/>
          <p:nvPr/>
        </p:nvSpPr>
        <p:spPr>
          <a:xfrm>
            <a:off x="4701654" y="2819400"/>
            <a:ext cx="3146946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Web documents</a:t>
            </a:r>
            <a:endParaRPr lang="en-PH" b="1" dirty="0"/>
          </a:p>
        </p:txBody>
      </p:sp>
      <p:sp>
        <p:nvSpPr>
          <p:cNvPr id="15" name="Rectangle 14"/>
          <p:cNvSpPr/>
          <p:nvPr/>
        </p:nvSpPr>
        <p:spPr>
          <a:xfrm>
            <a:off x="4701654" y="3733800"/>
            <a:ext cx="3146946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Free-form relations (tuples)</a:t>
            </a:r>
            <a:endParaRPr lang="en-PH" b="1" dirty="0"/>
          </a:p>
        </p:txBody>
      </p:sp>
      <p:sp>
        <p:nvSpPr>
          <p:cNvPr id="16" name="Rectangle 15"/>
          <p:cNvSpPr/>
          <p:nvPr/>
        </p:nvSpPr>
        <p:spPr>
          <a:xfrm>
            <a:off x="1326108" y="3733800"/>
            <a:ext cx="3146946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Domain-specific relations</a:t>
            </a:r>
            <a:endParaRPr lang="en-PH" b="1" dirty="0"/>
          </a:p>
        </p:txBody>
      </p:sp>
      <p:sp>
        <p:nvSpPr>
          <p:cNvPr id="17" name="Rectangle 16"/>
          <p:cNvSpPr/>
          <p:nvPr/>
        </p:nvSpPr>
        <p:spPr>
          <a:xfrm>
            <a:off x="1326108" y="4648200"/>
            <a:ext cx="3146946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Organization-Location</a:t>
            </a:r>
          </a:p>
          <a:p>
            <a:pPr algn="ctr"/>
            <a:r>
              <a:rPr lang="en-PH" b="1" dirty="0" smtClean="0"/>
              <a:t>Date of Birth</a:t>
            </a:r>
          </a:p>
          <a:p>
            <a:pPr algn="ctr"/>
            <a:r>
              <a:rPr lang="en-PH" b="1" dirty="0" smtClean="0"/>
              <a:t>Place of Birth</a:t>
            </a:r>
          </a:p>
          <a:p>
            <a:pPr algn="ctr"/>
            <a:r>
              <a:rPr lang="en-PH" b="1" dirty="0" smtClean="0"/>
              <a:t>Date of Death</a:t>
            </a:r>
          </a:p>
          <a:p>
            <a:pPr algn="ctr"/>
            <a:r>
              <a:rPr lang="en-PH" b="1" dirty="0" smtClean="0"/>
              <a:t>Place of Death</a:t>
            </a:r>
          </a:p>
          <a:p>
            <a:pPr algn="ctr"/>
            <a:r>
              <a:rPr lang="en-PH" b="1" dirty="0" smtClean="0"/>
              <a:t>Place of Study</a:t>
            </a:r>
            <a:endParaRPr lang="en-PH" b="1" dirty="0"/>
          </a:p>
        </p:txBody>
      </p:sp>
      <p:sp>
        <p:nvSpPr>
          <p:cNvPr id="18" name="Rectangle 17"/>
          <p:cNvSpPr/>
          <p:nvPr/>
        </p:nvSpPr>
        <p:spPr>
          <a:xfrm>
            <a:off x="4714165" y="4648200"/>
            <a:ext cx="3146946" cy="18288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800" b="1" dirty="0" smtClean="0"/>
              <a:t>(r, e</a:t>
            </a:r>
            <a:r>
              <a:rPr lang="en-PH" sz="2800" b="1" baseline="-25000" dirty="0" smtClean="0"/>
              <a:t>1</a:t>
            </a:r>
            <a:r>
              <a:rPr lang="en-PH" sz="2800" b="1" dirty="0" smtClean="0"/>
              <a:t>, … , e</a:t>
            </a:r>
            <a:r>
              <a:rPr lang="en-PH" sz="2800" b="1" baseline="-25000" dirty="0" smtClean="0"/>
              <a:t>n</a:t>
            </a:r>
            <a:r>
              <a:rPr lang="en-PH" sz="2800" b="1" dirty="0" smtClean="0"/>
              <a:t>)</a:t>
            </a:r>
            <a:endParaRPr lang="en-PH" sz="2800" b="1" dirty="0"/>
          </a:p>
        </p:txBody>
      </p:sp>
    </p:spTree>
    <p:extLst>
      <p:ext uri="{BB962C8B-B14F-4D97-AF65-F5344CB8AC3E}">
        <p14:creationId xmlns:p14="http://schemas.microsoft.com/office/powerpoint/2010/main" val="17385862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Statement of the Research Problem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fil-PH" dirty="0" smtClean="0"/>
              <a:t>Though there has been a significant success in RE for web documents, plain-texts, newspapers and legal documents, </a:t>
            </a:r>
            <a:r>
              <a:rPr lang="fil-PH" b="1" i="1" u="sng" dirty="0" smtClean="0">
                <a:solidFill>
                  <a:schemeClr val="accent2"/>
                </a:solidFill>
              </a:rPr>
              <a:t>little to no work in extracting concepts, facts and their relationships has been done on the domain of children’s stories.</a:t>
            </a:r>
            <a:endParaRPr lang="fil-PH" b="1" i="1" u="sng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Objectives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 anchor="t"/>
          <a:lstStyle/>
          <a:p>
            <a:r>
              <a:rPr lang="fil-PH" dirty="0" smtClean="0"/>
              <a:t>General Objective</a:t>
            </a:r>
          </a:p>
          <a:p>
            <a:pPr marL="0" indent="0" algn="ctr">
              <a:buNone/>
            </a:pPr>
            <a:endParaRPr lang="en-US" sz="2400" dirty="0" smtClean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 smtClean="0"/>
              <a:t>To </a:t>
            </a:r>
            <a:r>
              <a:rPr lang="en-US" sz="2400" dirty="0"/>
              <a:t>develop a methodology that automatically </a:t>
            </a:r>
            <a:r>
              <a:rPr lang="en-US" sz="2400" dirty="0" smtClean="0"/>
              <a:t>identifies </a:t>
            </a:r>
            <a:r>
              <a:rPr lang="en-US" sz="2400" dirty="0"/>
              <a:t>and extracts the </a:t>
            </a:r>
            <a:r>
              <a:rPr lang="en-US" sz="2400" dirty="0" smtClean="0"/>
              <a:t>relations between everyday concepts </a:t>
            </a:r>
            <a:r>
              <a:rPr lang="en-US" sz="2400" dirty="0"/>
              <a:t>and objects from children's stories </a:t>
            </a:r>
            <a:r>
              <a:rPr lang="en-US" sz="2400" dirty="0" smtClean="0"/>
              <a:t>and store them in a </a:t>
            </a:r>
            <a:r>
              <a:rPr lang="en-US" sz="2400" dirty="0"/>
              <a:t>semantic network to provide </a:t>
            </a:r>
            <a:r>
              <a:rPr lang="en-US" sz="2400" dirty="0" smtClean="0"/>
              <a:t>ontological knowledge </a:t>
            </a:r>
            <a:r>
              <a:rPr lang="en-US" sz="2400" dirty="0"/>
              <a:t>for Picture Books.</a:t>
            </a:r>
            <a:endParaRPr lang="fil-PH" sz="24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Objectives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fil-PH" dirty="0" smtClean="0"/>
              <a:t>Specific Objectives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collect a corpus of children's stories;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analyze the English sentence structures in the corpus;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derive a set of extraction patterns;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develop a representation for modeling relations of every object common </a:t>
            </a:r>
            <a:r>
              <a:rPr lang="fil-PH" dirty="0" smtClean="0"/>
              <a:t>in children's stories;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dirty="0"/>
              <a:t>To implement extraction rules using GATE for extracting conceptual relations automatically from the corpus, and</a:t>
            </a:r>
            <a:r>
              <a:rPr lang="en-PH" dirty="0" smtClean="0"/>
              <a:t>;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To validate the resulting conceptual relations extraction tool through </a:t>
            </a:r>
            <a:r>
              <a:rPr lang="en-US" dirty="0" err="1" smtClean="0"/>
              <a:t>inte</a:t>
            </a:r>
            <a:r>
              <a:rPr lang="fil-PH" dirty="0" smtClean="0"/>
              <a:t>gration with Picture Books</a:t>
            </a:r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il-PH" dirty="0" smtClean="0"/>
              <a:t>30 children’s stories were collected and modified as input corpus</a:t>
            </a:r>
          </a:p>
          <a:p>
            <a:r>
              <a:rPr lang="fil-PH" dirty="0" smtClean="0"/>
              <a:t>Extraction patterns/templates were derived manually</a:t>
            </a:r>
          </a:p>
          <a:p>
            <a:r>
              <a:rPr lang="fil-PH" dirty="0" smtClean="0"/>
              <a:t>All possible extraction patterns from ConceptNet and the corpus were taken into consideration</a:t>
            </a:r>
          </a:p>
          <a:p>
            <a:pPr lvl="1">
              <a:buNone/>
            </a:pPr>
            <a:r>
              <a:rPr lang="en-US" dirty="0" smtClean="0"/>
              <a:t>			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u="sng" dirty="0" smtClean="0">
                <a:solidFill>
                  <a:srgbClr val="FF0000"/>
                </a:solidFill>
              </a:rPr>
              <a:t>dog</a:t>
            </a:r>
            <a:r>
              <a:rPr lang="en-US" dirty="0" smtClean="0">
                <a:solidFill>
                  <a:srgbClr val="FF0000"/>
                </a:solidFill>
              </a:rPr>
              <a:t> is a kind of </a:t>
            </a:r>
            <a:r>
              <a:rPr lang="en-US" u="sng" dirty="0" smtClean="0">
                <a:solidFill>
                  <a:srgbClr val="FF0000"/>
                </a:solidFill>
              </a:rPr>
              <a:t>canine</a:t>
            </a:r>
            <a:r>
              <a:rPr lang="en-US" dirty="0" smtClean="0">
                <a:solidFill>
                  <a:srgbClr val="FF0000"/>
                </a:solidFill>
              </a:rPr>
              <a:t>. - </a:t>
            </a:r>
            <a:r>
              <a:rPr lang="en-US" dirty="0" err="1" smtClean="0">
                <a:solidFill>
                  <a:srgbClr val="FF0000"/>
                </a:solidFill>
              </a:rPr>
              <a:t>ConceptNet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>
                <a:solidFill>
                  <a:srgbClr val="002060"/>
                </a:solidFill>
              </a:rPr>
              <a:t>dog</a:t>
            </a:r>
            <a:r>
              <a:rPr lang="en-US" dirty="0">
                <a:solidFill>
                  <a:srgbClr val="002060"/>
                </a:solidFill>
              </a:rPr>
              <a:t> is a </a:t>
            </a:r>
            <a:r>
              <a:rPr lang="en-US" u="sng" dirty="0">
                <a:solidFill>
                  <a:srgbClr val="002060"/>
                </a:solidFill>
              </a:rPr>
              <a:t>canine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US" dirty="0" smtClean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, a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, is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	The </a:t>
            </a:r>
            <a:r>
              <a:rPr lang="en-US" u="sng" dirty="0" smtClean="0">
                <a:solidFill>
                  <a:srgbClr val="002060"/>
                </a:solidFill>
              </a:rPr>
              <a:t>dog</a:t>
            </a:r>
            <a:r>
              <a:rPr lang="en-US" dirty="0" smtClean="0">
                <a:solidFill>
                  <a:srgbClr val="002060"/>
                </a:solidFill>
              </a:rPr>
              <a:t> is a type of </a:t>
            </a:r>
            <a:r>
              <a:rPr lang="en-US" u="sng" dirty="0" smtClean="0">
                <a:solidFill>
                  <a:srgbClr val="002060"/>
                </a:solidFill>
              </a:rPr>
              <a:t>canine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fil-PH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47800" y="4114800"/>
            <a:ext cx="914400" cy="160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>
                <a:solidFill>
                  <a:schemeClr val="bg1"/>
                </a:solidFill>
              </a:rPr>
              <a:t>IsA</a:t>
            </a:r>
            <a:endParaRPr lang="en-PH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il-PH" dirty="0" smtClean="0"/>
              <a:t>There are also complex sentence structures which need further analysis</a:t>
            </a:r>
          </a:p>
          <a:p>
            <a:pPr lvl="1">
              <a:buNone/>
            </a:pPr>
            <a:r>
              <a:rPr lang="en-US" dirty="0" smtClean="0"/>
              <a:t>		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Cake is made of flour, sugar, </a:t>
            </a:r>
            <a:r>
              <a:rPr lang="en-US" u="sng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butter.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The boy is singing </a:t>
            </a:r>
            <a:r>
              <a:rPr lang="en-US" u="sng" dirty="0" smtClean="0">
                <a:solidFill>
                  <a:srgbClr val="002060"/>
                </a:solidFill>
              </a:rPr>
              <a:t>and</a:t>
            </a:r>
            <a:r>
              <a:rPr lang="en-US" dirty="0" smtClean="0">
                <a:solidFill>
                  <a:srgbClr val="002060"/>
                </a:solidFill>
              </a:rPr>
              <a:t> the girl is dancing.</a:t>
            </a:r>
          </a:p>
          <a:p>
            <a:pPr lvl="1">
              <a:buNone/>
            </a:pPr>
            <a:r>
              <a:rPr lang="en-US" dirty="0" smtClean="0">
                <a:solidFill>
                  <a:srgbClr val="002060"/>
                </a:solidFill>
              </a:rPr>
              <a:t>		Anna, </a:t>
            </a:r>
            <a:r>
              <a:rPr lang="en-US" u="sng" dirty="0" smtClean="0">
                <a:solidFill>
                  <a:srgbClr val="002060"/>
                </a:solidFill>
              </a:rPr>
              <a:t>who is the queen</a:t>
            </a:r>
            <a:r>
              <a:rPr lang="en-US" dirty="0" smtClean="0">
                <a:solidFill>
                  <a:srgbClr val="002060"/>
                </a:solidFill>
              </a:rPr>
              <a:t>, went to the market, </a:t>
            </a:r>
            <a:r>
              <a:rPr lang="en-US" u="sng" dirty="0" smtClean="0">
                <a:solidFill>
                  <a:srgbClr val="002060"/>
                </a:solidFill>
              </a:rPr>
              <a:t>while</a:t>
            </a:r>
            <a:r>
              <a:rPr lang="en-US" dirty="0" smtClean="0">
                <a:solidFill>
                  <a:srgbClr val="002060"/>
                </a:solidFill>
              </a:rPr>
              <a:t> the king went to </a:t>
            </a:r>
            <a:r>
              <a:rPr lang="fil-PH" dirty="0" smtClean="0">
                <a:solidFill>
                  <a:srgbClr val="002060"/>
                </a:solidFill>
              </a:rPr>
              <a:t>the mall.</a:t>
            </a:r>
          </a:p>
          <a:p>
            <a:pPr lvl="1">
              <a:buNone/>
            </a:pPr>
            <a:endParaRPr lang="fil-PH" dirty="0" smtClean="0">
              <a:solidFill>
                <a:srgbClr val="002060"/>
              </a:solidFill>
            </a:endParaRPr>
          </a:p>
          <a:p>
            <a:pPr lvl="2"/>
            <a:r>
              <a:rPr lang="fil-PH" dirty="0" smtClean="0"/>
              <a:t>IsPerson(Anna)</a:t>
            </a:r>
          </a:p>
          <a:p>
            <a:pPr lvl="2"/>
            <a:r>
              <a:rPr lang="fil-PH" dirty="0" smtClean="0"/>
              <a:t>HasRole(person, queen)</a:t>
            </a:r>
          </a:p>
          <a:p>
            <a:pPr lvl="2"/>
            <a:r>
              <a:rPr lang="fil-PH" dirty="0" smtClean="0"/>
              <a:t>HasRole(person, king)</a:t>
            </a:r>
          </a:p>
          <a:p>
            <a:pPr lvl="2"/>
            <a:r>
              <a:rPr lang="fil-PH" dirty="0" smtClean="0"/>
              <a:t>CapableOf(person, go)</a:t>
            </a:r>
          </a:p>
          <a:p>
            <a:pPr lvl="2"/>
            <a:r>
              <a:rPr lang="fil-PH" dirty="0" smtClean="0"/>
              <a:t>TargetOf(go, market)</a:t>
            </a:r>
          </a:p>
          <a:p>
            <a:pPr lvl="2"/>
            <a:r>
              <a:rPr lang="fil-PH" dirty="0" smtClean="0"/>
              <a:t>TargetOf(go, mall)</a:t>
            </a:r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Extracted knowledge was stored in a representation model similar to that of Picture Books</a:t>
            </a:r>
          </a:p>
          <a:p>
            <a:pPr marL="0" indent="0" algn="ctr">
              <a:buNone/>
            </a:pPr>
            <a:endParaRPr lang="fil-PH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fil-PH" dirty="0" smtClean="0">
                <a:solidFill>
                  <a:srgbClr val="FF0000"/>
                </a:solidFill>
              </a:rPr>
              <a:t>&lt;Relation&gt;(&lt;Concept1&gt;, &lt;Concept2&gt;)</a:t>
            </a:r>
          </a:p>
          <a:p>
            <a:pPr marL="0" indent="0" algn="ctr">
              <a:buNone/>
            </a:pPr>
            <a:endParaRPr lang="fil-PH" sz="800" dirty="0" smtClean="0">
              <a:solidFill>
                <a:srgbClr val="002060"/>
              </a:solidFill>
            </a:endParaRPr>
          </a:p>
          <a:p>
            <a:pPr marL="0" indent="0" algn="ctr">
              <a:buNone/>
            </a:pPr>
            <a:r>
              <a:rPr lang="fil-PH" dirty="0" smtClean="0">
                <a:solidFill>
                  <a:srgbClr val="002060"/>
                </a:solidFill>
              </a:rPr>
              <a:t>IsA(Rizzy, dog)</a:t>
            </a:r>
          </a:p>
          <a:p>
            <a:pPr marL="0" indent="0" algn="ctr">
              <a:buNone/>
            </a:pPr>
            <a:r>
              <a:rPr lang="fil-PH" dirty="0" smtClean="0">
                <a:solidFill>
                  <a:srgbClr val="002060"/>
                </a:solidFill>
              </a:rPr>
              <a:t>PartOf(window, house)</a:t>
            </a:r>
          </a:p>
          <a:p>
            <a:endParaRPr lang="fil-PH" dirty="0" smtClean="0"/>
          </a:p>
          <a:p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il-PH" dirty="0" smtClean="0"/>
              <a:t>Aside from </a:t>
            </a:r>
            <a:r>
              <a:rPr lang="fil-PH" dirty="0"/>
              <a:t>IsA and PartOf relations, </a:t>
            </a:r>
            <a:r>
              <a:rPr lang="fil-PH" dirty="0" smtClean="0"/>
              <a:t>14 other relations were extracted </a:t>
            </a:r>
            <a:r>
              <a:rPr lang="fil-PH" dirty="0"/>
              <a:t>including temporal and spatial </a:t>
            </a:r>
            <a:r>
              <a:rPr lang="fil-PH" dirty="0" smtClean="0"/>
              <a:t>relations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dirty="0" smtClean="0"/>
          </a:p>
          <a:p>
            <a:pPr marL="0" lvl="1" indent="0" algn="ctr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Happens(e</a:t>
            </a:r>
            <a:r>
              <a:rPr lang="en-US" sz="2800" dirty="0">
                <a:solidFill>
                  <a:srgbClr val="FF0000"/>
                </a:solidFill>
              </a:rPr>
              <a:t>, t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endParaRPr lang="fil-PH" sz="2800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rgbClr val="002060"/>
                </a:solidFill>
              </a:rPr>
              <a:t>The </a:t>
            </a:r>
            <a:r>
              <a:rPr lang="en-US" u="sng" dirty="0" smtClean="0">
                <a:solidFill>
                  <a:srgbClr val="002060"/>
                </a:solidFill>
              </a:rPr>
              <a:t>morning</a:t>
            </a:r>
            <a:r>
              <a:rPr lang="en-US" dirty="0" smtClean="0">
                <a:solidFill>
                  <a:srgbClr val="002060"/>
                </a:solidFill>
              </a:rPr>
              <a:t> was sunny. Ellen the elephant was </a:t>
            </a:r>
            <a:r>
              <a:rPr lang="en-US" u="sng" dirty="0" smtClean="0">
                <a:solidFill>
                  <a:srgbClr val="002060"/>
                </a:solidFill>
              </a:rPr>
              <a:t>at the school</a:t>
            </a:r>
            <a:r>
              <a:rPr lang="en-US" dirty="0" smtClean="0">
                <a:solidFill>
                  <a:srgbClr val="002060"/>
                </a:solidFill>
              </a:rPr>
              <a:t>. She went with Mommy Edna to the school.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Scope and Limitations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Contradictory extracted relations were not handled.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</a:rPr>
              <a:t>Happens(go to school, </a:t>
            </a:r>
            <a:r>
              <a:rPr lang="en-US" dirty="0">
                <a:solidFill>
                  <a:srgbClr val="FF0000"/>
                </a:solidFill>
              </a:rPr>
              <a:t>morning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</a:rPr>
              <a:t>Happens(go to school, </a:t>
            </a:r>
            <a:r>
              <a:rPr lang="en-US" dirty="0">
                <a:solidFill>
                  <a:srgbClr val="FF0000"/>
                </a:solidFill>
              </a:rPr>
              <a:t>evening</a:t>
            </a:r>
            <a:r>
              <a:rPr lang="en-US" dirty="0">
                <a:solidFill>
                  <a:srgbClr val="002060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Output ontology was validated through the stories generated by Picture Books.</a:t>
            </a:r>
            <a:endParaRPr lang="fil-PH" dirty="0" smtClean="0"/>
          </a:p>
          <a:p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Significance of the Research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Address the lack of </a:t>
            </a:r>
            <a:r>
              <a:rPr lang="en-US" dirty="0" smtClean="0"/>
              <a:t>“a common language with richness that more closely approaches that of the human language” (Niles &amp; Pease, 2001)</a:t>
            </a:r>
          </a:p>
          <a:p>
            <a:r>
              <a:rPr lang="en-US" dirty="0" smtClean="0"/>
              <a:t>Major beneficiary of the extracted knowledge would be systems that require common sense knowledge appropriate for children</a:t>
            </a:r>
            <a:endParaRPr lang="fil-PH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Outline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Research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Scope and Limitations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Significance of the Study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Design and Implementation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Results and Analysis</a:t>
            </a:r>
          </a:p>
          <a:p>
            <a:pPr marL="514350" indent="-514350">
              <a:buFont typeface="+mj-lt"/>
              <a:buAutoNum type="arabicPeriod"/>
            </a:pPr>
            <a:r>
              <a:rPr lang="fil-PH" dirty="0" smtClean="0"/>
              <a:t>Conclusion and Recommendations</a:t>
            </a:r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Requirements Analysis</a:t>
            </a:r>
          </a:p>
          <a:p>
            <a:r>
              <a:rPr lang="fil-PH" dirty="0" smtClean="0"/>
              <a:t>Data Gathering</a:t>
            </a:r>
          </a:p>
          <a:p>
            <a:r>
              <a:rPr lang="fil-PH" dirty="0" smtClean="0"/>
              <a:t>Architectural Design</a:t>
            </a:r>
          </a:p>
          <a:p>
            <a:r>
              <a:rPr lang="fil-PH" dirty="0" smtClean="0"/>
              <a:t>Implementation</a:t>
            </a:r>
          </a:p>
          <a:p>
            <a:r>
              <a:rPr lang="fil-PH" dirty="0" smtClean="0"/>
              <a:t>Testing</a:t>
            </a:r>
          </a:p>
          <a:p>
            <a:r>
              <a:rPr lang="fil-PH" dirty="0" smtClean="0"/>
              <a:t>Documentation</a:t>
            </a:r>
          </a:p>
          <a:p>
            <a:endParaRPr lang="fil-PH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Calendar of Activities</a:t>
            </a:r>
          </a:p>
          <a:p>
            <a:pPr lvl="1"/>
            <a:endParaRPr lang="fil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6" y="2438400"/>
          <a:ext cx="8839194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Jan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Feb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Mar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Apr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May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Jun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Jul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Aug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Sep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Oct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Nov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Dec</a:t>
                      </a:r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DG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RS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AD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Im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Te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Doc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Research Methodology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Calendar of Activities (cont.)</a:t>
            </a:r>
          </a:p>
          <a:p>
            <a:pPr lvl="1"/>
            <a:endParaRPr lang="fil-PH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322256"/>
              </p:ext>
            </p:extLst>
          </p:nvPr>
        </p:nvGraphicFramePr>
        <p:xfrm>
          <a:off x="2895600" y="2438400"/>
          <a:ext cx="3399690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938"/>
                <a:gridCol w="679938"/>
                <a:gridCol w="679938"/>
                <a:gridCol w="679938"/>
                <a:gridCol w="679938"/>
              </a:tblGrid>
              <a:tr h="533400">
                <a:tc>
                  <a:txBody>
                    <a:bodyPr/>
                    <a:lstStyle/>
                    <a:p>
                      <a:pPr algn="ctr"/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Jan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Feb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Mar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Apr</a:t>
                      </a:r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DG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RS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AD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Im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il-PH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Te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</a:t>
                      </a:r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Doc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****</a:t>
                      </a:r>
                      <a:endParaRPr lang="fil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*</a:t>
                      </a:r>
                      <a:endParaRPr lang="fil-PH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144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2529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Corpora</a:t>
            </a:r>
          </a:p>
          <a:p>
            <a:pPr lvl="1"/>
            <a:r>
              <a:rPr lang="en-PH" dirty="0" smtClean="0"/>
              <a:t>RAW – 30 unmodified children’s stories</a:t>
            </a:r>
          </a:p>
          <a:p>
            <a:pPr lvl="1"/>
            <a:r>
              <a:rPr lang="en-PH" dirty="0" smtClean="0"/>
              <a:t>MODIFIED – 30 modified children’s stories</a:t>
            </a:r>
          </a:p>
          <a:p>
            <a:pPr lvl="1"/>
            <a:endParaRPr lang="en-P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67497"/>
              </p:ext>
            </p:extLst>
          </p:nvPr>
        </p:nvGraphicFramePr>
        <p:xfrm>
          <a:off x="1981200" y="3352800"/>
          <a:ext cx="5105400" cy="2880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01800"/>
                <a:gridCol w="1701800"/>
                <a:gridCol w="17018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Group Name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Number of Stories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Age Group</a:t>
                      </a:r>
                      <a:endParaRPr lang="fil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Topsy Tim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5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 smtClean="0"/>
                        <a:t>4-7 </a:t>
                      </a:r>
                      <a:r>
                        <a:rPr lang="en-PH" dirty="0" err="1" smtClean="0"/>
                        <a:t>y.o</a:t>
                      </a:r>
                      <a:r>
                        <a:rPr lang="en-PH" dirty="0" smtClean="0"/>
                        <a:t>.</a:t>
                      </a:r>
                      <a:endParaRPr lang="en-PH" dirty="0"/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Little</a:t>
                      </a:r>
                      <a:r>
                        <a:rPr lang="fil-PH" baseline="0" dirty="0" smtClean="0"/>
                        <a:t> Life Lessons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16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4-7 </a:t>
                      </a:r>
                      <a:r>
                        <a:rPr lang="en-PH" dirty="0" err="1" smtClean="0"/>
                        <a:t>y.o</a:t>
                      </a:r>
                      <a:r>
                        <a:rPr lang="en-PH" dirty="0" smtClean="0"/>
                        <a:t>.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Jumpstart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7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8-10 </a:t>
                      </a:r>
                      <a:r>
                        <a:rPr lang="en-PH" dirty="0" err="1" smtClean="0"/>
                        <a:t>y.o</a:t>
                      </a:r>
                      <a:r>
                        <a:rPr lang="en-PH" dirty="0" smtClean="0"/>
                        <a:t>.</a:t>
                      </a:r>
                    </a:p>
                  </a:txBody>
                  <a:tcPr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Winnie the Pooh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il-PH" dirty="0" smtClean="0"/>
                        <a:t>2</a:t>
                      </a:r>
                      <a:endParaRPr lang="fil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 smtClean="0"/>
                        <a:t>8-10 </a:t>
                      </a:r>
                      <a:r>
                        <a:rPr lang="en-PH" dirty="0" err="1" smtClean="0"/>
                        <a:t>y.o</a:t>
                      </a:r>
                      <a:r>
                        <a:rPr lang="en-PH" dirty="0" smtClean="0"/>
                        <a:t>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733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Modifications</a:t>
            </a:r>
          </a:p>
          <a:p>
            <a:pPr lvl="1"/>
            <a:r>
              <a:rPr lang="en-PH" dirty="0" smtClean="0"/>
              <a:t>Dialogue to declarative</a:t>
            </a:r>
          </a:p>
          <a:p>
            <a:pPr lvl="1"/>
            <a:endParaRPr lang="en-PH" dirty="0"/>
          </a:p>
          <a:p>
            <a:pPr marL="365760" lvl="1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“Why </a:t>
            </a:r>
            <a:r>
              <a:rPr lang="en-PH" dirty="0">
                <a:solidFill>
                  <a:srgbClr val="FF0000"/>
                </a:solidFill>
              </a:rPr>
              <a:t>are we going so fast</a:t>
            </a:r>
            <a:r>
              <a:rPr lang="en-PH" dirty="0" smtClean="0">
                <a:solidFill>
                  <a:srgbClr val="FF0000"/>
                </a:solidFill>
              </a:rPr>
              <a:t>?” </a:t>
            </a:r>
            <a:r>
              <a:rPr lang="en-PH" dirty="0">
                <a:solidFill>
                  <a:srgbClr val="FF0000"/>
                </a:solidFill>
              </a:rPr>
              <a:t>Pierre asked. </a:t>
            </a:r>
            <a:r>
              <a:rPr lang="en-PH" dirty="0" smtClean="0">
                <a:solidFill>
                  <a:srgbClr val="FF0000"/>
                </a:solidFill>
              </a:rPr>
              <a:t>“The </a:t>
            </a:r>
            <a:r>
              <a:rPr lang="en-PH" dirty="0">
                <a:solidFill>
                  <a:srgbClr val="FF0000"/>
                </a:solidFill>
              </a:rPr>
              <a:t>wind is blowing us along on our adventure</a:t>
            </a:r>
            <a:r>
              <a:rPr lang="en-PH" dirty="0" smtClean="0">
                <a:solidFill>
                  <a:srgbClr val="FF0000"/>
                </a:solidFill>
              </a:rPr>
              <a:t>,” </a:t>
            </a:r>
            <a:r>
              <a:rPr lang="en-PH" dirty="0">
                <a:solidFill>
                  <a:srgbClr val="FF0000"/>
                </a:solidFill>
              </a:rPr>
              <a:t>CJ said</a:t>
            </a:r>
            <a:r>
              <a:rPr lang="en-PH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>
              <a:buNone/>
            </a:pPr>
            <a:endParaRPr lang="en-PH" sz="900" dirty="0"/>
          </a:p>
          <a:p>
            <a:pPr marL="365760" lvl="1" indent="0" algn="ctr">
              <a:buNone/>
            </a:pPr>
            <a:r>
              <a:rPr lang="en-PH" dirty="0" smtClean="0"/>
              <a:t>to</a:t>
            </a:r>
          </a:p>
          <a:p>
            <a:pPr marL="365760" lvl="1" indent="0">
              <a:buNone/>
            </a:pPr>
            <a:endParaRPr lang="en-PH" sz="900" dirty="0"/>
          </a:p>
          <a:p>
            <a:pPr marL="365760" lvl="1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They are going so fast. The wind is blowing them along on their adventure.</a:t>
            </a:r>
          </a:p>
        </p:txBody>
      </p:sp>
    </p:spTree>
    <p:extLst>
      <p:ext uri="{BB962C8B-B14F-4D97-AF65-F5344CB8AC3E}">
        <p14:creationId xmlns:p14="http://schemas.microsoft.com/office/powerpoint/2010/main" val="30489301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Modifications</a:t>
            </a:r>
          </a:p>
          <a:p>
            <a:pPr lvl="1"/>
            <a:r>
              <a:rPr lang="en-PH" dirty="0" smtClean="0"/>
              <a:t>Direct to indirect</a:t>
            </a:r>
          </a:p>
          <a:p>
            <a:pPr lvl="1"/>
            <a:endParaRPr lang="en-PH" dirty="0"/>
          </a:p>
          <a:p>
            <a:pPr marL="365760" lvl="1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“I </a:t>
            </a:r>
            <a:r>
              <a:rPr lang="en-PH" dirty="0">
                <a:solidFill>
                  <a:srgbClr val="FF0000"/>
                </a:solidFill>
              </a:rPr>
              <a:t>know why it's dark</a:t>
            </a:r>
            <a:r>
              <a:rPr lang="en-PH" dirty="0" smtClean="0">
                <a:solidFill>
                  <a:srgbClr val="FF0000"/>
                </a:solidFill>
              </a:rPr>
              <a:t>!” </a:t>
            </a:r>
            <a:r>
              <a:rPr lang="en-PH" dirty="0">
                <a:solidFill>
                  <a:srgbClr val="FF0000"/>
                </a:solidFill>
              </a:rPr>
              <a:t>Eleanor said</a:t>
            </a:r>
            <a:r>
              <a:rPr lang="en-PH" dirty="0" smtClean="0">
                <a:solidFill>
                  <a:srgbClr val="FF0000"/>
                </a:solidFill>
              </a:rPr>
              <a:t>.</a:t>
            </a:r>
          </a:p>
          <a:p>
            <a:pPr marL="365760" lvl="1" indent="0" algn="ctr">
              <a:buNone/>
            </a:pPr>
            <a:endParaRPr lang="en-PH" sz="900" dirty="0">
              <a:solidFill>
                <a:srgbClr val="FF0000"/>
              </a:solidFill>
            </a:endParaRPr>
          </a:p>
          <a:p>
            <a:pPr marL="365760" lvl="1" indent="0" algn="ctr">
              <a:buNone/>
            </a:pPr>
            <a:r>
              <a:rPr lang="en-PH" dirty="0" smtClean="0"/>
              <a:t>to</a:t>
            </a:r>
          </a:p>
          <a:p>
            <a:pPr marL="365760" lvl="1" indent="0">
              <a:buNone/>
            </a:pPr>
            <a:endParaRPr lang="en-PH" sz="900" dirty="0"/>
          </a:p>
          <a:p>
            <a:pPr marL="365760" lvl="1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Eleanor said that she knew why it is dark.</a:t>
            </a:r>
          </a:p>
        </p:txBody>
      </p:sp>
    </p:spTree>
    <p:extLst>
      <p:ext uri="{BB962C8B-B14F-4D97-AF65-F5344CB8AC3E}">
        <p14:creationId xmlns:p14="http://schemas.microsoft.com/office/powerpoint/2010/main" val="29242605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Modifications</a:t>
            </a:r>
          </a:p>
          <a:p>
            <a:pPr lvl="1"/>
            <a:r>
              <a:rPr lang="en-PH" dirty="0" smtClean="0"/>
              <a:t>Interjections</a:t>
            </a:r>
          </a:p>
          <a:p>
            <a:pPr lvl="1"/>
            <a:endParaRPr lang="en-PH" dirty="0"/>
          </a:p>
          <a:p>
            <a:pPr marL="365760" lvl="1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“Oh, no!” he said.</a:t>
            </a:r>
          </a:p>
          <a:p>
            <a:pPr marL="365760" lvl="1" indent="0" algn="ctr">
              <a:buNone/>
            </a:pPr>
            <a:endParaRPr lang="en-PH" sz="900" dirty="0">
              <a:solidFill>
                <a:srgbClr val="FF0000"/>
              </a:solidFill>
            </a:endParaRPr>
          </a:p>
          <a:p>
            <a:pPr marL="365760" lvl="1" indent="0" algn="ctr">
              <a:buNone/>
            </a:pPr>
            <a:r>
              <a:rPr lang="en-PH" dirty="0" smtClean="0"/>
              <a:t>to</a:t>
            </a:r>
          </a:p>
          <a:p>
            <a:pPr marL="365760" lvl="1" indent="0">
              <a:buNone/>
            </a:pPr>
            <a:endParaRPr lang="en-PH" sz="900" dirty="0"/>
          </a:p>
          <a:p>
            <a:pPr marL="365760" lvl="1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He was shocked.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692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Modifications</a:t>
            </a:r>
          </a:p>
          <a:p>
            <a:pPr lvl="1"/>
            <a:r>
              <a:rPr lang="en-PH" dirty="0" smtClean="0"/>
              <a:t>Story-specific vocabulary</a:t>
            </a:r>
          </a:p>
          <a:p>
            <a:pPr lvl="1"/>
            <a:endParaRPr lang="en-PH" dirty="0"/>
          </a:p>
          <a:p>
            <a:pPr marL="365760" lvl="1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“Splendiferous!” </a:t>
            </a:r>
            <a:r>
              <a:rPr lang="en-PH" dirty="0" err="1" smtClean="0">
                <a:solidFill>
                  <a:srgbClr val="FF0000"/>
                </a:solidFill>
              </a:rPr>
              <a:t>Tigger</a:t>
            </a:r>
            <a:r>
              <a:rPr lang="en-PH" dirty="0" smtClean="0">
                <a:solidFill>
                  <a:srgbClr val="FF0000"/>
                </a:solidFill>
              </a:rPr>
              <a:t> said.</a:t>
            </a:r>
          </a:p>
          <a:p>
            <a:pPr marL="365760" lvl="1" indent="0" algn="ctr">
              <a:buNone/>
            </a:pPr>
            <a:endParaRPr lang="en-PH" sz="900" dirty="0">
              <a:solidFill>
                <a:srgbClr val="FF0000"/>
              </a:solidFill>
            </a:endParaRPr>
          </a:p>
          <a:p>
            <a:pPr marL="365760" lvl="1" indent="0" algn="ctr">
              <a:buNone/>
            </a:pPr>
            <a:r>
              <a:rPr lang="en-PH" dirty="0" smtClean="0"/>
              <a:t>to</a:t>
            </a:r>
          </a:p>
          <a:p>
            <a:pPr marL="365760" lvl="1" indent="0">
              <a:buNone/>
            </a:pPr>
            <a:endParaRPr lang="en-PH" sz="900" dirty="0"/>
          </a:p>
          <a:p>
            <a:pPr marL="365760" lvl="1" indent="0" algn="ctr">
              <a:buNone/>
            </a:pPr>
            <a:r>
              <a:rPr lang="en-PH" dirty="0" err="1" smtClean="0">
                <a:solidFill>
                  <a:srgbClr val="0070C0"/>
                </a:solidFill>
              </a:rPr>
              <a:t>Tigger</a:t>
            </a:r>
            <a:r>
              <a:rPr lang="en-PH" dirty="0" smtClean="0">
                <a:solidFill>
                  <a:srgbClr val="0070C0"/>
                </a:solidFill>
              </a:rPr>
              <a:t> thinks it is splendid.</a:t>
            </a: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6162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>
            <a:normAutofit/>
          </a:bodyPr>
          <a:lstStyle/>
          <a:p>
            <a:r>
              <a:rPr lang="en-PH" dirty="0" smtClean="0"/>
              <a:t>Modifications</a:t>
            </a:r>
          </a:p>
          <a:p>
            <a:pPr lvl="1"/>
            <a:r>
              <a:rPr lang="en-PH" dirty="0" smtClean="0"/>
              <a:t>Removing contractions and periods that do not mean the end </a:t>
            </a:r>
            <a:r>
              <a:rPr lang="en-PH" dirty="0"/>
              <a:t>o</a:t>
            </a:r>
            <a:r>
              <a:rPr lang="en-PH" dirty="0" smtClean="0"/>
              <a:t>f a sentence</a:t>
            </a:r>
            <a:endParaRPr lang="en-PH" dirty="0"/>
          </a:p>
          <a:p>
            <a:pPr marL="365760" lvl="1" indent="0">
              <a:buNone/>
            </a:pPr>
            <a:endParaRPr lang="en-PH" dirty="0" smtClean="0"/>
          </a:p>
          <a:p>
            <a:pPr marL="365760" lvl="1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365760" lvl="1" indent="0">
              <a:buNone/>
            </a:pPr>
            <a:endParaRPr lang="en-PH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024" y="3886200"/>
            <a:ext cx="8153400" cy="457200"/>
          </a:xfrm>
          <a:prstGeom prst="rect">
            <a:avLst/>
          </a:prstGeom>
        </p:spPr>
        <p:txBody>
          <a:bodyPr vert="horz" lIns="45720" rIns="45720" numCol="3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 algn="ctr">
              <a:buFont typeface="Wingdings 2"/>
              <a:buNone/>
            </a:pPr>
            <a:r>
              <a:rPr lang="en-PH" dirty="0" smtClean="0">
                <a:solidFill>
                  <a:srgbClr val="FF0000"/>
                </a:solidFill>
              </a:rPr>
              <a:t>can‘t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smtClean="0">
                <a:solidFill>
                  <a:srgbClr val="FF0000"/>
                </a:solidFill>
              </a:rPr>
              <a:t>Helen’s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Ms.</a:t>
            </a:r>
            <a:r>
              <a:rPr lang="en-PH" dirty="0" smtClean="0">
                <a:solidFill>
                  <a:srgbClr val="FF0000"/>
                </a:solidFill>
              </a:rPr>
              <a:t> Hen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024" y="4343400"/>
            <a:ext cx="8153400" cy="457200"/>
          </a:xfrm>
          <a:prstGeom prst="rect">
            <a:avLst/>
          </a:prstGeom>
        </p:spPr>
        <p:txBody>
          <a:bodyPr vert="horz" lIns="45720" rIns="45720" numCol="3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 algn="ctr">
              <a:buFont typeface="Wingdings 2"/>
              <a:buNone/>
            </a:pPr>
            <a:r>
              <a:rPr lang="en-PH" dirty="0" smtClean="0"/>
              <a:t>to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smtClean="0"/>
              <a:t>to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smtClean="0"/>
              <a:t>to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64024" y="4778991"/>
            <a:ext cx="8153400" cy="457200"/>
          </a:xfrm>
          <a:prstGeom prst="rect">
            <a:avLst/>
          </a:prstGeom>
        </p:spPr>
        <p:txBody>
          <a:bodyPr vert="horz" lIns="45720" rIns="45720" numCol="3">
            <a:normAutofit lnSpcReduction="10000"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 algn="ctr">
              <a:buFont typeface="Wingdings 2"/>
              <a:buNone/>
            </a:pPr>
            <a:r>
              <a:rPr lang="en-PH" dirty="0" smtClean="0">
                <a:solidFill>
                  <a:srgbClr val="0070C0"/>
                </a:solidFill>
              </a:rPr>
              <a:t>cannot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smtClean="0">
                <a:solidFill>
                  <a:srgbClr val="0070C0"/>
                </a:solidFill>
              </a:rPr>
              <a:t>Helen is</a:t>
            </a:r>
          </a:p>
          <a:p>
            <a:pPr marL="365760" lvl="1" indent="0" algn="ctr">
              <a:buFont typeface="Wingdings 2"/>
              <a:buNone/>
            </a:pPr>
            <a:r>
              <a:rPr lang="en-PH" dirty="0" smtClean="0">
                <a:solidFill>
                  <a:srgbClr val="0070C0"/>
                </a:solidFill>
              </a:rPr>
              <a:t>Miss Hen</a:t>
            </a:r>
          </a:p>
        </p:txBody>
      </p:sp>
    </p:spTree>
    <p:extLst>
      <p:ext uri="{BB962C8B-B14F-4D97-AF65-F5344CB8AC3E}">
        <p14:creationId xmlns:p14="http://schemas.microsoft.com/office/powerpoint/2010/main" val="24323423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Introduction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514830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 numCol="2"/>
          <a:lstStyle/>
          <a:p>
            <a:r>
              <a:rPr lang="en-PH" dirty="0" smtClean="0"/>
              <a:t>Final List of Relations</a:t>
            </a:r>
          </a:p>
          <a:p>
            <a:pPr lvl="1"/>
            <a:r>
              <a:rPr lang="en-PH" dirty="0" err="1" smtClean="0"/>
              <a:t>IsA</a:t>
            </a:r>
            <a:endParaRPr lang="en-PH" dirty="0" smtClean="0"/>
          </a:p>
          <a:p>
            <a:pPr lvl="1"/>
            <a:r>
              <a:rPr lang="en-PH" dirty="0" err="1" smtClean="0"/>
              <a:t>PropertyOf</a:t>
            </a:r>
            <a:endParaRPr lang="en-PH" dirty="0" smtClean="0"/>
          </a:p>
          <a:p>
            <a:pPr lvl="1"/>
            <a:r>
              <a:rPr lang="en-PH" dirty="0" err="1" smtClean="0"/>
              <a:t>PartOf</a:t>
            </a:r>
            <a:endParaRPr lang="en-PH" dirty="0" smtClean="0"/>
          </a:p>
          <a:p>
            <a:pPr lvl="1"/>
            <a:r>
              <a:rPr lang="en-PH" dirty="0" err="1" smtClean="0"/>
              <a:t>MadeOf</a:t>
            </a:r>
            <a:endParaRPr lang="en-PH" dirty="0" smtClean="0"/>
          </a:p>
          <a:p>
            <a:pPr lvl="1"/>
            <a:r>
              <a:rPr lang="en-PH" dirty="0" err="1" smtClean="0"/>
              <a:t>CapableOf</a:t>
            </a:r>
            <a:endParaRPr lang="en-PH" dirty="0" smtClean="0"/>
          </a:p>
          <a:p>
            <a:pPr lvl="1"/>
            <a:r>
              <a:rPr lang="en-PH" dirty="0" err="1" smtClean="0"/>
              <a:t>OftenNear</a:t>
            </a:r>
            <a:endParaRPr lang="en-PH" dirty="0" smtClean="0"/>
          </a:p>
          <a:p>
            <a:pPr lvl="1"/>
            <a:r>
              <a:rPr lang="en-PH" dirty="0" err="1" smtClean="0"/>
              <a:t>LocationOf</a:t>
            </a:r>
            <a:endParaRPr lang="en-PH" dirty="0" smtClean="0"/>
          </a:p>
          <a:p>
            <a:pPr lvl="1"/>
            <a:r>
              <a:rPr lang="en-PH" dirty="0" err="1" smtClean="0"/>
              <a:t>UsedFor</a:t>
            </a:r>
            <a:endParaRPr lang="en-PH" dirty="0" smtClean="0"/>
          </a:p>
          <a:p>
            <a:pPr lvl="1"/>
            <a:endParaRPr lang="en-PH" dirty="0" smtClean="0"/>
          </a:p>
          <a:p>
            <a:pPr lvl="1"/>
            <a:r>
              <a:rPr lang="en-PH" dirty="0" err="1" smtClean="0"/>
              <a:t>EventForGoalEvent</a:t>
            </a:r>
            <a:endParaRPr lang="en-PH" dirty="0"/>
          </a:p>
          <a:p>
            <a:pPr lvl="1"/>
            <a:r>
              <a:rPr lang="en-PH" dirty="0" err="1" smtClean="0"/>
              <a:t>EventForGoalState</a:t>
            </a:r>
            <a:endParaRPr lang="en-PH" dirty="0" smtClean="0"/>
          </a:p>
          <a:p>
            <a:pPr lvl="1"/>
            <a:r>
              <a:rPr lang="en-PH" dirty="0" err="1" smtClean="0"/>
              <a:t>EffectOf</a:t>
            </a:r>
            <a:endParaRPr lang="en-PH" dirty="0" smtClean="0"/>
          </a:p>
          <a:p>
            <a:pPr lvl="1"/>
            <a:r>
              <a:rPr lang="en-PH" dirty="0" err="1" smtClean="0"/>
              <a:t>EffectOfIsState</a:t>
            </a:r>
            <a:endParaRPr lang="en-PH" dirty="0" smtClean="0"/>
          </a:p>
          <a:p>
            <a:pPr lvl="1"/>
            <a:r>
              <a:rPr lang="en-PH" dirty="0" smtClean="0"/>
              <a:t>Happens</a:t>
            </a:r>
          </a:p>
          <a:p>
            <a:pPr lvl="1"/>
            <a:r>
              <a:rPr lang="en-PH" dirty="0" err="1" smtClean="0"/>
              <a:t>HasRole</a:t>
            </a:r>
            <a:endParaRPr lang="en-PH" dirty="0" smtClean="0"/>
          </a:p>
          <a:p>
            <a:pPr lvl="1"/>
            <a:r>
              <a:rPr lang="en-PH" dirty="0" err="1" smtClean="0"/>
              <a:t>RoleResponsibleFor</a:t>
            </a:r>
            <a:endParaRPr lang="en-PH" dirty="0" smtClean="0"/>
          </a:p>
          <a:p>
            <a:pPr lvl="1"/>
            <a:r>
              <a:rPr lang="en-PH" dirty="0" smtClean="0"/>
              <a:t>Owns</a:t>
            </a:r>
          </a:p>
        </p:txBody>
      </p:sp>
      <p:sp>
        <p:nvSpPr>
          <p:cNvPr id="5" name="Rectangle 4"/>
          <p:cNvSpPr/>
          <p:nvPr/>
        </p:nvSpPr>
        <p:spPr>
          <a:xfrm>
            <a:off x="3429000" y="2209800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what kind an entity </a:t>
            </a:r>
            <a:r>
              <a:rPr lang="en-PH" sz="2800" dirty="0" smtClean="0">
                <a:solidFill>
                  <a:schemeClr val="bg1"/>
                </a:solidFill>
              </a:rPr>
              <a:t>is 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IsA</a:t>
            </a:r>
            <a:r>
              <a:rPr lang="en-PH" sz="2800" dirty="0" smtClean="0">
                <a:solidFill>
                  <a:schemeClr val="bg1"/>
                </a:solidFill>
              </a:rPr>
              <a:t>(dog</a:t>
            </a:r>
            <a:r>
              <a:rPr lang="en-PH" sz="2800" dirty="0">
                <a:solidFill>
                  <a:schemeClr val="bg1"/>
                </a:solidFill>
              </a:rPr>
              <a:t>, pet)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an adjective to describe an </a:t>
            </a:r>
            <a:r>
              <a:rPr lang="en-PH" sz="2800" dirty="0" smtClean="0">
                <a:solidFill>
                  <a:schemeClr val="bg1"/>
                </a:solidFill>
              </a:rPr>
              <a:t>entity.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PropertyOf</a:t>
            </a:r>
            <a:r>
              <a:rPr lang="en-PH" sz="2800" dirty="0" smtClean="0">
                <a:solidFill>
                  <a:schemeClr val="bg1"/>
                </a:solidFill>
              </a:rPr>
              <a:t>(mango</a:t>
            </a:r>
            <a:r>
              <a:rPr lang="en-PH" sz="2800" dirty="0">
                <a:solidFill>
                  <a:schemeClr val="bg1"/>
                </a:solidFill>
              </a:rPr>
              <a:t>, yellow)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</a:t>
            </a:r>
            <a:r>
              <a:rPr lang="en-PH" sz="2800" dirty="0" err="1" smtClean="0">
                <a:solidFill>
                  <a:schemeClr val="bg1"/>
                </a:solidFill>
              </a:rPr>
              <a:t>parthood</a:t>
            </a:r>
            <a:r>
              <a:rPr lang="en-PH" sz="2800" dirty="0" smtClean="0">
                <a:solidFill>
                  <a:schemeClr val="bg1"/>
                </a:solidFill>
              </a:rPr>
              <a:t> </a:t>
            </a:r>
            <a:r>
              <a:rPr lang="en-PH" sz="2800" dirty="0">
                <a:solidFill>
                  <a:schemeClr val="bg1"/>
                </a:solidFill>
              </a:rPr>
              <a:t>of an entity in another </a:t>
            </a:r>
            <a:r>
              <a:rPr lang="en-PH" sz="2800" dirty="0" smtClean="0">
                <a:solidFill>
                  <a:schemeClr val="bg1"/>
                </a:solidFill>
              </a:rPr>
              <a:t>entity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PartOf</a:t>
            </a:r>
            <a:r>
              <a:rPr lang="en-PH" sz="2800" dirty="0" smtClean="0">
                <a:solidFill>
                  <a:schemeClr val="bg1"/>
                </a:solidFill>
              </a:rPr>
              <a:t>(knob</a:t>
            </a:r>
            <a:r>
              <a:rPr lang="en-PH" sz="2800" dirty="0">
                <a:solidFill>
                  <a:schemeClr val="bg1"/>
                </a:solidFill>
              </a:rPr>
              <a:t>, door)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a component of an </a:t>
            </a:r>
            <a:r>
              <a:rPr lang="en-PH" sz="2800" dirty="0" smtClean="0">
                <a:solidFill>
                  <a:schemeClr val="bg1"/>
                </a:solidFill>
              </a:rPr>
              <a:t>entity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MadeOf</a:t>
            </a:r>
            <a:r>
              <a:rPr lang="en-PH" sz="2800" dirty="0" smtClean="0">
                <a:solidFill>
                  <a:schemeClr val="bg1"/>
                </a:solidFill>
              </a:rPr>
              <a:t>(door</a:t>
            </a:r>
            <a:r>
              <a:rPr lang="en-PH" sz="2800" dirty="0">
                <a:solidFill>
                  <a:schemeClr val="bg1"/>
                </a:solidFill>
              </a:rPr>
              <a:t>, wood)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what an entity can </a:t>
            </a:r>
            <a:r>
              <a:rPr lang="en-PH" sz="2800" dirty="0" smtClean="0">
                <a:solidFill>
                  <a:schemeClr val="bg1"/>
                </a:solidFill>
              </a:rPr>
              <a:t>do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CapableOf</a:t>
            </a:r>
            <a:r>
              <a:rPr lang="en-PH" sz="2800" dirty="0" smtClean="0">
                <a:solidFill>
                  <a:schemeClr val="bg1"/>
                </a:solidFill>
              </a:rPr>
              <a:t>(kid</a:t>
            </a:r>
            <a:r>
              <a:rPr lang="en-PH" sz="2800" dirty="0">
                <a:solidFill>
                  <a:schemeClr val="bg1"/>
                </a:solidFill>
              </a:rPr>
              <a:t>, jump)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an entity near another entity in most </a:t>
            </a:r>
            <a:r>
              <a:rPr lang="en-PH" sz="2800" dirty="0" smtClean="0">
                <a:solidFill>
                  <a:schemeClr val="bg1"/>
                </a:solidFill>
              </a:rPr>
              <a:t>instances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OftenNear</a:t>
            </a:r>
            <a:r>
              <a:rPr lang="en-PH" sz="2800" dirty="0" smtClean="0">
                <a:solidFill>
                  <a:schemeClr val="bg1"/>
                </a:solidFill>
              </a:rPr>
              <a:t>(chair</a:t>
            </a:r>
            <a:r>
              <a:rPr lang="en-PH" sz="2800" dirty="0">
                <a:solidFill>
                  <a:schemeClr val="bg1"/>
                </a:solidFill>
              </a:rPr>
              <a:t>, table)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2209798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location of an </a:t>
            </a:r>
            <a:r>
              <a:rPr lang="en-PH" sz="2800" dirty="0" smtClean="0">
                <a:solidFill>
                  <a:schemeClr val="bg1"/>
                </a:solidFill>
              </a:rPr>
              <a:t>entity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LocationOf</a:t>
            </a:r>
            <a:r>
              <a:rPr lang="en-PH" sz="2800" dirty="0" smtClean="0">
                <a:solidFill>
                  <a:schemeClr val="bg1"/>
                </a:solidFill>
              </a:rPr>
              <a:t>(slide</a:t>
            </a:r>
            <a:r>
              <a:rPr lang="en-PH" sz="2800" dirty="0">
                <a:solidFill>
                  <a:schemeClr val="bg1"/>
                </a:solidFill>
              </a:rPr>
              <a:t>, </a:t>
            </a:r>
            <a:r>
              <a:rPr lang="en-PH" sz="2800" dirty="0" smtClean="0">
                <a:solidFill>
                  <a:schemeClr val="bg1"/>
                </a:solidFill>
              </a:rPr>
              <a:t>playground</a:t>
            </a:r>
            <a:r>
              <a:rPr lang="en-PH" sz="2800" dirty="0">
                <a:solidFill>
                  <a:schemeClr val="bg1"/>
                </a:solidFill>
              </a:rPr>
              <a:t>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29000" y="2209800"/>
            <a:ext cx="4876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use of an object in an </a:t>
            </a:r>
            <a:r>
              <a:rPr lang="en-PH" sz="2800" dirty="0" smtClean="0">
                <a:solidFill>
                  <a:schemeClr val="bg1"/>
                </a:solidFill>
              </a:rPr>
              <a:t>activity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UsedFor</a:t>
            </a:r>
            <a:r>
              <a:rPr lang="en-PH" sz="2800" dirty="0" smtClean="0">
                <a:solidFill>
                  <a:schemeClr val="bg1"/>
                </a:solidFill>
              </a:rPr>
              <a:t>(toy</a:t>
            </a:r>
            <a:r>
              <a:rPr lang="en-PH" sz="2800" dirty="0">
                <a:solidFill>
                  <a:schemeClr val="bg1"/>
                </a:solidFill>
              </a:rPr>
              <a:t>, play)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2209798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Represents an event that causes the </a:t>
            </a:r>
            <a:r>
              <a:rPr lang="en-PH" sz="2800" dirty="0" err="1">
                <a:solidFill>
                  <a:schemeClr val="bg1"/>
                </a:solidFill>
              </a:rPr>
              <a:t>fulfillment</a:t>
            </a:r>
            <a:r>
              <a:rPr lang="en-PH" sz="2800" dirty="0">
                <a:solidFill>
                  <a:schemeClr val="bg1"/>
                </a:solidFill>
              </a:rPr>
              <a:t> of a goal </a:t>
            </a:r>
            <a:r>
              <a:rPr lang="en-PH" sz="2800" dirty="0" smtClean="0">
                <a:solidFill>
                  <a:schemeClr val="bg1"/>
                </a:solidFill>
              </a:rPr>
              <a:t>event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EventForGoalEvent</a:t>
            </a:r>
            <a:r>
              <a:rPr lang="en-PH" sz="2800" dirty="0" smtClean="0">
                <a:solidFill>
                  <a:schemeClr val="bg1"/>
                </a:solidFill>
              </a:rPr>
              <a:t>(go </a:t>
            </a:r>
            <a:r>
              <a:rPr lang="en-PH" sz="2800" dirty="0">
                <a:solidFill>
                  <a:schemeClr val="bg1"/>
                </a:solidFill>
              </a:rPr>
              <a:t>to playground, play football)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85800" y="2209798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Represents an event that causes the </a:t>
            </a:r>
            <a:r>
              <a:rPr lang="en-PH" sz="2800" dirty="0" err="1">
                <a:solidFill>
                  <a:schemeClr val="bg1"/>
                </a:solidFill>
              </a:rPr>
              <a:t>fulfillment</a:t>
            </a:r>
            <a:r>
              <a:rPr lang="en-PH" sz="2800" dirty="0">
                <a:solidFill>
                  <a:schemeClr val="bg1"/>
                </a:solidFill>
              </a:rPr>
              <a:t> of a goal </a:t>
            </a:r>
            <a:r>
              <a:rPr lang="en-PH" sz="2800" dirty="0" smtClean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EventForGoalState</a:t>
            </a:r>
            <a:r>
              <a:rPr lang="en-PH" sz="2800" dirty="0" smtClean="0">
                <a:solidFill>
                  <a:schemeClr val="bg1"/>
                </a:solidFill>
              </a:rPr>
              <a:t>(take </a:t>
            </a:r>
            <a:r>
              <a:rPr lang="en-PH" sz="2800" dirty="0">
                <a:solidFill>
                  <a:schemeClr val="bg1"/>
                </a:solidFill>
              </a:rPr>
              <a:t>a bath, be clean)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" y="2209800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Represents a cause-effect between two </a:t>
            </a:r>
            <a:r>
              <a:rPr lang="en-PH" sz="2800" dirty="0" smtClean="0">
                <a:solidFill>
                  <a:schemeClr val="bg1"/>
                </a:solidFill>
              </a:rPr>
              <a:t>events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EffectOf</a:t>
            </a:r>
            <a:r>
              <a:rPr lang="en-PH" sz="2800" dirty="0" smtClean="0">
                <a:solidFill>
                  <a:schemeClr val="bg1"/>
                </a:solidFill>
              </a:rPr>
              <a:t>(skip </a:t>
            </a:r>
            <a:r>
              <a:rPr lang="en-PH" sz="2800" dirty="0">
                <a:solidFill>
                  <a:schemeClr val="bg1"/>
                </a:solidFill>
              </a:rPr>
              <a:t>breakfast, hungry)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85800" y="2209798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Represents a cause-effect between an event and an end </a:t>
            </a:r>
            <a:r>
              <a:rPr lang="en-PH" sz="2800" dirty="0" smtClean="0">
                <a:solidFill>
                  <a:schemeClr val="bg1"/>
                </a:solidFill>
              </a:rPr>
              <a:t>state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EffectOfIsState</a:t>
            </a:r>
            <a:r>
              <a:rPr lang="en-PH" sz="2800" dirty="0" smtClean="0">
                <a:solidFill>
                  <a:schemeClr val="bg1"/>
                </a:solidFill>
              </a:rPr>
              <a:t>(eat </a:t>
            </a:r>
            <a:r>
              <a:rPr lang="en-PH" sz="2800" dirty="0">
                <a:solidFill>
                  <a:schemeClr val="bg1"/>
                </a:solidFill>
              </a:rPr>
              <a:t>vegetables, health)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5800" y="2209798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time an event/state </a:t>
            </a:r>
            <a:r>
              <a:rPr lang="en-PH" sz="2800" dirty="0" smtClean="0">
                <a:solidFill>
                  <a:schemeClr val="bg1"/>
                </a:solidFill>
              </a:rPr>
              <a:t>happens</a:t>
            </a:r>
          </a:p>
          <a:p>
            <a:pPr algn="ctr"/>
            <a:r>
              <a:rPr lang="en-PH" sz="2800" dirty="0" smtClean="0">
                <a:solidFill>
                  <a:schemeClr val="bg1"/>
                </a:solidFill>
              </a:rPr>
              <a:t>Happens(breakfast</a:t>
            </a:r>
            <a:r>
              <a:rPr lang="en-PH" sz="2800" dirty="0">
                <a:solidFill>
                  <a:schemeClr val="bg1"/>
                </a:solidFill>
              </a:rPr>
              <a:t>, morning)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85800" y="2209798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role on a person in the </a:t>
            </a:r>
            <a:r>
              <a:rPr lang="en-PH" sz="2800" dirty="0" smtClean="0">
                <a:solidFill>
                  <a:schemeClr val="bg1"/>
                </a:solidFill>
              </a:rPr>
              <a:t>story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HasRole</a:t>
            </a:r>
            <a:r>
              <a:rPr lang="en-PH" sz="2800" dirty="0" smtClean="0">
                <a:solidFill>
                  <a:schemeClr val="bg1"/>
                </a:solidFill>
              </a:rPr>
              <a:t>(</a:t>
            </a:r>
            <a:r>
              <a:rPr lang="en-PH" sz="2800" dirty="0" err="1" smtClean="0">
                <a:solidFill>
                  <a:schemeClr val="bg1"/>
                </a:solidFill>
              </a:rPr>
              <a:t>Kisha</a:t>
            </a:r>
            <a:r>
              <a:rPr lang="en-PH" sz="2800" dirty="0">
                <a:solidFill>
                  <a:schemeClr val="bg1"/>
                </a:solidFill>
              </a:rPr>
              <a:t>, teacher)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2209800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an action done by a </a:t>
            </a:r>
            <a:r>
              <a:rPr lang="en-PH" sz="2800" dirty="0" smtClean="0">
                <a:solidFill>
                  <a:schemeClr val="bg1"/>
                </a:solidFill>
              </a:rPr>
              <a:t>role</a:t>
            </a:r>
          </a:p>
          <a:p>
            <a:pPr algn="ctr"/>
            <a:r>
              <a:rPr lang="en-PH" sz="2800" dirty="0" err="1" smtClean="0">
                <a:solidFill>
                  <a:schemeClr val="bg1"/>
                </a:solidFill>
              </a:rPr>
              <a:t>RoleResponsibleFor</a:t>
            </a:r>
            <a:r>
              <a:rPr lang="en-PH" sz="2800" dirty="0" smtClean="0">
                <a:solidFill>
                  <a:schemeClr val="bg1"/>
                </a:solidFill>
              </a:rPr>
              <a:t>(doctor</a:t>
            </a:r>
            <a:r>
              <a:rPr lang="en-PH" sz="2800" dirty="0">
                <a:solidFill>
                  <a:schemeClr val="bg1"/>
                </a:solidFill>
              </a:rPr>
              <a:t>, diagnose)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85800" y="2209800"/>
            <a:ext cx="4114800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800" dirty="0">
                <a:solidFill>
                  <a:schemeClr val="bg1"/>
                </a:solidFill>
              </a:rPr>
              <a:t>Specifies the </a:t>
            </a:r>
            <a:r>
              <a:rPr lang="en-PH" sz="2800" dirty="0" smtClean="0">
                <a:solidFill>
                  <a:schemeClr val="bg1"/>
                </a:solidFill>
              </a:rPr>
              <a:t>ownership </a:t>
            </a:r>
            <a:r>
              <a:rPr lang="en-PH" sz="2800" dirty="0">
                <a:solidFill>
                  <a:schemeClr val="bg1"/>
                </a:solidFill>
              </a:rPr>
              <a:t>of an </a:t>
            </a:r>
            <a:r>
              <a:rPr lang="en-PH" sz="2800" dirty="0" smtClean="0">
                <a:solidFill>
                  <a:schemeClr val="bg1"/>
                </a:solidFill>
              </a:rPr>
              <a:t>object</a:t>
            </a:r>
          </a:p>
          <a:p>
            <a:pPr algn="ctr"/>
            <a:r>
              <a:rPr lang="en-PH" sz="2800" dirty="0" smtClean="0">
                <a:solidFill>
                  <a:schemeClr val="bg1"/>
                </a:solidFill>
              </a:rPr>
              <a:t>Owns(teacher</a:t>
            </a:r>
            <a:r>
              <a:rPr lang="en-PH" sz="2800" dirty="0">
                <a:solidFill>
                  <a:schemeClr val="bg1"/>
                </a:solidFill>
              </a:rPr>
              <a:t>, book)</a:t>
            </a:r>
            <a:endParaRPr lang="en-PH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130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Extraction Templates</a:t>
            </a:r>
          </a:p>
          <a:p>
            <a:pPr lvl="1"/>
            <a:r>
              <a:rPr lang="en-PH" dirty="0" smtClean="0"/>
              <a:t>Based on </a:t>
            </a:r>
            <a:r>
              <a:rPr lang="en-PH" dirty="0" err="1" smtClean="0"/>
              <a:t>ConceptNet</a:t>
            </a:r>
            <a:r>
              <a:rPr lang="en-PH" dirty="0"/>
              <a:t> </a:t>
            </a:r>
            <a:r>
              <a:rPr lang="en-PH" dirty="0" smtClean="0"/>
              <a:t>and corpora</a:t>
            </a:r>
          </a:p>
          <a:p>
            <a:pPr lvl="1"/>
            <a:r>
              <a:rPr lang="en-PH" dirty="0" smtClean="0"/>
              <a:t>Comprised of:</a:t>
            </a:r>
          </a:p>
          <a:p>
            <a:pPr lvl="2"/>
            <a:r>
              <a:rPr lang="en-PH" dirty="0" smtClean="0"/>
              <a:t>Chunk tags - NP, PP, VP, AP</a:t>
            </a:r>
          </a:p>
          <a:p>
            <a:pPr lvl="2"/>
            <a:r>
              <a:rPr lang="en-PH" dirty="0" smtClean="0"/>
              <a:t>Custom tags – Event, </a:t>
            </a:r>
            <a:r>
              <a:rPr lang="en-PH" dirty="0" err="1" smtClean="0"/>
              <a:t>GoalEvent</a:t>
            </a:r>
            <a:r>
              <a:rPr lang="en-PH" dirty="0" smtClean="0"/>
              <a:t>, </a:t>
            </a:r>
            <a:r>
              <a:rPr lang="en-PH" dirty="0" err="1" smtClean="0"/>
              <a:t>GoalState</a:t>
            </a:r>
            <a:r>
              <a:rPr lang="en-PH" dirty="0" smtClean="0"/>
              <a:t>, Cause, Effect, </a:t>
            </a:r>
            <a:r>
              <a:rPr lang="en-PH" dirty="0" err="1" smtClean="0"/>
              <a:t>EffectState</a:t>
            </a:r>
            <a:endParaRPr lang="en-PH" dirty="0" smtClean="0"/>
          </a:p>
          <a:p>
            <a:pPr lvl="2"/>
            <a:r>
              <a:rPr lang="en-PH" dirty="0" smtClean="0"/>
              <a:t>Indicators – relation-specific transition words</a:t>
            </a:r>
          </a:p>
          <a:p>
            <a:pPr lvl="2"/>
            <a:endParaRPr lang="en-PH" dirty="0"/>
          </a:p>
          <a:p>
            <a:pPr lvl="2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421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IsA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&lt;NP&gt; &lt;</a:t>
            </a:r>
            <a:r>
              <a:rPr lang="en-PH" dirty="0" err="1" smtClean="0">
                <a:solidFill>
                  <a:srgbClr val="0070C0"/>
                </a:solidFill>
              </a:rPr>
              <a:t>IsAIndicator</a:t>
            </a:r>
            <a:r>
              <a:rPr lang="en-PH" dirty="0" smtClean="0">
                <a:solidFill>
                  <a:srgbClr val="0070C0"/>
                </a:solidFill>
              </a:rPr>
              <a:t>&gt; &lt;NP&gt;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</a:t>
            </a:r>
            <a:r>
              <a:rPr lang="en-PH" dirty="0" smtClean="0">
                <a:solidFill>
                  <a:srgbClr val="0070C0"/>
                </a:solidFill>
              </a:rPr>
              <a:t>&gt;, &lt;</a:t>
            </a:r>
            <a:r>
              <a:rPr lang="en-PH" dirty="0">
                <a:solidFill>
                  <a:srgbClr val="0070C0"/>
                </a:solidFill>
              </a:rPr>
              <a:t>NP</a:t>
            </a:r>
            <a:r>
              <a:rPr lang="en-PH" dirty="0" smtClean="0">
                <a:solidFill>
                  <a:srgbClr val="0070C0"/>
                </a:solidFill>
              </a:rPr>
              <a:t>&gt;, is …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PropertyOf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&lt;AP&gt; &lt;NP&gt; …</a:t>
            </a: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... &lt;AP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PartOf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PartOfIndicator</a:t>
            </a:r>
            <a:r>
              <a:rPr lang="en-PH" dirty="0">
                <a:solidFill>
                  <a:srgbClr val="0070C0"/>
                </a:solidFill>
              </a:rPr>
              <a:t>&gt; &lt;NP&gt;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Noun:Possessive</a:t>
            </a:r>
            <a:r>
              <a:rPr lang="en-PH" dirty="0">
                <a:solidFill>
                  <a:srgbClr val="0070C0"/>
                </a:solidFill>
              </a:rPr>
              <a:t>&gt; ... &lt;NP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Pronoun:Possessive</a:t>
            </a:r>
            <a:r>
              <a:rPr lang="en-PH" dirty="0">
                <a:solidFill>
                  <a:srgbClr val="0070C0"/>
                </a:solidFill>
              </a:rPr>
              <a:t>&gt; ... &lt;NP&gt;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277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MadeOf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MadeOfIndicator</a:t>
            </a:r>
            <a:r>
              <a:rPr lang="en-PH" dirty="0">
                <a:solidFill>
                  <a:srgbClr val="0070C0"/>
                </a:solidFill>
              </a:rPr>
              <a:t>&gt; &lt;NP&gt;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OftenNear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OftenNearIndicator</a:t>
            </a:r>
            <a:r>
              <a:rPr lang="en-PH" dirty="0">
                <a:solidFill>
                  <a:srgbClr val="0070C0"/>
                </a:solidFill>
              </a:rPr>
              <a:t>&gt; &lt;NP&gt;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CapableOf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... &lt;Verb&gt; 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CapableOfIndicator</a:t>
            </a:r>
            <a:r>
              <a:rPr lang="en-PH" dirty="0">
                <a:solidFill>
                  <a:srgbClr val="0070C0"/>
                </a:solidFill>
              </a:rPr>
              <a:t>&gt; &lt;VP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LocationOf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LocationOfIndicator</a:t>
            </a:r>
            <a:r>
              <a:rPr lang="en-PH" dirty="0">
                <a:solidFill>
                  <a:srgbClr val="0070C0"/>
                </a:solidFill>
              </a:rPr>
              <a:t>&gt; &lt;NP&gt; 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UsedFor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UsedForIndicator</a:t>
            </a:r>
            <a:r>
              <a:rPr lang="en-PH" dirty="0">
                <a:solidFill>
                  <a:srgbClr val="0070C0"/>
                </a:solidFill>
              </a:rPr>
              <a:t>&gt; &lt;VP&gt;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VP:Gerund</a:t>
            </a:r>
            <a:r>
              <a:rPr lang="en-PH" dirty="0">
                <a:solidFill>
                  <a:srgbClr val="0070C0"/>
                </a:solidFill>
              </a:rPr>
              <a:t>&gt; &lt;</a:t>
            </a:r>
            <a:r>
              <a:rPr lang="en-PH" dirty="0" err="1">
                <a:solidFill>
                  <a:srgbClr val="0070C0"/>
                </a:solidFill>
              </a:rPr>
              <a:t>UsedForIndicator</a:t>
            </a:r>
            <a:r>
              <a:rPr lang="en-PH" dirty="0">
                <a:solidFill>
                  <a:srgbClr val="0070C0"/>
                </a:solidFill>
              </a:rPr>
              <a:t>&gt; &lt;NP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&lt;VP&gt; &lt;</a:t>
            </a:r>
            <a:r>
              <a:rPr lang="en-PH" dirty="0" err="1">
                <a:solidFill>
                  <a:srgbClr val="0070C0"/>
                </a:solidFill>
              </a:rPr>
              <a:t>UsedForIndicator</a:t>
            </a:r>
            <a:r>
              <a:rPr lang="en-PH" dirty="0">
                <a:solidFill>
                  <a:srgbClr val="0070C0"/>
                </a:solidFill>
              </a:rPr>
              <a:t>&gt; &lt;NP&gt;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Owns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OwnsIndicator</a:t>
            </a:r>
            <a:r>
              <a:rPr lang="en-PH" dirty="0">
                <a:solidFill>
                  <a:srgbClr val="0070C0"/>
                </a:solidFill>
              </a:rPr>
              <a:t>&gt; &lt;NP&gt;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Noun:Possessive</a:t>
            </a:r>
            <a:r>
              <a:rPr lang="en-PH" dirty="0">
                <a:solidFill>
                  <a:srgbClr val="0070C0"/>
                </a:solidFill>
              </a:rPr>
              <a:t>&gt; ... &lt;NP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Pronoun:Possessive</a:t>
            </a:r>
            <a:r>
              <a:rPr lang="en-PH" dirty="0">
                <a:solidFill>
                  <a:srgbClr val="0070C0"/>
                </a:solidFill>
              </a:rPr>
              <a:t>&gt; ... &lt;NP&gt;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PH" dirty="0" smtClean="0">
                <a:solidFill>
                  <a:srgbClr val="FF0000"/>
                </a:solidFill>
              </a:rPr>
              <a:t>Happens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&lt;VP&gt; ... &lt;</a:t>
            </a:r>
            <a:r>
              <a:rPr lang="en-PH" dirty="0" err="1">
                <a:solidFill>
                  <a:srgbClr val="0070C0"/>
                </a:solidFill>
              </a:rPr>
              <a:t>PP:Temporal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PP:Temporal</a:t>
            </a:r>
            <a:r>
              <a:rPr lang="en-PH" dirty="0">
                <a:solidFill>
                  <a:srgbClr val="0070C0"/>
                </a:solidFill>
              </a:rPr>
              <a:t>&gt; ... &lt;VP&gt;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HasRole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 &lt;</a:t>
            </a:r>
            <a:r>
              <a:rPr lang="en-PH" dirty="0" err="1">
                <a:solidFill>
                  <a:srgbClr val="0070C0"/>
                </a:solidFill>
              </a:rPr>
              <a:t>IsAIndicator</a:t>
            </a:r>
            <a:r>
              <a:rPr lang="en-PH" dirty="0">
                <a:solidFill>
                  <a:srgbClr val="0070C0"/>
                </a:solidFill>
              </a:rPr>
              <a:t>&gt; &lt;</a:t>
            </a:r>
            <a:r>
              <a:rPr lang="en-PH" dirty="0" err="1">
                <a:solidFill>
                  <a:srgbClr val="0070C0"/>
                </a:solidFill>
              </a:rPr>
              <a:t>NP:JobTitle</a:t>
            </a:r>
            <a:r>
              <a:rPr lang="en-PH" dirty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&lt;NP&gt;, &lt;</a:t>
            </a:r>
            <a:r>
              <a:rPr lang="en-PH" dirty="0" err="1">
                <a:solidFill>
                  <a:srgbClr val="0070C0"/>
                </a:solidFill>
              </a:rPr>
              <a:t>NP:JobTitle</a:t>
            </a:r>
            <a:r>
              <a:rPr lang="en-PH" dirty="0">
                <a:solidFill>
                  <a:srgbClr val="0070C0"/>
                </a:solidFill>
              </a:rPr>
              <a:t>&gt;, is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RoleResponsibleFor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NP:JobTitle</a:t>
            </a:r>
            <a:r>
              <a:rPr lang="en-PH" dirty="0">
                <a:solidFill>
                  <a:srgbClr val="0070C0"/>
                </a:solidFill>
              </a:rPr>
              <a:t>&gt; ... &lt;VP&gt;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&lt;VP&gt; by &lt;</a:t>
            </a:r>
            <a:r>
              <a:rPr lang="en-PH" dirty="0" err="1">
                <a:solidFill>
                  <a:srgbClr val="0070C0"/>
                </a:solidFill>
              </a:rPr>
              <a:t>NP:JobTitle</a:t>
            </a:r>
            <a:r>
              <a:rPr lang="en-PH" dirty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EventForGoalEvent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</a:t>
            </a:r>
            <a:r>
              <a:rPr lang="en-PH" dirty="0" err="1">
                <a:solidFill>
                  <a:srgbClr val="0070C0"/>
                </a:solidFill>
              </a:rPr>
              <a:t>GoalEvent</a:t>
            </a:r>
            <a:r>
              <a:rPr lang="en-PH" dirty="0">
                <a:solidFill>
                  <a:srgbClr val="0070C0"/>
                </a:solidFill>
              </a:rPr>
              <a:t>&gt; ... &lt;Event&gt;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&lt;Event&gt; &lt;</a:t>
            </a:r>
            <a:r>
              <a:rPr lang="en-PH" dirty="0" err="1">
                <a:solidFill>
                  <a:srgbClr val="0070C0"/>
                </a:solidFill>
              </a:rPr>
              <a:t>MotivationIndicator</a:t>
            </a:r>
            <a:r>
              <a:rPr lang="en-PH" dirty="0">
                <a:solidFill>
                  <a:srgbClr val="0070C0"/>
                </a:solidFill>
              </a:rPr>
              <a:t>&gt; &lt;</a:t>
            </a:r>
            <a:r>
              <a:rPr lang="en-PH" dirty="0" err="1">
                <a:solidFill>
                  <a:srgbClr val="0070C0"/>
                </a:solidFill>
              </a:rPr>
              <a:t>GoalEvent</a:t>
            </a:r>
            <a:r>
              <a:rPr lang="en-PH" dirty="0">
                <a:solidFill>
                  <a:srgbClr val="0070C0"/>
                </a:solidFill>
              </a:rPr>
              <a:t>&gt;</a:t>
            </a: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EventForGoalState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 err="1" smtClean="0">
                <a:solidFill>
                  <a:srgbClr val="0070C0"/>
                </a:solidFill>
              </a:rPr>
              <a:t>GoalState</a:t>
            </a:r>
            <a:r>
              <a:rPr lang="en-PH" dirty="0" smtClean="0">
                <a:solidFill>
                  <a:srgbClr val="0070C0"/>
                </a:solidFill>
              </a:rPr>
              <a:t>&gt; … &lt;Event&gt;</a:t>
            </a: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&lt;Event&gt; &lt;</a:t>
            </a:r>
            <a:r>
              <a:rPr lang="en-PH" dirty="0" err="1" smtClean="0">
                <a:solidFill>
                  <a:srgbClr val="0070C0"/>
                </a:solidFill>
              </a:rPr>
              <a:t>MotivationIndicator</a:t>
            </a:r>
            <a:r>
              <a:rPr lang="en-PH" dirty="0" smtClean="0">
                <a:solidFill>
                  <a:srgbClr val="0070C0"/>
                </a:solidFill>
              </a:rPr>
              <a:t>&gt; &lt;</a:t>
            </a:r>
            <a:r>
              <a:rPr lang="en-PH" dirty="0" err="1" smtClean="0">
                <a:solidFill>
                  <a:srgbClr val="0070C0"/>
                </a:solidFill>
              </a:rPr>
              <a:t>GoalState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endParaRPr lang="en-PH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>
                <a:solidFill>
                  <a:srgbClr val="FF0000"/>
                </a:solidFill>
              </a:rPr>
              <a:t>EffectOf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&lt;Cause&gt; … &lt;Effect&gt;</a:t>
            </a:r>
          </a:p>
          <a:p>
            <a:pPr marL="0" indent="0" algn="ctr">
              <a:buNone/>
            </a:pPr>
            <a:r>
              <a:rPr lang="en-PH" dirty="0">
                <a:solidFill>
                  <a:srgbClr val="0070C0"/>
                </a:solidFill>
              </a:rPr>
              <a:t>&lt;Effect&gt; … &lt;</a:t>
            </a:r>
            <a:r>
              <a:rPr lang="en-PH" dirty="0" smtClean="0">
                <a:solidFill>
                  <a:srgbClr val="0070C0"/>
                </a:solidFill>
              </a:rPr>
              <a:t>Cause</a:t>
            </a:r>
            <a:r>
              <a:rPr lang="en-PH" dirty="0">
                <a:solidFill>
                  <a:srgbClr val="0070C0"/>
                </a:solidFill>
              </a:rPr>
              <a:t>&gt;</a:t>
            </a: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err="1" smtClean="0">
                <a:solidFill>
                  <a:srgbClr val="FF0000"/>
                </a:solidFill>
              </a:rPr>
              <a:t>EffectOfIsState</a:t>
            </a: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&lt;Cause&gt; … &lt;</a:t>
            </a:r>
            <a:r>
              <a:rPr lang="en-PH" dirty="0" err="1" smtClean="0">
                <a:solidFill>
                  <a:srgbClr val="0070C0"/>
                </a:solidFill>
              </a:rPr>
              <a:t>EffectState</a:t>
            </a:r>
            <a:r>
              <a:rPr lang="en-PH" dirty="0" smtClean="0">
                <a:solidFill>
                  <a:srgbClr val="0070C0"/>
                </a:solidFill>
              </a:rPr>
              <a:t>&gt;</a:t>
            </a: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dirty="0" smtClean="0">
                <a:solidFill>
                  <a:srgbClr val="0070C0"/>
                </a:solidFill>
              </a:rPr>
              <a:t>&lt;</a:t>
            </a:r>
            <a:r>
              <a:rPr lang="en-PH" dirty="0" err="1" smtClean="0">
                <a:solidFill>
                  <a:srgbClr val="0070C0"/>
                </a:solidFill>
              </a:rPr>
              <a:t>EffectState</a:t>
            </a:r>
            <a:r>
              <a:rPr lang="en-PH" dirty="0" smtClean="0">
                <a:solidFill>
                  <a:srgbClr val="0070C0"/>
                </a:solidFill>
              </a:rPr>
              <a:t>&gt; … &lt;Cause&gt;</a:t>
            </a: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Indicators</a:t>
            </a:r>
          </a:p>
          <a:p>
            <a:pPr lvl="1"/>
            <a:r>
              <a:rPr lang="en-PH" dirty="0" smtClean="0"/>
              <a:t>Transition words that signal the presence of a relation in a sentence or a span of text</a:t>
            </a:r>
            <a:endParaRPr lang="en-PH" dirty="0"/>
          </a:p>
          <a:p>
            <a:pPr marL="0" indent="0" algn="ctr">
              <a:buNone/>
            </a:pPr>
            <a:endParaRPr lang="en-PH" dirty="0"/>
          </a:p>
          <a:p>
            <a:pPr marL="0" indent="0" algn="ctr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495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165940981"/>
              </p:ext>
            </p:extLst>
          </p:nvPr>
        </p:nvGraphicFramePr>
        <p:xfrm>
          <a:off x="612775" y="1600200"/>
          <a:ext cx="8153400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225"/>
                <a:gridCol w="6861175"/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 smtClean="0"/>
                        <a:t>Name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Indicators</a:t>
                      </a:r>
                      <a:endParaRPr lang="en-PH" dirty="0"/>
                    </a:p>
                  </a:txBody>
                  <a:tcPr/>
                </a:tc>
              </a:tr>
              <a:tr h="23876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IsA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a kind of, is a, is, is a type of, is an, 's a kind of, 's a, 's, 's a type of, 's an</a:t>
                      </a:r>
                      <a:endParaRPr lang="en-PH" sz="1600" dirty="0"/>
                    </a:p>
                  </a:txBody>
                  <a:tcPr/>
                </a:tc>
              </a:tr>
              <a:tr h="28448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PartOf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a part of, is part of, has</a:t>
                      </a:r>
                      <a:endParaRPr lang="en-PH" sz="16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MadeOf</a:t>
                      </a:r>
                      <a:endParaRPr lang="en-PH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made of, is comprised of, form, become, becomes, forms</a:t>
                      </a:r>
                      <a:endParaRPr lang="en-PH" sz="1600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OftenNear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near, is beside</a:t>
                      </a:r>
                      <a:endParaRPr lang="en-PH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CapableOf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can, could</a:t>
                      </a:r>
                      <a:endParaRPr lang="en-PH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LocationOf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at, is located at, can be found at, in</a:t>
                      </a:r>
                      <a:endParaRPr lang="en-PH" sz="1600" dirty="0"/>
                    </a:p>
                  </a:txBody>
                  <a:tcPr/>
                </a:tc>
              </a:tr>
              <a:tr h="132080">
                <a:tc>
                  <a:txBody>
                    <a:bodyPr/>
                    <a:lstStyle/>
                    <a:p>
                      <a:r>
                        <a:rPr lang="en-PH" sz="1600" dirty="0" err="1" smtClean="0"/>
                        <a:t>UsedFor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is used for, requires, required, require, with</a:t>
                      </a:r>
                      <a:endParaRPr lang="en-PH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Owns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owns, own, owned, has, have, had</a:t>
                      </a:r>
                      <a:endParaRPr lang="en-PH" sz="1600" dirty="0"/>
                    </a:p>
                  </a:txBody>
                  <a:tcPr/>
                </a:tc>
              </a:tr>
              <a:tr h="14732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Motivation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because, Because, since, Since, due, Due</a:t>
                      </a:r>
                      <a:endParaRPr lang="en-PH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Goal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because, Because, since, Since, due, Due</a:t>
                      </a:r>
                      <a:endParaRPr lang="en-PH" sz="1600" dirty="0"/>
                    </a:p>
                  </a:txBody>
                  <a:tcPr/>
                </a:tc>
              </a:tr>
              <a:tr h="16256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Cause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because, Because, since, Since, due to, Due to, for, For, as, As</a:t>
                      </a:r>
                      <a:endParaRPr lang="en-PH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Effect</a:t>
                      </a:r>
                      <a:endParaRPr lang="en-P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as a result, As a result, Because of this, because of this, As a consequence, as a consequence, consequently, Con-</a:t>
                      </a:r>
                      <a:r>
                        <a:rPr lang="en-PH" sz="1600" dirty="0" err="1" smtClean="0"/>
                        <a:t>sequently</a:t>
                      </a:r>
                      <a:r>
                        <a:rPr lang="en-PH" sz="1600" dirty="0" smtClean="0"/>
                        <a:t>, hence, Hence, so, So, For this reason, for this reason, therefore, Therefore, thus, Thus</a:t>
                      </a:r>
                      <a:endParaRPr lang="en-PH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500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Design and Implementation</a:t>
            </a:r>
            <a:endParaRPr lang="fil-PH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5638798" y="5778500"/>
            <a:ext cx="838200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Relations</a:t>
            </a:r>
            <a:endParaRPr lang="fil-PH" sz="1200" dirty="0"/>
          </a:p>
        </p:txBody>
      </p:sp>
      <p:sp>
        <p:nvSpPr>
          <p:cNvPr id="6" name="Down Arrow 5"/>
          <p:cNvSpPr/>
          <p:nvPr/>
        </p:nvSpPr>
        <p:spPr>
          <a:xfrm>
            <a:off x="5867398" y="5371742"/>
            <a:ext cx="3810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7" name="Rectangle 6"/>
          <p:cNvSpPr/>
          <p:nvPr/>
        </p:nvSpPr>
        <p:spPr>
          <a:xfrm>
            <a:off x="4660539" y="1905000"/>
            <a:ext cx="2883259" cy="34925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l-PH" dirty="0"/>
          </a:p>
        </p:txBody>
      </p:sp>
      <p:sp>
        <p:nvSpPr>
          <p:cNvPr id="8" name="Down Arrow 7"/>
          <p:cNvSpPr/>
          <p:nvPr/>
        </p:nvSpPr>
        <p:spPr>
          <a:xfrm rot="16200000">
            <a:off x="3549470" y="1359259"/>
            <a:ext cx="381000" cy="1841139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9" name="Flowchart: Document 8"/>
          <p:cNvSpPr/>
          <p:nvPr/>
        </p:nvSpPr>
        <p:spPr>
          <a:xfrm>
            <a:off x="1676400" y="1981200"/>
            <a:ext cx="1143000" cy="685800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Unstructured Corpora</a:t>
            </a:r>
            <a:endParaRPr lang="fil-PH" sz="1200" dirty="0"/>
          </a:p>
        </p:txBody>
      </p:sp>
      <p:sp>
        <p:nvSpPr>
          <p:cNvPr id="10" name="Right Arrow 9"/>
          <p:cNvSpPr/>
          <p:nvPr/>
        </p:nvSpPr>
        <p:spPr>
          <a:xfrm rot="10800000">
            <a:off x="7163157" y="4864100"/>
            <a:ext cx="685800" cy="381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1" name="Flowchart: Magnetic Disk 10"/>
          <p:cNvSpPr/>
          <p:nvPr/>
        </p:nvSpPr>
        <p:spPr>
          <a:xfrm>
            <a:off x="7848957" y="4635500"/>
            <a:ext cx="838200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Extraction Rules</a:t>
            </a:r>
            <a:endParaRPr lang="fil-PH" sz="1200" dirty="0"/>
          </a:p>
        </p:txBody>
      </p:sp>
      <p:sp>
        <p:nvSpPr>
          <p:cNvPr id="12" name="Right Arrow 11"/>
          <p:cNvSpPr/>
          <p:nvPr/>
        </p:nvSpPr>
        <p:spPr>
          <a:xfrm rot="10800000">
            <a:off x="7162798" y="2425700"/>
            <a:ext cx="685800" cy="3810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3" name="Flowchart: Magnetic Disk 12"/>
          <p:cNvSpPr/>
          <p:nvPr/>
        </p:nvSpPr>
        <p:spPr>
          <a:xfrm>
            <a:off x="7848957" y="2197100"/>
            <a:ext cx="990243" cy="762000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Gazetteers</a:t>
            </a:r>
            <a:endParaRPr lang="fil-PH" sz="1200" dirty="0"/>
          </a:p>
        </p:txBody>
      </p:sp>
      <p:sp>
        <p:nvSpPr>
          <p:cNvPr id="14" name="Down Arrow 13"/>
          <p:cNvSpPr/>
          <p:nvPr/>
        </p:nvSpPr>
        <p:spPr>
          <a:xfrm>
            <a:off x="5867398" y="4495800"/>
            <a:ext cx="3810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5" name="Down Arrow 14"/>
          <p:cNvSpPr/>
          <p:nvPr/>
        </p:nvSpPr>
        <p:spPr>
          <a:xfrm>
            <a:off x="5867398" y="3124200"/>
            <a:ext cx="3810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6" name="Flowchart: Process 15"/>
          <p:cNvSpPr/>
          <p:nvPr/>
        </p:nvSpPr>
        <p:spPr>
          <a:xfrm>
            <a:off x="5029198" y="2083158"/>
            <a:ext cx="2133600" cy="11045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b="1" dirty="0" smtClean="0"/>
              <a:t>ANNIE</a:t>
            </a:r>
          </a:p>
          <a:p>
            <a:pPr algn="ctr"/>
            <a:r>
              <a:rPr lang="fil-PH" sz="1200" dirty="0" smtClean="0"/>
              <a:t>English Tokeniser, Gazetteer, Sentence Splitter, POS Tagger, NE Transducer, Orthographic Coreference, Pronominal Coreference</a:t>
            </a:r>
            <a:endParaRPr lang="fil-PH" sz="1200" dirty="0"/>
          </a:p>
        </p:txBody>
      </p:sp>
      <p:sp>
        <p:nvSpPr>
          <p:cNvPr id="17" name="Down Arrow 16"/>
          <p:cNvSpPr/>
          <p:nvPr/>
        </p:nvSpPr>
        <p:spPr>
          <a:xfrm>
            <a:off x="5867398" y="3810000"/>
            <a:ext cx="381000" cy="3810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l-PH"/>
          </a:p>
        </p:txBody>
      </p:sp>
      <p:sp>
        <p:nvSpPr>
          <p:cNvPr id="18" name="Flowchart: Process 17"/>
          <p:cNvSpPr/>
          <p:nvPr/>
        </p:nvSpPr>
        <p:spPr>
          <a:xfrm>
            <a:off x="5029198" y="3530958"/>
            <a:ext cx="2133600" cy="342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Morphological Analyzer</a:t>
            </a:r>
            <a:endParaRPr lang="fil-PH" sz="1200" dirty="0"/>
          </a:p>
        </p:txBody>
      </p:sp>
      <p:sp>
        <p:nvSpPr>
          <p:cNvPr id="19" name="Flowchart: Process 18"/>
          <p:cNvSpPr/>
          <p:nvPr/>
        </p:nvSpPr>
        <p:spPr>
          <a:xfrm>
            <a:off x="5029198" y="4216400"/>
            <a:ext cx="2133600" cy="342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OpenNLP Chunker</a:t>
            </a:r>
            <a:endParaRPr lang="fil-PH" sz="1200" dirty="0"/>
          </a:p>
        </p:txBody>
      </p:sp>
      <p:sp>
        <p:nvSpPr>
          <p:cNvPr id="20" name="Flowchart: Process 19"/>
          <p:cNvSpPr/>
          <p:nvPr/>
        </p:nvSpPr>
        <p:spPr>
          <a:xfrm>
            <a:off x="5029198" y="4902200"/>
            <a:ext cx="2133600" cy="34290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l-PH" sz="1200" dirty="0" smtClean="0"/>
              <a:t>JAPE Transducer</a:t>
            </a:r>
            <a:endParaRPr lang="fil-PH" sz="1200" dirty="0"/>
          </a:p>
        </p:txBody>
      </p:sp>
      <p:sp>
        <p:nvSpPr>
          <p:cNvPr id="22" name="Rectangle 21"/>
          <p:cNvSpPr/>
          <p:nvPr/>
        </p:nvSpPr>
        <p:spPr>
          <a:xfrm>
            <a:off x="381000" y="3276600"/>
            <a:ext cx="39624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Kisha</a:t>
            </a:r>
            <a:r>
              <a:rPr lang="en-PH" sz="2600" dirty="0" smtClean="0"/>
              <a:t> cried because she fell</a:t>
            </a:r>
            <a:endParaRPr lang="en-PH" sz="2600" dirty="0"/>
          </a:p>
        </p:txBody>
      </p:sp>
      <p:sp>
        <p:nvSpPr>
          <p:cNvPr id="23" name="Rectangle 22"/>
          <p:cNvSpPr/>
          <p:nvPr/>
        </p:nvSpPr>
        <p:spPr>
          <a:xfrm>
            <a:off x="533400" y="3401704"/>
            <a:ext cx="705134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Kisha</a:t>
            </a:r>
            <a:endParaRPr lang="en-PH" sz="2600" dirty="0"/>
          </a:p>
        </p:txBody>
      </p:sp>
      <p:sp>
        <p:nvSpPr>
          <p:cNvPr id="24" name="Rectangle 23"/>
          <p:cNvSpPr/>
          <p:nvPr/>
        </p:nvSpPr>
        <p:spPr>
          <a:xfrm>
            <a:off x="1314734" y="3401704"/>
            <a:ext cx="666466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cried</a:t>
            </a:r>
            <a:endParaRPr lang="en-PH" sz="2600" dirty="0"/>
          </a:p>
        </p:txBody>
      </p:sp>
      <p:sp>
        <p:nvSpPr>
          <p:cNvPr id="25" name="Rectangle 24"/>
          <p:cNvSpPr/>
          <p:nvPr/>
        </p:nvSpPr>
        <p:spPr>
          <a:xfrm>
            <a:off x="2066925" y="3400425"/>
            <a:ext cx="1095092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because</a:t>
            </a:r>
            <a:endParaRPr lang="en-PH" sz="2600" dirty="0"/>
          </a:p>
        </p:txBody>
      </p:sp>
      <p:sp>
        <p:nvSpPr>
          <p:cNvPr id="26" name="Rectangle 25"/>
          <p:cNvSpPr/>
          <p:nvPr/>
        </p:nvSpPr>
        <p:spPr>
          <a:xfrm>
            <a:off x="3209925" y="3399267"/>
            <a:ext cx="470080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she</a:t>
            </a:r>
            <a:endParaRPr lang="en-PH" sz="2600" dirty="0"/>
          </a:p>
        </p:txBody>
      </p:sp>
      <p:sp>
        <p:nvSpPr>
          <p:cNvPr id="27" name="Rectangle 26"/>
          <p:cNvSpPr/>
          <p:nvPr/>
        </p:nvSpPr>
        <p:spPr>
          <a:xfrm>
            <a:off x="3714750" y="3402635"/>
            <a:ext cx="495300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fell</a:t>
            </a:r>
            <a:endParaRPr lang="en-PH" sz="2600" dirty="0"/>
          </a:p>
        </p:txBody>
      </p:sp>
      <p:sp>
        <p:nvSpPr>
          <p:cNvPr id="28" name="Rectangle 27"/>
          <p:cNvSpPr/>
          <p:nvPr/>
        </p:nvSpPr>
        <p:spPr>
          <a:xfrm>
            <a:off x="3209925" y="3399267"/>
            <a:ext cx="470080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she</a:t>
            </a:r>
            <a:endParaRPr lang="en-PH" sz="2600" dirty="0"/>
          </a:p>
        </p:txBody>
      </p:sp>
      <p:sp>
        <p:nvSpPr>
          <p:cNvPr id="29" name="Rectangle 28"/>
          <p:cNvSpPr/>
          <p:nvPr/>
        </p:nvSpPr>
        <p:spPr>
          <a:xfrm>
            <a:off x="533400" y="3399267"/>
            <a:ext cx="705134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Kisha</a:t>
            </a:r>
            <a:endParaRPr lang="en-PH" sz="2600" dirty="0"/>
          </a:p>
        </p:txBody>
      </p:sp>
      <p:sp>
        <p:nvSpPr>
          <p:cNvPr id="30" name="Rectangle 29"/>
          <p:cNvSpPr/>
          <p:nvPr/>
        </p:nvSpPr>
        <p:spPr>
          <a:xfrm>
            <a:off x="420884" y="4509448"/>
            <a:ext cx="93016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Lookup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979882" y="4509448"/>
            <a:ext cx="93016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Lookup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3400" y="3911958"/>
            <a:ext cx="70513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NP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323833" y="3912453"/>
            <a:ext cx="657367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VBD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066925" y="3912453"/>
            <a:ext cx="1095092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CC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09926" y="3911958"/>
            <a:ext cx="47008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PP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714750" y="3912453"/>
            <a:ext cx="4953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000" dirty="0" smtClean="0">
                <a:solidFill>
                  <a:schemeClr val="bg1"/>
                </a:solidFill>
              </a:rPr>
              <a:t>VBD</a:t>
            </a:r>
            <a:endParaRPr lang="en-PH" sz="20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209925" y="3399267"/>
            <a:ext cx="470080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she</a:t>
            </a:r>
            <a:endParaRPr lang="en-PH" sz="2600" dirty="0"/>
          </a:p>
        </p:txBody>
      </p:sp>
      <p:sp>
        <p:nvSpPr>
          <p:cNvPr id="39" name="Rectangle 38"/>
          <p:cNvSpPr/>
          <p:nvPr/>
        </p:nvSpPr>
        <p:spPr>
          <a:xfrm>
            <a:off x="533400" y="3399267"/>
            <a:ext cx="705134" cy="4393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Kisha</a:t>
            </a:r>
            <a:endParaRPr lang="en-PH" sz="2600" dirty="0"/>
          </a:p>
        </p:txBody>
      </p:sp>
      <p:sp>
        <p:nvSpPr>
          <p:cNvPr id="40" name="Rectangle 39"/>
          <p:cNvSpPr/>
          <p:nvPr/>
        </p:nvSpPr>
        <p:spPr>
          <a:xfrm>
            <a:off x="420884" y="4509448"/>
            <a:ext cx="93016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Person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979882" y="4509448"/>
            <a:ext cx="93016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Person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" y="2891788"/>
            <a:ext cx="70513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299949" y="2891788"/>
            <a:ext cx="70513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261904" y="2891788"/>
            <a:ext cx="70513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092398" y="2895600"/>
            <a:ext cx="70513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609833" y="2891788"/>
            <a:ext cx="705134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24373" y="4912056"/>
            <a:ext cx="1580709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matches{1}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20884" y="4912056"/>
            <a:ext cx="184102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matches{1, 4}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24456" y="4912056"/>
            <a:ext cx="184102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matches{1, 4}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91648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English </a:t>
            </a:r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Tokenizer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1648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Gazetteer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91648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Sentence Splitter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24373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POS Tagger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24373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NE Transducer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24373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Orthographic </a:t>
            </a:r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Coreferencer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15945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Pronominal </a:t>
            </a:r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Coreferencer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24856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OpenNLP</a:t>
            </a:r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Chunker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533400" y="3912453"/>
            <a:ext cx="705134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NP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323833" y="3912453"/>
            <a:ext cx="657367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VP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066925" y="3912453"/>
            <a:ext cx="1095092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SBAR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3209926" y="3912453"/>
            <a:ext cx="47008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NP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714750" y="3912453"/>
            <a:ext cx="4953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400" dirty="0" smtClean="0">
                <a:solidFill>
                  <a:schemeClr val="bg1"/>
                </a:solidFill>
              </a:rPr>
              <a:t>VP</a:t>
            </a:r>
            <a:endParaRPr lang="en-PH" sz="2400" dirty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424856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Morphological </a:t>
            </a:r>
            <a:r>
              <a:rPr lang="en-PH" sz="2600" dirty="0" err="1" smtClean="0">
                <a:solidFill>
                  <a:schemeClr val="bg2">
                    <a:lumMod val="50000"/>
                  </a:schemeClr>
                </a:solidFill>
              </a:rPr>
              <a:t>Analyzer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1323833" y="3912453"/>
            <a:ext cx="657367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cry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720152" y="3912453"/>
            <a:ext cx="495300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400" dirty="0" smtClean="0">
                <a:solidFill>
                  <a:schemeClr val="bg1"/>
                </a:solidFill>
              </a:rPr>
              <a:t>fall</a:t>
            </a:r>
            <a:endParaRPr lang="en-PH" sz="2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15944" y="5969000"/>
            <a:ext cx="3941103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2">
                    <a:lumMod val="50000"/>
                  </a:schemeClr>
                </a:solidFill>
              </a:rPr>
              <a:t>JAPE Transducer</a:t>
            </a:r>
            <a:endParaRPr lang="en-PH" sz="2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50942" y="4199909"/>
            <a:ext cx="2422513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>
                <a:solidFill>
                  <a:schemeClr val="bg1"/>
                </a:solidFill>
              </a:rPr>
              <a:t>effectOf</a:t>
            </a:r>
            <a:r>
              <a:rPr lang="en-PH" sz="2600" dirty="0" smtClean="0">
                <a:solidFill>
                  <a:schemeClr val="bg1"/>
                </a:solidFill>
              </a:rPr>
              <a:t>(fall, cry)</a:t>
            </a:r>
            <a:endParaRPr lang="en-PH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8373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72063E-6 L -0.00174 0.09459 " pathEditMode="fixed" rAng="0" ptsTypes="AA"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718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72063E-6 L 5E-6 0.09459 " pathEditMode="fixed" rAng="0" ptsTypes="AA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-0.00226 0.09389 " pathEditMode="fixed" rAng="0" ptsTypes="AA">
                                      <p:cBhvr>
                                        <p:cTn id="1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4718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07 L -0.00052 0.09389 " pathEditMode="fixed" rAng="0" ptsTypes="AA">
                                      <p:cBhvr>
                                        <p:cTn id="1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500"/>
                            </p:stCondLst>
                            <p:childTnLst>
                              <p:par>
                                <p:cTn id="2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500"/>
                            </p:stCondLst>
                            <p:childTnLst>
                              <p:par>
                                <p:cTn id="2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1000"/>
                            </p:stCondLst>
                            <p:childTnLst>
                              <p:par>
                                <p:cTn id="3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>
                            <p:stCondLst>
                              <p:cond delay="500"/>
                            </p:stCondLst>
                            <p:childTnLst>
                              <p:par>
                                <p:cTn id="3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1000"/>
                            </p:stCondLst>
                            <p:childTnLst>
                              <p:par>
                                <p:cTn id="35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0607 0.25833 " pathEditMode="relative" ptsTypes="AA">
                                      <p:cBhvr>
                                        <p:cTn id="35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3000"/>
                            </p:stCondLst>
                            <p:childTnLst>
                              <p:par>
                                <p:cTn id="35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8" grpId="2" animBg="1"/>
      <p:bldP spid="39" grpId="0" animBg="1"/>
      <p:bldP spid="39" grpId="1" animBg="1"/>
      <p:bldP spid="39" grpId="2" animBg="1"/>
      <p:bldP spid="40" grpId="0" animBg="1"/>
      <p:bldP spid="40" grpId="1" animBg="1"/>
      <p:bldP spid="41" grpId="0" animBg="1"/>
      <p:bldP spid="41" grpId="1" animBg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7" grpId="0"/>
      <p:bldP spid="57" grpId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4" grpId="0"/>
      <p:bldP spid="64" grpId="1"/>
      <p:bldP spid="65" grpId="0" animBg="1"/>
      <p:bldP spid="65" grpId="1" animBg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69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Storytelling</a:t>
            </a:r>
          </a:p>
          <a:p>
            <a:pPr lvl="1"/>
            <a:r>
              <a:rPr lang="fil-PH" dirty="0" smtClean="0"/>
              <a:t>common task among humans</a:t>
            </a:r>
          </a:p>
          <a:p>
            <a:pPr lvl="1"/>
            <a:r>
              <a:rPr lang="fil-PH" dirty="0" smtClean="0"/>
              <a:t>entails common sense knowledge</a:t>
            </a:r>
          </a:p>
          <a:p>
            <a:pPr lvl="1"/>
            <a:endParaRPr lang="fil-PH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Architectural Design</a:t>
            </a:r>
          </a:p>
          <a:p>
            <a:pPr lvl="1"/>
            <a:r>
              <a:rPr lang="en-PH" dirty="0" smtClean="0"/>
              <a:t>Resolving Story-specific Named Entities</a:t>
            </a:r>
          </a:p>
          <a:p>
            <a:pPr lvl="2"/>
            <a:r>
              <a:rPr lang="en-PH" dirty="0" smtClean="0"/>
              <a:t>Pre-defined lists do not cover entities in the input corpora</a:t>
            </a:r>
            <a:endParaRPr lang="en-PH" dirty="0"/>
          </a:p>
          <a:p>
            <a:pPr lvl="2"/>
            <a:r>
              <a:rPr lang="en-PH" dirty="0" smtClean="0"/>
              <a:t>Created new gazetteers</a:t>
            </a:r>
          </a:p>
          <a:p>
            <a:pPr lvl="3"/>
            <a:r>
              <a:rPr lang="en-PH" dirty="0" smtClean="0"/>
              <a:t>Indicators</a:t>
            </a:r>
          </a:p>
          <a:p>
            <a:pPr lvl="3"/>
            <a:r>
              <a:rPr lang="en-PH" dirty="0" smtClean="0"/>
              <a:t>World States</a:t>
            </a:r>
          </a:p>
          <a:p>
            <a:pPr lvl="3"/>
            <a:r>
              <a:rPr lang="en-PH" dirty="0" smtClean="0"/>
              <a:t>Emotions</a:t>
            </a:r>
          </a:p>
          <a:p>
            <a:pPr lvl="3"/>
            <a:r>
              <a:rPr lang="en-PH" dirty="0" smtClean="0"/>
              <a:t>Characters</a:t>
            </a:r>
          </a:p>
          <a:p>
            <a:pPr lvl="3"/>
            <a:r>
              <a:rPr lang="en-PH" dirty="0" smtClean="0"/>
              <a:t>Objects</a:t>
            </a:r>
          </a:p>
          <a:p>
            <a:pPr lvl="3"/>
            <a:r>
              <a:rPr lang="en-PH" dirty="0" smtClean="0"/>
              <a:t>Locations</a:t>
            </a:r>
          </a:p>
          <a:p>
            <a:pPr lvl="2"/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5029038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Architectural Design</a:t>
            </a:r>
          </a:p>
          <a:p>
            <a:pPr lvl="1"/>
            <a:r>
              <a:rPr lang="en-PH" dirty="0" smtClean="0"/>
              <a:t>Recognizing Target Relations</a:t>
            </a:r>
          </a:p>
          <a:p>
            <a:pPr lvl="2"/>
            <a:r>
              <a:rPr lang="en-PH" dirty="0" smtClean="0"/>
              <a:t>Custom JAPE phases were created</a:t>
            </a:r>
          </a:p>
          <a:p>
            <a:pPr lvl="3"/>
            <a:r>
              <a:rPr lang="en-PH" dirty="0" smtClean="0"/>
              <a:t>Target relations</a:t>
            </a:r>
          </a:p>
          <a:p>
            <a:pPr lvl="3"/>
            <a:r>
              <a:rPr lang="en-PH" dirty="0" smtClean="0"/>
              <a:t>Cause, Effect, Event, Goals, Story-specific Named Entities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3268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Arrow 11"/>
          <p:cNvSpPr/>
          <p:nvPr/>
        </p:nvSpPr>
        <p:spPr>
          <a:xfrm>
            <a:off x="533400" y="3470086"/>
            <a:ext cx="8305800" cy="1101914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 and Implementation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Post-Processing</a:t>
            </a:r>
          </a:p>
        </p:txBody>
      </p:sp>
      <p:pic>
        <p:nvPicPr>
          <p:cNvPr id="1026" name="Picture 2" descr="C:\Users\Briane\Downloads\1365623236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58617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riane\Downloads\1365623294_XML-2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365737"/>
            <a:ext cx="952500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029200" y="3352800"/>
            <a:ext cx="952500" cy="1209675"/>
            <a:chOff x="4724400" y="2819400"/>
            <a:chExt cx="952500" cy="1209675"/>
          </a:xfrm>
        </p:grpSpPr>
        <p:pic>
          <p:nvPicPr>
            <p:cNvPr id="6" name="Picture 3" descr="C:\Users\Briane\Downloads\1365623294_XML-2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4400" y="2819400"/>
              <a:ext cx="9525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3" descr="C:\Users\Briane\Downloads\1365623294_XML-2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898" b="30709"/>
            <a:stretch/>
          </p:blipFill>
          <p:spPr bwMode="auto">
            <a:xfrm>
              <a:off x="4876800" y="3419475"/>
              <a:ext cx="698501" cy="542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781549" y="3592134"/>
              <a:ext cx="83820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PH" sz="2000" b="1" dirty="0" smtClean="0">
                  <a:solidFill>
                    <a:schemeClr val="bg1"/>
                  </a:solidFill>
                  <a:latin typeface="Candara" pitchFamily="34" charset="0"/>
                </a:rPr>
                <a:t>.</a:t>
              </a:r>
              <a:r>
                <a:rPr lang="en-PH" sz="2000" b="1" dirty="0" err="1" smtClean="0">
                  <a:solidFill>
                    <a:schemeClr val="bg1"/>
                  </a:solidFill>
                  <a:latin typeface="Candara" pitchFamily="34" charset="0"/>
                </a:rPr>
                <a:t>pbrel</a:t>
              </a:r>
              <a:endParaRPr lang="en-PH" sz="2000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200900" y="3352800"/>
            <a:ext cx="952500" cy="1209675"/>
            <a:chOff x="7162800" y="2819400"/>
            <a:chExt cx="952500" cy="1209675"/>
          </a:xfrm>
        </p:grpSpPr>
        <p:pic>
          <p:nvPicPr>
            <p:cNvPr id="8" name="Picture 3" descr="C:\Users\Briane\Downloads\1365623294_XML-2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2819400"/>
              <a:ext cx="952500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" descr="C:\Users\Briane\Downloads\1365623294_XML-2.png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247" b="29640"/>
            <a:stretch/>
          </p:blipFill>
          <p:spPr bwMode="auto">
            <a:xfrm>
              <a:off x="7275108" y="3393886"/>
              <a:ext cx="735274" cy="594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219949" y="3623847"/>
              <a:ext cx="83820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PH" sz="1600" b="1" dirty="0" smtClean="0">
                  <a:solidFill>
                    <a:schemeClr val="bg1"/>
                  </a:solidFill>
                  <a:latin typeface="Candara" pitchFamily="34" charset="0"/>
                </a:rPr>
                <a:t>.</a:t>
              </a:r>
              <a:r>
                <a:rPr lang="en-PH" sz="1600" b="1" dirty="0" err="1" smtClean="0">
                  <a:solidFill>
                    <a:schemeClr val="bg1"/>
                  </a:solidFill>
                  <a:latin typeface="Candara" pitchFamily="34" charset="0"/>
                </a:rPr>
                <a:t>cpbrel</a:t>
              </a:r>
              <a:endParaRPr lang="en-PH" sz="1600" b="1" dirty="0">
                <a:solidFill>
                  <a:schemeClr val="bg1"/>
                </a:solidFill>
                <a:latin typeface="Candara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53719" y="4659868"/>
            <a:ext cx="1633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GATE Document</a:t>
            </a:r>
            <a:endParaRPr lang="en-PH" dirty="0"/>
          </a:p>
        </p:txBody>
      </p:sp>
      <p:sp>
        <p:nvSpPr>
          <p:cNvPr id="16" name="TextBox 15"/>
          <p:cNvSpPr txBox="1"/>
          <p:nvPr/>
        </p:nvSpPr>
        <p:spPr>
          <a:xfrm>
            <a:off x="2492070" y="465986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Annotated Corpus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4565425" y="4659868"/>
            <a:ext cx="19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Extracted Relations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6747567" y="4659868"/>
            <a:ext cx="185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Unique Extractions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95949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build="p"/>
      <p:bldP spid="13" grpId="0"/>
      <p:bldP spid="16" grpId="0"/>
      <p:bldP spid="17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7238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Testing Methodology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dirty="0" smtClean="0"/>
              <a:t>Examine Picture Books Themes</a:t>
            </a:r>
          </a:p>
          <a:p>
            <a:pPr marL="1154430" lvl="2" indent="-514350"/>
            <a:r>
              <a:rPr lang="en-PH" dirty="0" smtClean="0"/>
              <a:t>Determine which themes can be used for testing</a:t>
            </a:r>
          </a:p>
          <a:p>
            <a:pPr marL="1154430" lvl="2" indent="-514350"/>
            <a:r>
              <a:rPr lang="en-PH" dirty="0" smtClean="0"/>
              <a:t>Determine which relation types can be tested for a specific theme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dirty="0" smtClean="0"/>
              <a:t>Group Target Relation Types</a:t>
            </a:r>
          </a:p>
          <a:p>
            <a:pPr marL="1154430" lvl="2" indent="-514350"/>
            <a:r>
              <a:rPr lang="en-PH" dirty="0" smtClean="0"/>
              <a:t>Determine how each target relation type will be tested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PH" dirty="0" smtClean="0"/>
              <a:t>Select Relations</a:t>
            </a:r>
          </a:p>
          <a:p>
            <a:pPr marL="1154430" lvl="2" indent="-514350"/>
            <a:r>
              <a:rPr lang="en-PH" dirty="0" smtClean="0"/>
              <a:t>Determine which extracted relations can be used and which needs manual creation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47900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Examine Picture Books Themes</a:t>
            </a:r>
            <a:endParaRPr lang="en-PH" dirty="0"/>
          </a:p>
        </p:txBody>
      </p:sp>
      <p:sp>
        <p:nvSpPr>
          <p:cNvPr id="7" name="Oval 6"/>
          <p:cNvSpPr/>
          <p:nvPr/>
        </p:nvSpPr>
        <p:spPr>
          <a:xfrm>
            <a:off x="4953000" y="25908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lamp</a:t>
            </a:r>
            <a:endParaRPr lang="en-PH" b="1" dirty="0"/>
          </a:p>
        </p:txBody>
      </p:sp>
      <p:sp>
        <p:nvSpPr>
          <p:cNvPr id="8" name="Oval 7"/>
          <p:cNvSpPr/>
          <p:nvPr/>
        </p:nvSpPr>
        <p:spPr>
          <a:xfrm>
            <a:off x="4953000" y="32766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break</a:t>
            </a:r>
            <a:endParaRPr lang="en-PH" b="1" dirty="0"/>
          </a:p>
        </p:txBody>
      </p:sp>
      <p:sp>
        <p:nvSpPr>
          <p:cNvPr id="9" name="Oval 8"/>
          <p:cNvSpPr/>
          <p:nvPr/>
        </p:nvSpPr>
        <p:spPr>
          <a:xfrm>
            <a:off x="4953000" y="39144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reak object</a:t>
            </a:r>
            <a:endParaRPr lang="en-PH" b="1" dirty="0"/>
          </a:p>
        </p:txBody>
      </p:sp>
      <p:sp>
        <p:nvSpPr>
          <p:cNvPr id="10" name="Oval 9"/>
          <p:cNvSpPr/>
          <p:nvPr/>
        </p:nvSpPr>
        <p:spPr>
          <a:xfrm>
            <a:off x="4953000" y="47272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e scared</a:t>
            </a:r>
            <a:endParaRPr lang="en-PH" b="1" dirty="0"/>
          </a:p>
        </p:txBody>
      </p:sp>
      <p:sp>
        <p:nvSpPr>
          <p:cNvPr id="11" name="Oval 10"/>
          <p:cNvSpPr/>
          <p:nvPr/>
        </p:nvSpPr>
        <p:spPr>
          <a:xfrm>
            <a:off x="4953000" y="56134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emotion</a:t>
            </a:r>
            <a:endParaRPr lang="en-PH" b="1" dirty="0"/>
          </a:p>
        </p:txBody>
      </p:sp>
      <p:cxnSp>
        <p:nvCxnSpPr>
          <p:cNvPr id="12" name="Straight Connector 11"/>
          <p:cNvCxnSpPr>
            <a:stCxn id="7" idx="4"/>
            <a:endCxn id="8" idx="0"/>
          </p:cNvCxnSpPr>
          <p:nvPr/>
        </p:nvCxnSpPr>
        <p:spPr>
          <a:xfrm>
            <a:off x="5704953" y="3045599"/>
            <a:ext cx="0" cy="2310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  <a:endCxn id="9" idx="0"/>
          </p:cNvCxnSpPr>
          <p:nvPr/>
        </p:nvCxnSpPr>
        <p:spPr>
          <a:xfrm>
            <a:off x="5704953" y="37313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4"/>
            <a:endCxn id="10" idx="0"/>
          </p:cNvCxnSpPr>
          <p:nvPr/>
        </p:nvCxnSpPr>
        <p:spPr>
          <a:xfrm>
            <a:off x="5704953" y="45441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  <a:endCxn id="11" idx="0"/>
          </p:cNvCxnSpPr>
          <p:nvPr/>
        </p:nvCxnSpPr>
        <p:spPr>
          <a:xfrm>
            <a:off x="5704953" y="5356999"/>
            <a:ext cx="0" cy="2564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185292" y="295247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capableOf</a:t>
            </a:r>
            <a:endParaRPr lang="en-PH" dirty="0"/>
          </a:p>
        </p:txBody>
      </p:sp>
      <p:sp>
        <p:nvSpPr>
          <p:cNvPr id="17" name="TextBox 16"/>
          <p:cNvSpPr txBox="1"/>
          <p:nvPr/>
        </p:nvSpPr>
        <p:spPr>
          <a:xfrm>
            <a:off x="6185292" y="3638273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conceptuallyRelatedTo</a:t>
            </a:r>
            <a:endParaRPr lang="en-PH" dirty="0"/>
          </a:p>
        </p:txBody>
      </p:sp>
      <p:sp>
        <p:nvSpPr>
          <p:cNvPr id="18" name="TextBox 17"/>
          <p:cNvSpPr txBox="1"/>
          <p:nvPr/>
        </p:nvSpPr>
        <p:spPr>
          <a:xfrm>
            <a:off x="6185292" y="44510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effectOf</a:t>
            </a:r>
            <a:endParaRPr lang="en-PH" dirty="0"/>
          </a:p>
        </p:txBody>
      </p:sp>
      <p:sp>
        <p:nvSpPr>
          <p:cNvPr id="19" name="TextBox 18"/>
          <p:cNvSpPr txBox="1"/>
          <p:nvPr/>
        </p:nvSpPr>
        <p:spPr>
          <a:xfrm>
            <a:off x="6199496" y="52765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isA</a:t>
            </a:r>
            <a:endParaRPr lang="en-PH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4047698"/>
            <a:ext cx="383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Original Ontology Path for AUTH0026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72544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  <p:bldP spid="10" grpId="0" animBg="1"/>
      <p:bldP spid="11" grpId="0" animBg="1"/>
      <p:bldP spid="16" grpId="0"/>
      <p:bldP spid="17" grpId="0"/>
      <p:bldP spid="18" grpId="0"/>
      <p:bldP spid="19" grpId="0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Examine Picture Books Themes</a:t>
            </a:r>
          </a:p>
          <a:p>
            <a:pPr lvl="1"/>
            <a:r>
              <a:rPr lang="en-PH" dirty="0" smtClean="0"/>
              <a:t>THME0001: Take a Bath</a:t>
            </a:r>
          </a:p>
          <a:p>
            <a:pPr lvl="2"/>
            <a:r>
              <a:rPr lang="en-PH" dirty="0" err="1" smtClean="0"/>
              <a:t>usedFor</a:t>
            </a:r>
            <a:endParaRPr lang="en-PH" dirty="0" smtClean="0"/>
          </a:p>
          <a:p>
            <a:pPr lvl="1"/>
            <a:r>
              <a:rPr lang="en-PH" dirty="0" smtClean="0"/>
              <a:t>THME0003: Be Careful &amp; THME0012: Be Honest</a:t>
            </a:r>
          </a:p>
          <a:p>
            <a:pPr lvl="2"/>
            <a:r>
              <a:rPr lang="en-PH" dirty="0" err="1" smtClean="0"/>
              <a:t>isA</a:t>
            </a:r>
            <a:r>
              <a:rPr lang="en-PH" dirty="0" smtClean="0"/>
              <a:t>, </a:t>
            </a:r>
            <a:r>
              <a:rPr lang="en-PH" dirty="0" err="1" smtClean="0"/>
              <a:t>capableOf</a:t>
            </a:r>
            <a:r>
              <a:rPr lang="en-PH" dirty="0" smtClean="0"/>
              <a:t>, </a:t>
            </a:r>
            <a:r>
              <a:rPr lang="en-PH" dirty="0" err="1" smtClean="0"/>
              <a:t>effectOf</a:t>
            </a:r>
            <a:r>
              <a:rPr lang="en-PH" dirty="0" smtClean="0"/>
              <a:t>, </a:t>
            </a:r>
            <a:r>
              <a:rPr lang="en-PH" dirty="0" err="1" smtClean="0"/>
              <a:t>propertyOf</a:t>
            </a:r>
            <a:endParaRPr lang="en-PH" dirty="0" smtClean="0"/>
          </a:p>
          <a:p>
            <a:pPr lvl="1"/>
            <a:r>
              <a:rPr lang="en-PH" dirty="0" smtClean="0"/>
              <a:t>THME0005: Be Neat</a:t>
            </a:r>
          </a:p>
          <a:p>
            <a:pPr lvl="2"/>
            <a:r>
              <a:rPr lang="en-PH" dirty="0" err="1" smtClean="0"/>
              <a:t>eventForGoalEvent</a:t>
            </a:r>
            <a:endParaRPr lang="en-PH" dirty="0" smtClean="0"/>
          </a:p>
          <a:p>
            <a:pPr lvl="1"/>
            <a:r>
              <a:rPr lang="en-PH" dirty="0" smtClean="0"/>
              <a:t>THME0015: Be Brave</a:t>
            </a:r>
          </a:p>
          <a:p>
            <a:pPr lvl="2"/>
            <a:r>
              <a:rPr lang="en-PH" dirty="0" err="1" smtClean="0"/>
              <a:t>effectOfIsState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319741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/>
          <a:lstStyle/>
          <a:p>
            <a:r>
              <a:rPr lang="en-PH" dirty="0" smtClean="0"/>
              <a:t>Group Target Relation Types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8400" y="2209800"/>
            <a:ext cx="20801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Group A</a:t>
            </a:r>
            <a:endParaRPr lang="en-PH" b="1" dirty="0"/>
          </a:p>
        </p:txBody>
      </p:sp>
      <p:sp>
        <p:nvSpPr>
          <p:cNvPr id="5" name="Rectangle 4"/>
          <p:cNvSpPr/>
          <p:nvPr/>
        </p:nvSpPr>
        <p:spPr>
          <a:xfrm>
            <a:off x="4747146" y="2209800"/>
            <a:ext cx="2080146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Group B</a:t>
            </a:r>
            <a:endParaRPr lang="en-PH" b="1" dirty="0"/>
          </a:p>
        </p:txBody>
      </p:sp>
      <p:sp>
        <p:nvSpPr>
          <p:cNvPr id="6" name="Rectangle 5"/>
          <p:cNvSpPr/>
          <p:nvPr/>
        </p:nvSpPr>
        <p:spPr>
          <a:xfrm>
            <a:off x="2438400" y="2895600"/>
            <a:ext cx="2080146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Used in existing themes</a:t>
            </a:r>
            <a:endParaRPr lang="en-PH" b="1" dirty="0"/>
          </a:p>
        </p:txBody>
      </p:sp>
      <p:sp>
        <p:nvSpPr>
          <p:cNvPr id="7" name="Rectangle 6"/>
          <p:cNvSpPr/>
          <p:nvPr/>
        </p:nvSpPr>
        <p:spPr>
          <a:xfrm>
            <a:off x="4747146" y="2895600"/>
            <a:ext cx="2080146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Not used in existing themes</a:t>
            </a:r>
            <a:endParaRPr lang="en-PH" b="1" dirty="0"/>
          </a:p>
        </p:txBody>
      </p:sp>
      <p:sp>
        <p:nvSpPr>
          <p:cNvPr id="8" name="Rectangle 7"/>
          <p:cNvSpPr/>
          <p:nvPr/>
        </p:nvSpPr>
        <p:spPr>
          <a:xfrm>
            <a:off x="2438400" y="3810000"/>
            <a:ext cx="2080146" cy="2667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/>
              <a:t>isA</a:t>
            </a:r>
            <a:endParaRPr lang="en-PH" b="1" dirty="0"/>
          </a:p>
          <a:p>
            <a:pPr algn="ctr"/>
            <a:r>
              <a:rPr lang="en-PH" b="1" dirty="0" err="1"/>
              <a:t>capableOf</a:t>
            </a:r>
            <a:endParaRPr lang="en-PH" b="1" dirty="0"/>
          </a:p>
          <a:p>
            <a:pPr algn="ctr"/>
            <a:r>
              <a:rPr lang="en-PH" b="1" dirty="0" err="1"/>
              <a:t>propertyOf</a:t>
            </a:r>
            <a:endParaRPr lang="en-PH" b="1" dirty="0"/>
          </a:p>
          <a:p>
            <a:pPr algn="ctr"/>
            <a:r>
              <a:rPr lang="en-PH" b="1" dirty="0" err="1"/>
              <a:t>effectOf</a:t>
            </a:r>
            <a:endParaRPr lang="en-PH" b="1" dirty="0"/>
          </a:p>
          <a:p>
            <a:pPr algn="ctr"/>
            <a:r>
              <a:rPr lang="en-PH" b="1" dirty="0" err="1"/>
              <a:t>effectOfIsState</a:t>
            </a:r>
            <a:endParaRPr lang="en-PH" b="1" dirty="0"/>
          </a:p>
          <a:p>
            <a:pPr algn="ctr"/>
            <a:r>
              <a:rPr lang="en-PH" b="1" dirty="0" err="1"/>
              <a:t>usedFor</a:t>
            </a:r>
            <a:endParaRPr lang="en-PH" b="1" dirty="0"/>
          </a:p>
          <a:p>
            <a:pPr algn="ctr"/>
            <a:r>
              <a:rPr lang="en-PH" b="1" dirty="0" err="1"/>
              <a:t>eventForGoalEvent</a:t>
            </a:r>
            <a:endParaRPr lang="en-PH" b="1" dirty="0"/>
          </a:p>
        </p:txBody>
      </p:sp>
      <p:sp>
        <p:nvSpPr>
          <p:cNvPr id="9" name="Rectangle 8"/>
          <p:cNvSpPr/>
          <p:nvPr/>
        </p:nvSpPr>
        <p:spPr>
          <a:xfrm>
            <a:off x="4747146" y="3810000"/>
            <a:ext cx="2080146" cy="2667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/>
              <a:t>locationOf</a:t>
            </a:r>
            <a:endParaRPr lang="en-PH" b="1" dirty="0"/>
          </a:p>
          <a:p>
            <a:pPr algn="ctr"/>
            <a:r>
              <a:rPr lang="en-PH" b="1" dirty="0" err="1"/>
              <a:t>partOf</a:t>
            </a:r>
            <a:endParaRPr lang="en-PH" b="1" dirty="0"/>
          </a:p>
          <a:p>
            <a:pPr algn="ctr"/>
            <a:r>
              <a:rPr lang="en-PH" b="1" dirty="0" err="1"/>
              <a:t>madeOf</a:t>
            </a:r>
            <a:endParaRPr lang="en-PH" b="1" dirty="0"/>
          </a:p>
          <a:p>
            <a:pPr algn="ctr"/>
            <a:r>
              <a:rPr lang="en-PH" b="1" dirty="0" err="1"/>
              <a:t>eventForGoalState</a:t>
            </a:r>
            <a:endParaRPr lang="en-PH" b="1" dirty="0"/>
          </a:p>
          <a:p>
            <a:pPr algn="ctr"/>
            <a:r>
              <a:rPr lang="en-PH" b="1" dirty="0" err="1"/>
              <a:t>oftenNear</a:t>
            </a:r>
            <a:endParaRPr lang="en-PH" b="1" dirty="0"/>
          </a:p>
          <a:p>
            <a:pPr algn="ctr"/>
            <a:r>
              <a:rPr lang="en-PH" b="1" dirty="0"/>
              <a:t>happens</a:t>
            </a:r>
          </a:p>
          <a:p>
            <a:pPr algn="ctr"/>
            <a:r>
              <a:rPr lang="en-PH" b="1" dirty="0" err="1"/>
              <a:t>hasRole</a:t>
            </a:r>
            <a:endParaRPr lang="en-PH" b="1" dirty="0"/>
          </a:p>
          <a:p>
            <a:pPr algn="ctr"/>
            <a:r>
              <a:rPr lang="en-PH" b="1" dirty="0" err="1"/>
              <a:t>roleResponsibleFor</a:t>
            </a:r>
            <a:endParaRPr lang="en-PH" b="1" dirty="0"/>
          </a:p>
          <a:p>
            <a:pPr algn="ctr"/>
            <a:r>
              <a:rPr lang="en-PH" b="1" dirty="0"/>
              <a:t>owns</a:t>
            </a:r>
          </a:p>
        </p:txBody>
      </p:sp>
    </p:spTree>
    <p:extLst>
      <p:ext uri="{BB962C8B-B14F-4D97-AF65-F5344CB8AC3E}">
        <p14:creationId xmlns:p14="http://schemas.microsoft.com/office/powerpoint/2010/main" val="401708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smtClean="0"/>
              <a:t>Create branches in select ontology searches of identified themes</a:t>
            </a:r>
          </a:p>
          <a:p>
            <a:pPr lvl="2"/>
            <a:r>
              <a:rPr lang="en-PH" dirty="0" smtClean="0"/>
              <a:t>New:</a:t>
            </a:r>
          </a:p>
          <a:p>
            <a:pPr lvl="3"/>
            <a:r>
              <a:rPr lang="en-PH" dirty="0" smtClean="0"/>
              <a:t>9 words</a:t>
            </a:r>
          </a:p>
          <a:p>
            <a:pPr lvl="3"/>
            <a:r>
              <a:rPr lang="en-PH" dirty="0" smtClean="0"/>
              <a:t>12 concepts</a:t>
            </a:r>
          </a:p>
          <a:p>
            <a:pPr lvl="3"/>
            <a:r>
              <a:rPr lang="en-PH" dirty="0" smtClean="0"/>
              <a:t>41 ontology entries</a:t>
            </a:r>
          </a:p>
          <a:p>
            <a:pPr lvl="3"/>
            <a:r>
              <a:rPr lang="en-PH" dirty="0" smtClean="0"/>
              <a:t>11 branch outs</a:t>
            </a:r>
          </a:p>
        </p:txBody>
      </p:sp>
    </p:spTree>
    <p:extLst>
      <p:ext uri="{BB962C8B-B14F-4D97-AF65-F5344CB8AC3E}">
        <p14:creationId xmlns:p14="http://schemas.microsoft.com/office/powerpoint/2010/main" val="964328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Sample Alternative Path for Testing</a:t>
            </a:r>
            <a:endParaRPr lang="en-PH" dirty="0"/>
          </a:p>
        </p:txBody>
      </p:sp>
      <p:cxnSp>
        <p:nvCxnSpPr>
          <p:cNvPr id="23" name="Straight Connector 22"/>
          <p:cNvCxnSpPr>
            <a:stCxn id="34" idx="2"/>
            <a:endCxn id="21" idx="0"/>
          </p:cNvCxnSpPr>
          <p:nvPr/>
        </p:nvCxnSpPr>
        <p:spPr>
          <a:xfrm flipH="1">
            <a:off x="3409950" y="3046800"/>
            <a:ext cx="1871921" cy="45839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4" idx="2"/>
            <a:endCxn id="22" idx="0"/>
          </p:cNvCxnSpPr>
          <p:nvPr/>
        </p:nvCxnSpPr>
        <p:spPr>
          <a:xfrm flipH="1">
            <a:off x="1416050" y="3046800"/>
            <a:ext cx="3865821" cy="45839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4"/>
            <a:endCxn id="36" idx="2"/>
          </p:cNvCxnSpPr>
          <p:nvPr/>
        </p:nvCxnSpPr>
        <p:spPr>
          <a:xfrm>
            <a:off x="3409950" y="3959998"/>
            <a:ext cx="1871921" cy="49794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4"/>
            <a:endCxn id="36" idx="2"/>
          </p:cNvCxnSpPr>
          <p:nvPr/>
        </p:nvCxnSpPr>
        <p:spPr>
          <a:xfrm>
            <a:off x="1416050" y="3959998"/>
            <a:ext cx="3865821" cy="49794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8" idx="4"/>
            <a:endCxn id="38" idx="2"/>
          </p:cNvCxnSpPr>
          <p:nvPr/>
        </p:nvCxnSpPr>
        <p:spPr>
          <a:xfrm>
            <a:off x="1416050" y="5585598"/>
            <a:ext cx="3865821" cy="48380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4"/>
            <a:endCxn id="38" idx="2"/>
          </p:cNvCxnSpPr>
          <p:nvPr/>
        </p:nvCxnSpPr>
        <p:spPr>
          <a:xfrm>
            <a:off x="3409950" y="5585598"/>
            <a:ext cx="1871921" cy="48380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36" idx="2"/>
          </p:cNvCxnSpPr>
          <p:nvPr/>
        </p:nvCxnSpPr>
        <p:spPr>
          <a:xfrm flipV="1">
            <a:off x="3409950" y="4457938"/>
            <a:ext cx="1871921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0"/>
            <a:endCxn id="36" idx="2"/>
          </p:cNvCxnSpPr>
          <p:nvPr/>
        </p:nvCxnSpPr>
        <p:spPr>
          <a:xfrm flipV="1">
            <a:off x="1416050" y="4457938"/>
            <a:ext cx="3865821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0710" y="6069399"/>
            <a:ext cx="313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PH" dirty="0"/>
              <a:t>Alternative Paths for AUTH0026</a:t>
            </a:r>
          </a:p>
        </p:txBody>
      </p:sp>
      <p:cxnSp>
        <p:nvCxnSpPr>
          <p:cNvPr id="39" name="Straight Connector 38"/>
          <p:cNvCxnSpPr>
            <a:stCxn id="34" idx="4"/>
            <a:endCxn id="35" idx="0"/>
          </p:cNvCxnSpPr>
          <p:nvPr/>
        </p:nvCxnSpPr>
        <p:spPr>
          <a:xfrm>
            <a:off x="6033824" y="3274199"/>
            <a:ext cx="0" cy="2310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6033824" y="39599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7" idx="0"/>
          </p:cNvCxnSpPr>
          <p:nvPr/>
        </p:nvCxnSpPr>
        <p:spPr>
          <a:xfrm>
            <a:off x="6033824" y="47727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4"/>
            <a:endCxn id="38" idx="0"/>
          </p:cNvCxnSpPr>
          <p:nvPr/>
        </p:nvCxnSpPr>
        <p:spPr>
          <a:xfrm>
            <a:off x="6033824" y="5585599"/>
            <a:ext cx="0" cy="2564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14163" y="318107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capableOf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6514163" y="3866873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conceptuallyRelatedTo</a:t>
            </a:r>
            <a:endParaRPr lang="en-PH" dirty="0"/>
          </a:p>
        </p:txBody>
      </p:sp>
      <p:sp>
        <p:nvSpPr>
          <p:cNvPr id="45" name="TextBox 44"/>
          <p:cNvSpPr txBox="1"/>
          <p:nvPr/>
        </p:nvSpPr>
        <p:spPr>
          <a:xfrm>
            <a:off x="6514163" y="4679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effectOf</a:t>
            </a:r>
            <a:endParaRPr lang="en-PH" dirty="0"/>
          </a:p>
        </p:txBody>
      </p:sp>
      <p:sp>
        <p:nvSpPr>
          <p:cNvPr id="46" name="TextBox 45"/>
          <p:cNvSpPr txBox="1"/>
          <p:nvPr/>
        </p:nvSpPr>
        <p:spPr>
          <a:xfrm>
            <a:off x="6528367" y="5505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isA</a:t>
            </a:r>
            <a:endParaRPr lang="en-PH" dirty="0"/>
          </a:p>
        </p:txBody>
      </p:sp>
      <p:sp>
        <p:nvSpPr>
          <p:cNvPr id="47" name="TextBox 46"/>
          <p:cNvSpPr txBox="1"/>
          <p:nvPr/>
        </p:nvSpPr>
        <p:spPr>
          <a:xfrm>
            <a:off x="4116023" y="2362200"/>
            <a:ext cx="383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Original Ontology Path for AUTH0026</a:t>
            </a:r>
            <a:endParaRPr lang="en-PH" dirty="0"/>
          </a:p>
        </p:txBody>
      </p:sp>
      <p:sp>
        <p:nvSpPr>
          <p:cNvPr id="21" name="Oval 20"/>
          <p:cNvSpPr/>
          <p:nvPr/>
        </p:nvSpPr>
        <p:spPr>
          <a:xfrm>
            <a:off x="2667000" y="3505199"/>
            <a:ext cx="1485900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fall</a:t>
            </a:r>
          </a:p>
        </p:txBody>
      </p:sp>
      <p:sp>
        <p:nvSpPr>
          <p:cNvPr id="22" name="Oval 21"/>
          <p:cNvSpPr/>
          <p:nvPr/>
        </p:nvSpPr>
        <p:spPr>
          <a:xfrm>
            <a:off x="673100" y="3505199"/>
            <a:ext cx="1485900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drop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4955877"/>
            <a:ext cx="148590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be worried</a:t>
            </a:r>
          </a:p>
        </p:txBody>
      </p:sp>
      <p:sp>
        <p:nvSpPr>
          <p:cNvPr id="28" name="Oval 27"/>
          <p:cNvSpPr/>
          <p:nvPr/>
        </p:nvSpPr>
        <p:spPr>
          <a:xfrm>
            <a:off x="673100" y="4955877"/>
            <a:ext cx="148590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be shocked</a:t>
            </a:r>
          </a:p>
        </p:txBody>
      </p:sp>
      <p:sp>
        <p:nvSpPr>
          <p:cNvPr id="34" name="Oval 33"/>
          <p:cNvSpPr/>
          <p:nvPr/>
        </p:nvSpPr>
        <p:spPr>
          <a:xfrm>
            <a:off x="5281871" y="28194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lamp</a:t>
            </a:r>
            <a:endParaRPr lang="en-PH" b="1" dirty="0"/>
          </a:p>
        </p:txBody>
      </p:sp>
      <p:sp>
        <p:nvSpPr>
          <p:cNvPr id="35" name="Oval 34"/>
          <p:cNvSpPr/>
          <p:nvPr/>
        </p:nvSpPr>
        <p:spPr>
          <a:xfrm>
            <a:off x="5281871" y="35052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break</a:t>
            </a:r>
            <a:endParaRPr lang="en-PH" b="1" dirty="0"/>
          </a:p>
        </p:txBody>
      </p:sp>
      <p:sp>
        <p:nvSpPr>
          <p:cNvPr id="36" name="Oval 35"/>
          <p:cNvSpPr/>
          <p:nvPr/>
        </p:nvSpPr>
        <p:spPr>
          <a:xfrm>
            <a:off x="5281871" y="41430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reak object</a:t>
            </a:r>
            <a:endParaRPr lang="en-PH" b="1" dirty="0"/>
          </a:p>
        </p:txBody>
      </p:sp>
      <p:sp>
        <p:nvSpPr>
          <p:cNvPr id="37" name="Oval 36"/>
          <p:cNvSpPr/>
          <p:nvPr/>
        </p:nvSpPr>
        <p:spPr>
          <a:xfrm>
            <a:off x="5281871" y="49558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e scared</a:t>
            </a:r>
            <a:endParaRPr lang="en-PH" b="1" dirty="0"/>
          </a:p>
        </p:txBody>
      </p:sp>
      <p:sp>
        <p:nvSpPr>
          <p:cNvPr id="38" name="Oval 37"/>
          <p:cNvSpPr/>
          <p:nvPr/>
        </p:nvSpPr>
        <p:spPr>
          <a:xfrm>
            <a:off x="5281871" y="58420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emotion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132842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43" grpId="0"/>
      <p:bldP spid="44" grpId="0"/>
      <p:bldP spid="45" grpId="0"/>
      <p:bldP spid="46" grpId="0"/>
      <p:bldP spid="47" grpId="0"/>
      <p:bldP spid="21" grpId="0" animBg="1"/>
      <p:bldP spid="22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Children’s Stories</a:t>
            </a:r>
          </a:p>
          <a:p>
            <a:pPr lvl="1"/>
            <a:r>
              <a:rPr lang="fil-PH" dirty="0" smtClean="0"/>
              <a:t>Simple and straightforward</a:t>
            </a:r>
          </a:p>
          <a:p>
            <a:pPr lvl="1"/>
            <a:r>
              <a:rPr lang="fil-PH" dirty="0" smtClean="0"/>
              <a:t>Focuses on action</a:t>
            </a:r>
          </a:p>
          <a:p>
            <a:pPr lvl="1"/>
            <a:r>
              <a:rPr lang="fil-PH" dirty="0" smtClean="0"/>
              <a:t>Leans toward fantasy, fables and innocence</a:t>
            </a:r>
          </a:p>
          <a:p>
            <a:pPr lvl="1"/>
            <a:r>
              <a:rPr lang="fil-PH" dirty="0" smtClean="0"/>
              <a:t>Didactic</a:t>
            </a:r>
          </a:p>
          <a:p>
            <a:pPr lvl="1"/>
            <a:endParaRPr lang="fil-PH" dirty="0" smtClean="0"/>
          </a:p>
        </p:txBody>
      </p:sp>
    </p:spTree>
    <p:extLst>
      <p:ext uri="{BB962C8B-B14F-4D97-AF65-F5344CB8AC3E}">
        <p14:creationId xmlns:p14="http://schemas.microsoft.com/office/powerpoint/2010/main" val="551738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smtClean="0"/>
              <a:t>Exception for </a:t>
            </a:r>
            <a:r>
              <a:rPr lang="en-PH" dirty="0" err="1" smtClean="0">
                <a:solidFill>
                  <a:srgbClr val="FF0000"/>
                </a:solidFill>
              </a:rPr>
              <a:t>effectOfIsState</a:t>
            </a:r>
            <a:endParaRPr lang="en-PH" dirty="0" smtClean="0">
              <a:solidFill>
                <a:srgbClr val="FF0000"/>
              </a:solidFill>
            </a:endParaRPr>
          </a:p>
          <a:p>
            <a:pPr lvl="3"/>
            <a:r>
              <a:rPr lang="en-PH" dirty="0" smtClean="0"/>
              <a:t>Branching out happened at the end of the ontology search</a:t>
            </a:r>
          </a:p>
          <a:p>
            <a:pPr lvl="3"/>
            <a:r>
              <a:rPr lang="en-PH" dirty="0" smtClean="0"/>
              <a:t>WORDID of </a:t>
            </a:r>
            <a:r>
              <a:rPr lang="en-PH" b="1" dirty="0" smtClean="0">
                <a:solidFill>
                  <a:srgbClr val="0070C0"/>
                </a:solidFill>
              </a:rPr>
              <a:t>friendship</a:t>
            </a:r>
            <a:r>
              <a:rPr lang="en-PH" dirty="0" smtClean="0">
                <a:solidFill>
                  <a:srgbClr val="0070C0"/>
                </a:solidFill>
              </a:rPr>
              <a:t> </a:t>
            </a:r>
            <a:r>
              <a:rPr lang="en-PH" dirty="0" smtClean="0"/>
              <a:t>is explicitly included</a:t>
            </a:r>
          </a:p>
          <a:p>
            <a:pPr marL="0" indent="0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dirty="0"/>
              <a:t>CGOL0013(Target:%</a:t>
            </a:r>
            <a:r>
              <a:rPr lang="en-PH" sz="2400" dirty="0" err="1"/>
              <a:t>ontoGoal</a:t>
            </a:r>
            <a:r>
              <a:rPr lang="en-PH" sz="2400" dirty="0"/>
              <a:t>(%lesson%,</a:t>
            </a:r>
            <a:r>
              <a:rPr lang="en-PH" sz="2400" dirty="0">
                <a:solidFill>
                  <a:srgbClr val="FF0000"/>
                </a:solidFill>
              </a:rPr>
              <a:t>WORD0331</a:t>
            </a:r>
            <a:r>
              <a:rPr lang="en-PH" sz="2400" dirty="0"/>
              <a:t>)%);</a:t>
            </a:r>
            <a:endParaRPr lang="en-PH" sz="2400" dirty="0" smtClean="0"/>
          </a:p>
          <a:p>
            <a:pPr lvl="3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6466843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Sample Alternative Path for Testing</a:t>
            </a:r>
            <a:endParaRPr lang="en-PH" dirty="0"/>
          </a:p>
        </p:txBody>
      </p:sp>
      <p:cxnSp>
        <p:nvCxnSpPr>
          <p:cNvPr id="31" name="Straight Connector 30"/>
          <p:cNvCxnSpPr>
            <a:stCxn id="27" idx="0"/>
            <a:endCxn id="36" idx="2"/>
          </p:cNvCxnSpPr>
          <p:nvPr/>
        </p:nvCxnSpPr>
        <p:spPr>
          <a:xfrm flipV="1">
            <a:off x="3506455" y="4587339"/>
            <a:ext cx="1775415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0"/>
            <a:endCxn id="36" idx="2"/>
          </p:cNvCxnSpPr>
          <p:nvPr/>
        </p:nvCxnSpPr>
        <p:spPr>
          <a:xfrm flipV="1">
            <a:off x="1524000" y="4587339"/>
            <a:ext cx="3757870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0710" y="6069399"/>
            <a:ext cx="313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PH" dirty="0"/>
              <a:t>Alternative Paths for </a:t>
            </a:r>
            <a:r>
              <a:rPr lang="en-PH" dirty="0" smtClean="0"/>
              <a:t>AUTH0056</a:t>
            </a:r>
            <a:endParaRPr lang="en-PH" dirty="0"/>
          </a:p>
        </p:txBody>
      </p:sp>
      <p:cxnSp>
        <p:nvCxnSpPr>
          <p:cNvPr id="39" name="Straight Connector 38"/>
          <p:cNvCxnSpPr>
            <a:stCxn id="34" idx="4"/>
            <a:endCxn id="35" idx="0"/>
          </p:cNvCxnSpPr>
          <p:nvPr/>
        </p:nvCxnSpPr>
        <p:spPr>
          <a:xfrm>
            <a:off x="6108035" y="3274199"/>
            <a:ext cx="0" cy="2310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6108035" y="4089400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7" idx="0"/>
          </p:cNvCxnSpPr>
          <p:nvPr/>
        </p:nvCxnSpPr>
        <p:spPr>
          <a:xfrm>
            <a:off x="6108035" y="4902200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14163" y="3181072"/>
            <a:ext cx="130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desiresEvent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6514163" y="3996274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capableOf</a:t>
            </a:r>
            <a:endParaRPr lang="en-PH" dirty="0"/>
          </a:p>
        </p:txBody>
      </p:sp>
      <p:sp>
        <p:nvSpPr>
          <p:cNvPr id="45" name="TextBox 44"/>
          <p:cNvSpPr txBox="1"/>
          <p:nvPr/>
        </p:nvSpPr>
        <p:spPr>
          <a:xfrm>
            <a:off x="6514163" y="480907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effectOfIsState</a:t>
            </a:r>
            <a:endParaRPr lang="en-PH" dirty="0"/>
          </a:p>
        </p:txBody>
      </p:sp>
      <p:sp>
        <p:nvSpPr>
          <p:cNvPr id="47" name="TextBox 46"/>
          <p:cNvSpPr txBox="1"/>
          <p:nvPr/>
        </p:nvSpPr>
        <p:spPr>
          <a:xfrm>
            <a:off x="4116023" y="2362200"/>
            <a:ext cx="3740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Original Ontology Path for AUTH0056</a:t>
            </a:r>
            <a:endParaRPr lang="en-PH" dirty="0"/>
          </a:p>
        </p:txBody>
      </p:sp>
      <p:sp>
        <p:nvSpPr>
          <p:cNvPr id="27" name="Oval 26"/>
          <p:cNvSpPr/>
          <p:nvPr/>
        </p:nvSpPr>
        <p:spPr>
          <a:xfrm>
            <a:off x="2667000" y="5085278"/>
            <a:ext cx="167891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closeness</a:t>
            </a:r>
            <a:endParaRPr lang="en-PH" b="1" dirty="0"/>
          </a:p>
        </p:txBody>
      </p:sp>
      <p:sp>
        <p:nvSpPr>
          <p:cNvPr id="28" name="Oval 27"/>
          <p:cNvSpPr/>
          <p:nvPr/>
        </p:nvSpPr>
        <p:spPr>
          <a:xfrm>
            <a:off x="533400" y="5085278"/>
            <a:ext cx="198120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relationship</a:t>
            </a:r>
            <a:endParaRPr lang="en-PH" b="1" dirty="0"/>
          </a:p>
        </p:txBody>
      </p:sp>
      <p:sp>
        <p:nvSpPr>
          <p:cNvPr id="34" name="Oval 33"/>
          <p:cNvSpPr/>
          <p:nvPr/>
        </p:nvSpPr>
        <p:spPr>
          <a:xfrm>
            <a:off x="5281870" y="2819400"/>
            <a:ext cx="1652329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be brave</a:t>
            </a:r>
            <a:endParaRPr lang="en-PH" b="1" dirty="0"/>
          </a:p>
        </p:txBody>
      </p:sp>
      <p:sp>
        <p:nvSpPr>
          <p:cNvPr id="35" name="Oval 34"/>
          <p:cNvSpPr/>
          <p:nvPr/>
        </p:nvSpPr>
        <p:spPr>
          <a:xfrm>
            <a:off x="5281870" y="3505200"/>
            <a:ext cx="1652329" cy="584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play w/ others</a:t>
            </a:r>
            <a:endParaRPr lang="en-PH" b="1" dirty="0"/>
          </a:p>
        </p:txBody>
      </p:sp>
      <p:sp>
        <p:nvSpPr>
          <p:cNvPr id="36" name="Oval 35"/>
          <p:cNvSpPr/>
          <p:nvPr/>
        </p:nvSpPr>
        <p:spPr>
          <a:xfrm>
            <a:off x="5281870" y="4272478"/>
            <a:ext cx="1652329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make friends</a:t>
            </a:r>
            <a:endParaRPr lang="en-PH" b="1" dirty="0"/>
          </a:p>
        </p:txBody>
      </p:sp>
      <p:sp>
        <p:nvSpPr>
          <p:cNvPr id="37" name="Oval 36"/>
          <p:cNvSpPr/>
          <p:nvPr/>
        </p:nvSpPr>
        <p:spPr>
          <a:xfrm>
            <a:off x="5281870" y="5085278"/>
            <a:ext cx="1652329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friendship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819426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43" grpId="0"/>
      <p:bldP spid="44" grpId="0"/>
      <p:bldP spid="45" grpId="0"/>
      <p:bldP spid="47" grpId="0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A</a:t>
            </a:r>
          </a:p>
          <a:p>
            <a:pPr marL="0" indent="0">
              <a:buNone/>
            </a:pPr>
            <a:endParaRPr lang="en-PH" dirty="0" smtClean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6037862"/>
              </p:ext>
            </p:extLst>
          </p:nvPr>
        </p:nvGraphicFramePr>
        <p:xfrm>
          <a:off x="609600" y="2900680"/>
          <a:ext cx="8153401" cy="154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371600"/>
                <a:gridCol w="2743200"/>
                <a:gridCol w="2895601"/>
              </a:tblGrid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GoalID</a:t>
                      </a:r>
                      <a:endParaRPr lang="en-PH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PH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Goal</a:t>
                      </a:r>
                      <a:endParaRPr lang="en-PH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Consequence</a:t>
                      </a:r>
                      <a:endParaRPr lang="en-PH" sz="16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50800" marR="50800" marT="50800" marB="50800"/>
                </a:tc>
              </a:tr>
              <a:tr h="238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AUTH0087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 of lesson is friendship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CGOL0013(Target:%</a:t>
                      </a:r>
                      <a:r>
                        <a:rPr lang="en-PH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ontoGoal</a:t>
                      </a: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(%lesson%,WORD0447)%);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CGOL0044(Target:WORD0332);</a:t>
                      </a:r>
                    </a:p>
                  </a:txBody>
                  <a:tcPr marL="50800" marR="50800" marT="50800" marB="50800"/>
                </a:tc>
              </a:tr>
              <a:tr h="2844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AUTH0088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Result of lesson is friendship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CGOL0013(Target:%</a:t>
                      </a:r>
                      <a:r>
                        <a:rPr lang="en-PH" sz="1600" b="1" dirty="0" err="1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ontoGoal</a:t>
                      </a: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(%lesson%,WORD0448)%);</a:t>
                      </a: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CGOL0044(Target:WORD0332);</a:t>
                      </a: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240074"/>
              </p:ext>
            </p:extLst>
          </p:nvPr>
        </p:nvGraphicFramePr>
        <p:xfrm>
          <a:off x="609600" y="4800600"/>
          <a:ext cx="8153401" cy="106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066800"/>
                <a:gridCol w="4038601"/>
              </a:tblGrid>
              <a:tr h="37084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err="1">
                          <a:effectLst/>
                        </a:rPr>
                        <a:t>PlotID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Name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Stage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 err="1">
                          <a:effectLst/>
                        </a:rPr>
                        <a:t>AuthorGoals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23876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SPAT0052</a:t>
                      </a:r>
                      <a:endParaRPr lang="en-PH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Inform Lesson</a:t>
                      </a:r>
                      <a:endParaRPr lang="en-PH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dirty="0">
                          <a:effectLst/>
                        </a:rPr>
                        <a:t>Solution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</a:rPr>
                        <a:t>AUTH0087</a:t>
                      </a:r>
                      <a:r>
                        <a:rPr lang="en-PH" sz="1600" dirty="0">
                          <a:effectLst/>
                        </a:rPr>
                        <a:t>;AUTH0043;AUTH0044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  <a:tr h="28448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SPAT0053</a:t>
                      </a:r>
                      <a:endParaRPr lang="en-PH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Inform Lesson</a:t>
                      </a:r>
                      <a:endParaRPr lang="en-PH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>
                          <a:effectLst/>
                        </a:rPr>
                        <a:t>Solution</a:t>
                      </a:r>
                      <a:endParaRPr lang="en-PH" sz="160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PH" sz="1600" b="1" dirty="0">
                          <a:solidFill>
                            <a:srgbClr val="FF0000"/>
                          </a:solidFill>
                          <a:effectLst/>
                        </a:rPr>
                        <a:t>AUTH0088</a:t>
                      </a:r>
                      <a:r>
                        <a:rPr lang="en-PH" sz="1600" dirty="0">
                          <a:effectLst/>
                        </a:rPr>
                        <a:t>;AUTH0043;AUTH0044</a:t>
                      </a:r>
                      <a:endParaRPr lang="en-PH" sz="160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0800" marR="50800" marT="50800" marB="508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5738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smtClean="0"/>
              <a:t>New THME0015 (Be Brave)</a:t>
            </a:r>
          </a:p>
          <a:p>
            <a:pPr lvl="3"/>
            <a:r>
              <a:rPr lang="en-PH" dirty="0" smtClean="0"/>
              <a:t>Problem : SPAT0026</a:t>
            </a:r>
          </a:p>
          <a:p>
            <a:pPr lvl="3"/>
            <a:r>
              <a:rPr lang="en-PH" dirty="0" smtClean="0"/>
              <a:t>Rising Action : SPAT0027</a:t>
            </a:r>
          </a:p>
          <a:p>
            <a:pPr lvl="3"/>
            <a:r>
              <a:rPr lang="en-PH" dirty="0" smtClean="0"/>
              <a:t>Solution : SPAT0028;</a:t>
            </a:r>
            <a:r>
              <a:rPr lang="en-PH" dirty="0" smtClean="0">
                <a:solidFill>
                  <a:srgbClr val="FF0000"/>
                </a:solidFill>
              </a:rPr>
              <a:t>SPAT0052;SPAT0053</a:t>
            </a:r>
          </a:p>
          <a:p>
            <a:pPr lvl="3"/>
            <a:r>
              <a:rPr lang="en-PH" dirty="0" smtClean="0"/>
              <a:t>Climax : SPAT0017</a:t>
            </a:r>
          </a:p>
          <a:p>
            <a:pPr lvl="2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895412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B</a:t>
            </a:r>
          </a:p>
          <a:p>
            <a:pPr lvl="2"/>
            <a:r>
              <a:rPr lang="en-PH" dirty="0" smtClean="0"/>
              <a:t>Insert new sentences in THME0001 (Take Bath)</a:t>
            </a:r>
            <a:endParaRPr lang="en-PH" dirty="0"/>
          </a:p>
          <a:p>
            <a:pPr lvl="2"/>
            <a:r>
              <a:rPr lang="en-PH" dirty="0"/>
              <a:t>New:</a:t>
            </a:r>
          </a:p>
          <a:p>
            <a:pPr lvl="3"/>
            <a:r>
              <a:rPr lang="en-PH" dirty="0" smtClean="0"/>
              <a:t>16 </a:t>
            </a:r>
            <a:r>
              <a:rPr lang="en-PH" dirty="0"/>
              <a:t>words</a:t>
            </a:r>
          </a:p>
          <a:p>
            <a:pPr lvl="3"/>
            <a:r>
              <a:rPr lang="en-PH" dirty="0" smtClean="0"/>
              <a:t>20 </a:t>
            </a:r>
            <a:r>
              <a:rPr lang="en-PH" dirty="0"/>
              <a:t>concepts</a:t>
            </a:r>
          </a:p>
          <a:p>
            <a:pPr lvl="3"/>
            <a:r>
              <a:rPr lang="en-PH" dirty="0" smtClean="0"/>
              <a:t>27 </a:t>
            </a:r>
            <a:r>
              <a:rPr lang="en-PH" dirty="0"/>
              <a:t>ontology </a:t>
            </a:r>
            <a:r>
              <a:rPr lang="en-PH" dirty="0" smtClean="0"/>
              <a:t>entries</a:t>
            </a:r>
          </a:p>
          <a:p>
            <a:pPr lvl="3"/>
            <a:r>
              <a:rPr lang="en-PH" dirty="0" smtClean="0"/>
              <a:t>9 author goals</a:t>
            </a:r>
          </a:p>
          <a:p>
            <a:pPr lvl="2"/>
            <a:r>
              <a:rPr lang="en-PH" dirty="0" smtClean="0"/>
              <a:t>Modified:</a:t>
            </a:r>
          </a:p>
          <a:p>
            <a:pPr lvl="3"/>
            <a:r>
              <a:rPr lang="en-PH" dirty="0" smtClean="0"/>
              <a:t>SPAT0004 (Climax)</a:t>
            </a:r>
            <a:endParaRPr lang="en-PH" dirty="0"/>
          </a:p>
          <a:p>
            <a:pPr lvl="1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689710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/>
          </a:bodyPr>
          <a:lstStyle/>
          <a:p>
            <a:r>
              <a:rPr lang="en-PH" dirty="0" smtClean="0"/>
              <a:t>Group Target Relation Types</a:t>
            </a:r>
          </a:p>
          <a:p>
            <a:pPr lvl="1"/>
            <a:r>
              <a:rPr lang="en-PH" dirty="0" smtClean="0"/>
              <a:t>Group B</a:t>
            </a:r>
          </a:p>
          <a:p>
            <a:pPr lvl="2"/>
            <a:r>
              <a:rPr lang="en-PH" dirty="0" smtClean="0"/>
              <a:t>Additional entries for SPAT0004 (Climax)</a:t>
            </a:r>
          </a:p>
          <a:p>
            <a:pPr lvl="3"/>
            <a:r>
              <a:rPr lang="en-PH" dirty="0" smtClean="0"/>
              <a:t>AUTH0078 - </a:t>
            </a:r>
            <a:r>
              <a:rPr lang="en-PH" dirty="0" err="1" smtClean="0"/>
              <a:t>locationOf</a:t>
            </a:r>
            <a:endParaRPr lang="en-PH" dirty="0" smtClean="0"/>
          </a:p>
          <a:p>
            <a:pPr lvl="3"/>
            <a:r>
              <a:rPr lang="en-PH" dirty="0" smtClean="0"/>
              <a:t>AUTH0079 - </a:t>
            </a:r>
            <a:r>
              <a:rPr lang="en-PH" dirty="0" err="1" smtClean="0"/>
              <a:t>partOf</a:t>
            </a:r>
            <a:endParaRPr lang="en-PH" dirty="0" smtClean="0"/>
          </a:p>
          <a:p>
            <a:pPr lvl="3"/>
            <a:r>
              <a:rPr lang="en-PH" dirty="0" smtClean="0"/>
              <a:t>AUTH0080 - </a:t>
            </a:r>
            <a:r>
              <a:rPr lang="en-PH" dirty="0" err="1" smtClean="0"/>
              <a:t>madeOf</a:t>
            </a:r>
            <a:endParaRPr lang="en-PH" dirty="0" smtClean="0"/>
          </a:p>
          <a:p>
            <a:pPr lvl="3"/>
            <a:r>
              <a:rPr lang="en-PH" dirty="0" smtClean="0"/>
              <a:t>AUTH0081 - </a:t>
            </a:r>
            <a:r>
              <a:rPr lang="en-PH" dirty="0" err="1" smtClean="0"/>
              <a:t>eventForGoalEvent</a:t>
            </a:r>
            <a:endParaRPr lang="en-PH" dirty="0" smtClean="0"/>
          </a:p>
          <a:p>
            <a:pPr lvl="3"/>
            <a:r>
              <a:rPr lang="en-PH" dirty="0" smtClean="0"/>
              <a:t>AUTH0082 - </a:t>
            </a:r>
            <a:r>
              <a:rPr lang="en-PH" dirty="0" err="1" smtClean="0"/>
              <a:t>oftenNear</a:t>
            </a:r>
            <a:endParaRPr lang="en-PH" dirty="0" smtClean="0"/>
          </a:p>
          <a:p>
            <a:pPr lvl="3"/>
            <a:r>
              <a:rPr lang="en-PH" dirty="0" smtClean="0"/>
              <a:t>AUTH0083 - happens</a:t>
            </a:r>
          </a:p>
          <a:p>
            <a:pPr lvl="3"/>
            <a:r>
              <a:rPr lang="en-PH" dirty="0" smtClean="0"/>
              <a:t>AUTH0084 - </a:t>
            </a:r>
            <a:r>
              <a:rPr lang="en-PH" dirty="0" err="1" smtClean="0"/>
              <a:t>roleResponsibleFor</a:t>
            </a:r>
            <a:endParaRPr lang="en-PH" dirty="0" smtClean="0"/>
          </a:p>
          <a:p>
            <a:pPr lvl="3"/>
            <a:r>
              <a:rPr lang="en-PH" dirty="0" smtClean="0"/>
              <a:t>AUTH0085 - owns</a:t>
            </a:r>
          </a:p>
          <a:p>
            <a:pPr lvl="3"/>
            <a:r>
              <a:rPr lang="en-PH" dirty="0" smtClean="0"/>
              <a:t>AUTH0086 - </a:t>
            </a:r>
            <a:r>
              <a:rPr lang="en-PH" dirty="0" err="1" smtClean="0"/>
              <a:t>hasRole</a:t>
            </a:r>
            <a:endParaRPr lang="en-PH" dirty="0" smtClean="0"/>
          </a:p>
          <a:p>
            <a:pPr lvl="1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19175784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Select Relations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smtClean="0"/>
              <a:t>Has to be coherent with the selected themes</a:t>
            </a:r>
          </a:p>
          <a:p>
            <a:pPr lvl="2"/>
            <a:r>
              <a:rPr lang="en-PH" dirty="0" smtClean="0"/>
              <a:t>Manually created for testing purpose</a:t>
            </a:r>
          </a:p>
          <a:p>
            <a:pPr lvl="1"/>
            <a:r>
              <a:rPr lang="en-PH" dirty="0" smtClean="0"/>
              <a:t>Group B</a:t>
            </a:r>
          </a:p>
          <a:p>
            <a:pPr lvl="2"/>
            <a:r>
              <a:rPr lang="en-PH" dirty="0" smtClean="0"/>
              <a:t>6 extracted </a:t>
            </a:r>
            <a:r>
              <a:rPr lang="en-PH" dirty="0" err="1" smtClean="0"/>
              <a:t>partOf</a:t>
            </a:r>
            <a:r>
              <a:rPr lang="en-PH" dirty="0" smtClean="0"/>
              <a:t> relations selected</a:t>
            </a:r>
          </a:p>
          <a:p>
            <a:pPr lvl="2"/>
            <a:r>
              <a:rPr lang="en-PH" dirty="0" smtClean="0"/>
              <a:t>No valid extractions</a:t>
            </a:r>
          </a:p>
          <a:p>
            <a:pPr lvl="2"/>
            <a:r>
              <a:rPr lang="en-PH" dirty="0" smtClean="0"/>
              <a:t>Others were manually created to testing purpose</a:t>
            </a:r>
          </a:p>
        </p:txBody>
      </p:sp>
    </p:spTree>
    <p:extLst>
      <p:ext uri="{BB962C8B-B14F-4D97-AF65-F5344CB8AC3E}">
        <p14:creationId xmlns:p14="http://schemas.microsoft.com/office/powerpoint/2010/main" val="15883080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lnSpcReduction="10000"/>
          </a:bodyPr>
          <a:lstStyle/>
          <a:p>
            <a:r>
              <a:rPr lang="en-PH" dirty="0" smtClean="0"/>
              <a:t>Select Relations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err="1" smtClean="0"/>
              <a:t>capableOf</a:t>
            </a:r>
            <a:r>
              <a:rPr lang="en-PH" dirty="0" smtClean="0"/>
              <a:t>(</a:t>
            </a:r>
            <a:r>
              <a:rPr lang="en-PH" dirty="0" err="1" smtClean="0"/>
              <a:t>lamp,fall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capableOf</a:t>
            </a:r>
            <a:r>
              <a:rPr lang="en-PH" dirty="0" smtClean="0"/>
              <a:t>(</a:t>
            </a:r>
            <a:r>
              <a:rPr lang="en-PH" dirty="0" err="1" smtClean="0"/>
              <a:t>lamp,drop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isA</a:t>
            </a:r>
            <a:r>
              <a:rPr lang="en-PH" dirty="0" smtClean="0"/>
              <a:t>(</a:t>
            </a:r>
            <a:r>
              <a:rPr lang="en-PH" dirty="0" err="1" smtClean="0"/>
              <a:t>fall,method</a:t>
            </a:r>
            <a:r>
              <a:rPr lang="en-PH" dirty="0" smtClean="0"/>
              <a:t> of destruction)</a:t>
            </a:r>
          </a:p>
          <a:p>
            <a:pPr lvl="2"/>
            <a:r>
              <a:rPr lang="en-PH" dirty="0" err="1" smtClean="0"/>
              <a:t>isA</a:t>
            </a:r>
            <a:r>
              <a:rPr lang="en-PH" dirty="0" smtClean="0"/>
              <a:t>(</a:t>
            </a:r>
            <a:r>
              <a:rPr lang="en-PH" dirty="0" err="1" smtClean="0"/>
              <a:t>drop,method</a:t>
            </a:r>
            <a:r>
              <a:rPr lang="en-PH" dirty="0" smtClean="0"/>
              <a:t> </a:t>
            </a:r>
            <a:r>
              <a:rPr lang="en-PH" dirty="0"/>
              <a:t>of destruction)</a:t>
            </a:r>
          </a:p>
          <a:p>
            <a:pPr lvl="2"/>
            <a:r>
              <a:rPr lang="en-PH" dirty="0" err="1" smtClean="0"/>
              <a:t>effectOf</a:t>
            </a:r>
            <a:r>
              <a:rPr lang="en-PH" dirty="0" smtClean="0"/>
              <a:t>(break </a:t>
            </a:r>
            <a:r>
              <a:rPr lang="en-PH" dirty="0" err="1" smtClean="0"/>
              <a:t>object,be</a:t>
            </a:r>
            <a:r>
              <a:rPr lang="en-PH" dirty="0" smtClean="0"/>
              <a:t> worried)</a:t>
            </a:r>
          </a:p>
          <a:p>
            <a:pPr lvl="2"/>
            <a:r>
              <a:rPr lang="en-PH" dirty="0" err="1"/>
              <a:t>effectOf</a:t>
            </a:r>
            <a:r>
              <a:rPr lang="en-PH" dirty="0"/>
              <a:t>(break </a:t>
            </a:r>
            <a:r>
              <a:rPr lang="en-PH" dirty="0" err="1"/>
              <a:t>object,be</a:t>
            </a:r>
            <a:r>
              <a:rPr lang="en-PH" dirty="0"/>
              <a:t> </a:t>
            </a:r>
            <a:r>
              <a:rPr lang="en-PH" dirty="0" smtClean="0"/>
              <a:t>shocked)</a:t>
            </a:r>
            <a:endParaRPr lang="en-PH" dirty="0"/>
          </a:p>
          <a:p>
            <a:pPr lvl="2"/>
            <a:r>
              <a:rPr lang="en-PH" dirty="0" err="1" smtClean="0"/>
              <a:t>propertyOf</a:t>
            </a:r>
            <a:r>
              <a:rPr lang="en-PH" dirty="0" smtClean="0"/>
              <a:t>(destroyed </a:t>
            </a:r>
            <a:r>
              <a:rPr lang="en-PH" dirty="0" err="1" smtClean="0"/>
              <a:t>object,cracked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propertyOf</a:t>
            </a:r>
            <a:r>
              <a:rPr lang="en-PH" dirty="0" smtClean="0"/>
              <a:t>(destroyed </a:t>
            </a:r>
            <a:r>
              <a:rPr lang="en-PH" dirty="0" err="1" smtClean="0"/>
              <a:t>object,smashed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isA</a:t>
            </a:r>
            <a:r>
              <a:rPr lang="en-PH" dirty="0" smtClean="0"/>
              <a:t>(</a:t>
            </a:r>
            <a:r>
              <a:rPr lang="en-PH" dirty="0" err="1" smtClean="0"/>
              <a:t>cracked,consequence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isA</a:t>
            </a:r>
            <a:r>
              <a:rPr lang="en-PH" dirty="0" smtClean="0"/>
              <a:t>(</a:t>
            </a:r>
            <a:r>
              <a:rPr lang="en-PH" dirty="0" err="1" smtClean="0"/>
              <a:t>smashed,consequence</a:t>
            </a:r>
            <a:r>
              <a:rPr lang="en-PH" dirty="0" smtClean="0"/>
              <a:t>)</a:t>
            </a:r>
            <a:endParaRPr lang="en-PH" dirty="0"/>
          </a:p>
          <a:p>
            <a:pPr lvl="2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38916984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Select Relations</a:t>
            </a:r>
          </a:p>
          <a:p>
            <a:pPr lvl="1"/>
            <a:r>
              <a:rPr lang="en-PH" dirty="0" smtClean="0"/>
              <a:t>Group A</a:t>
            </a:r>
          </a:p>
          <a:p>
            <a:pPr lvl="2"/>
            <a:r>
              <a:rPr lang="en-PH" dirty="0" err="1" smtClean="0"/>
              <a:t>eventRequiresObject</a:t>
            </a:r>
            <a:r>
              <a:rPr lang="en-PH" dirty="0" smtClean="0"/>
              <a:t>(</a:t>
            </a:r>
            <a:r>
              <a:rPr lang="en-PH" dirty="0" err="1" smtClean="0"/>
              <a:t>play,games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eventRequiresObject</a:t>
            </a:r>
            <a:r>
              <a:rPr lang="en-PH" dirty="0" smtClean="0"/>
              <a:t>(</a:t>
            </a:r>
            <a:r>
              <a:rPr lang="en-PH" dirty="0" err="1" smtClean="0"/>
              <a:t>play,knick</a:t>
            </a:r>
            <a:r>
              <a:rPr lang="en-PH" dirty="0" smtClean="0"/>
              <a:t> knack)</a:t>
            </a:r>
          </a:p>
          <a:p>
            <a:pPr lvl="2"/>
            <a:r>
              <a:rPr lang="en-PH" dirty="0" err="1" smtClean="0"/>
              <a:t>eventForGoalEvent</a:t>
            </a:r>
            <a:r>
              <a:rPr lang="en-PH" dirty="0" smtClean="0"/>
              <a:t>(be </a:t>
            </a:r>
            <a:r>
              <a:rPr lang="en-PH" dirty="0" err="1" smtClean="0"/>
              <a:t>messy,rejoice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eventForGoalEvent</a:t>
            </a:r>
            <a:r>
              <a:rPr lang="en-PH" dirty="0" smtClean="0"/>
              <a:t>(be </a:t>
            </a:r>
            <a:r>
              <a:rPr lang="en-PH" dirty="0" err="1" smtClean="0"/>
              <a:t>messy,revel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eventRequiresObject</a:t>
            </a:r>
            <a:r>
              <a:rPr lang="en-PH" dirty="0" smtClean="0"/>
              <a:t>(</a:t>
            </a:r>
            <a:r>
              <a:rPr lang="en-PH" dirty="0" err="1" smtClean="0"/>
              <a:t>rejoice,toy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eventRequiresObject</a:t>
            </a:r>
            <a:r>
              <a:rPr lang="en-PH" dirty="0" smtClean="0"/>
              <a:t>(</a:t>
            </a:r>
            <a:r>
              <a:rPr lang="en-PH" dirty="0" err="1" smtClean="0"/>
              <a:t>revel,toy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effectOfIsState</a:t>
            </a:r>
            <a:r>
              <a:rPr lang="en-PH" dirty="0" smtClean="0"/>
              <a:t>(make </a:t>
            </a:r>
            <a:r>
              <a:rPr lang="en-PH" dirty="0" err="1" smtClean="0"/>
              <a:t>friends,relationship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 smtClean="0"/>
              <a:t>effectOfIsState</a:t>
            </a:r>
            <a:r>
              <a:rPr lang="en-PH" dirty="0" smtClean="0"/>
              <a:t>(make </a:t>
            </a:r>
            <a:r>
              <a:rPr lang="en-PH" dirty="0" err="1" smtClean="0"/>
              <a:t>friends,closeness</a:t>
            </a:r>
            <a:r>
              <a:rPr lang="en-PH" dirty="0" smtClean="0"/>
              <a:t>)</a:t>
            </a:r>
            <a:endParaRPr lang="en-PH" dirty="0"/>
          </a:p>
          <a:p>
            <a:pPr lvl="2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986449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/>
              <a:t>Select Relations</a:t>
            </a:r>
          </a:p>
          <a:p>
            <a:pPr lvl="1"/>
            <a:r>
              <a:rPr lang="en-PH" dirty="0" smtClean="0"/>
              <a:t>Group B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trunk,oak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roots,oak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back,person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head,person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leg,person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>
                <a:solidFill>
                  <a:srgbClr val="FF0000"/>
                </a:solidFill>
              </a:rPr>
              <a:t>PartOf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toe,person</a:t>
            </a:r>
            <a:r>
              <a:rPr lang="en-PH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PH" dirty="0" err="1"/>
              <a:t>MadeOf</a:t>
            </a:r>
            <a:r>
              <a:rPr lang="en-PH" dirty="0"/>
              <a:t>(book, paper)</a:t>
            </a:r>
          </a:p>
          <a:p>
            <a:pPr lvl="2"/>
            <a:r>
              <a:rPr lang="en-PH" dirty="0" err="1"/>
              <a:t>MadeOf</a:t>
            </a:r>
            <a:r>
              <a:rPr lang="en-PH" dirty="0"/>
              <a:t>(book, ink)</a:t>
            </a:r>
          </a:p>
          <a:p>
            <a:pPr lvl="2"/>
            <a:r>
              <a:rPr lang="en-PH" dirty="0" err="1"/>
              <a:t>MadeOf</a:t>
            </a:r>
            <a:r>
              <a:rPr lang="en-PH" dirty="0"/>
              <a:t>(book, glue</a:t>
            </a:r>
            <a:r>
              <a:rPr lang="en-PH" dirty="0" smtClean="0"/>
              <a:t>)</a:t>
            </a:r>
          </a:p>
          <a:p>
            <a:pPr lvl="2"/>
            <a:r>
              <a:rPr lang="en-PH" dirty="0" err="1"/>
              <a:t>EventForGoalState</a:t>
            </a:r>
            <a:r>
              <a:rPr lang="en-PH" dirty="0"/>
              <a:t>(play, happy)</a:t>
            </a:r>
          </a:p>
          <a:p>
            <a:pPr lvl="2"/>
            <a:r>
              <a:rPr lang="en-PH" dirty="0" err="1"/>
              <a:t>EventForGoalState</a:t>
            </a:r>
            <a:r>
              <a:rPr lang="en-PH" dirty="0"/>
              <a:t>(play, dirty)</a:t>
            </a:r>
          </a:p>
          <a:p>
            <a:pPr lvl="2"/>
            <a:r>
              <a:rPr lang="en-PH" dirty="0" err="1"/>
              <a:t>EventForGoalState</a:t>
            </a:r>
            <a:r>
              <a:rPr lang="en-PH" dirty="0"/>
              <a:t>(play, healthy)</a:t>
            </a:r>
          </a:p>
          <a:p>
            <a:pPr lvl="2"/>
            <a:endParaRPr lang="en-PH" dirty="0"/>
          </a:p>
          <a:p>
            <a:pPr lvl="2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976701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Creative Text Generation System</a:t>
            </a:r>
          </a:p>
          <a:p>
            <a:pPr lvl="1"/>
            <a:r>
              <a:rPr lang="fil-PH" dirty="0" smtClean="0"/>
              <a:t>uses semantic network (Hong, 2009)/ontology (Solis, 2009)</a:t>
            </a:r>
          </a:p>
          <a:p>
            <a:pPr lvl="1"/>
            <a:r>
              <a:rPr lang="fil-PH" dirty="0" smtClean="0"/>
              <a:t>utilizes conceptual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980334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 fontScale="92500" lnSpcReduction="20000"/>
          </a:bodyPr>
          <a:lstStyle/>
          <a:p>
            <a:r>
              <a:rPr lang="en-PH" dirty="0" smtClean="0"/>
              <a:t>Select Relations</a:t>
            </a:r>
          </a:p>
          <a:p>
            <a:pPr lvl="1"/>
            <a:r>
              <a:rPr lang="en-PH" dirty="0" smtClean="0"/>
              <a:t>Group B</a:t>
            </a:r>
          </a:p>
          <a:p>
            <a:pPr lvl="2"/>
            <a:r>
              <a:rPr lang="en-PH" dirty="0" err="1"/>
              <a:t>OftenNear</a:t>
            </a:r>
            <a:r>
              <a:rPr lang="en-PH" dirty="0"/>
              <a:t>(school, mall)</a:t>
            </a:r>
          </a:p>
          <a:p>
            <a:pPr lvl="2"/>
            <a:r>
              <a:rPr lang="en-PH" dirty="0" err="1"/>
              <a:t>OftenNear</a:t>
            </a:r>
            <a:r>
              <a:rPr lang="en-PH" dirty="0"/>
              <a:t>(school, market)</a:t>
            </a:r>
          </a:p>
          <a:p>
            <a:pPr lvl="2"/>
            <a:r>
              <a:rPr lang="en-PH" dirty="0" err="1"/>
              <a:t>OftenNear</a:t>
            </a:r>
            <a:r>
              <a:rPr lang="en-PH" dirty="0"/>
              <a:t>(school, clinic</a:t>
            </a:r>
            <a:r>
              <a:rPr lang="en-PH" dirty="0" smtClean="0"/>
              <a:t>)</a:t>
            </a:r>
          </a:p>
          <a:p>
            <a:pPr lvl="2"/>
            <a:r>
              <a:rPr lang="en-PH" dirty="0"/>
              <a:t>Happens(go to school, morning)</a:t>
            </a:r>
          </a:p>
          <a:p>
            <a:pPr lvl="2"/>
            <a:r>
              <a:rPr lang="en-PH" dirty="0"/>
              <a:t>Happens(eat dinner, evening)</a:t>
            </a:r>
          </a:p>
          <a:p>
            <a:pPr lvl="2"/>
            <a:r>
              <a:rPr lang="en-PH" dirty="0"/>
              <a:t>Happens(sleep, evening</a:t>
            </a:r>
            <a:r>
              <a:rPr lang="en-PH" dirty="0" smtClean="0"/>
              <a:t>)</a:t>
            </a:r>
            <a:endParaRPr lang="en-PH" dirty="0"/>
          </a:p>
          <a:p>
            <a:pPr lvl="2"/>
            <a:r>
              <a:rPr lang="en-PH" dirty="0" err="1"/>
              <a:t>HasRole</a:t>
            </a:r>
            <a:r>
              <a:rPr lang="en-PH" dirty="0"/>
              <a:t>(Sam, fireman)</a:t>
            </a:r>
          </a:p>
          <a:p>
            <a:pPr lvl="2"/>
            <a:r>
              <a:rPr lang="en-PH" dirty="0" err="1"/>
              <a:t>HasRole</a:t>
            </a:r>
            <a:r>
              <a:rPr lang="en-PH" dirty="0"/>
              <a:t>(Sara, librarian</a:t>
            </a:r>
            <a:r>
              <a:rPr lang="en-PH" dirty="0" smtClean="0"/>
              <a:t>)</a:t>
            </a:r>
            <a:endParaRPr lang="en-PH" dirty="0"/>
          </a:p>
          <a:p>
            <a:pPr lvl="2"/>
            <a:r>
              <a:rPr lang="en-PH" dirty="0" err="1"/>
              <a:t>RoleResponsibleFor</a:t>
            </a:r>
            <a:r>
              <a:rPr lang="en-PH" dirty="0"/>
              <a:t>(fireman, rescue)</a:t>
            </a:r>
          </a:p>
          <a:p>
            <a:pPr lvl="2"/>
            <a:r>
              <a:rPr lang="en-PH" dirty="0" err="1"/>
              <a:t>RoleResponsibleFor</a:t>
            </a:r>
            <a:r>
              <a:rPr lang="en-PH" dirty="0"/>
              <a:t>(librarian, organize</a:t>
            </a:r>
            <a:r>
              <a:rPr lang="en-PH" dirty="0" smtClean="0"/>
              <a:t>)</a:t>
            </a:r>
            <a:endParaRPr lang="en-PH" dirty="0"/>
          </a:p>
          <a:p>
            <a:pPr lvl="2"/>
            <a:r>
              <a:rPr lang="en-PH" dirty="0"/>
              <a:t>Owns(person, tricycle)</a:t>
            </a:r>
          </a:p>
          <a:p>
            <a:pPr lvl="2"/>
            <a:r>
              <a:rPr lang="en-PH" dirty="0"/>
              <a:t>Owns(person, ball)</a:t>
            </a:r>
          </a:p>
          <a:p>
            <a:pPr lvl="2"/>
            <a:endParaRPr lang="en-PH" dirty="0"/>
          </a:p>
          <a:p>
            <a:pPr lvl="2"/>
            <a:endParaRPr lang="en-PH" dirty="0"/>
          </a:p>
          <a:p>
            <a:pPr lvl="2"/>
            <a:endParaRPr lang="en-PH" dirty="0" smtClean="0"/>
          </a:p>
        </p:txBody>
      </p:sp>
    </p:spTree>
    <p:extLst>
      <p:ext uri="{BB962C8B-B14F-4D97-AF65-F5344CB8AC3E}">
        <p14:creationId xmlns:p14="http://schemas.microsoft.com/office/powerpoint/2010/main" val="2915743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Unique and Redundant Extractions</a:t>
            </a:r>
          </a:p>
          <a:p>
            <a:pPr lvl="2"/>
            <a:endParaRPr lang="en-PH" dirty="0" smtClean="0"/>
          </a:p>
          <a:p>
            <a:pPr lvl="2"/>
            <a:endParaRPr lang="en-PH" dirty="0" smtClean="0"/>
          </a:p>
        </p:txBody>
      </p:sp>
      <p:sp>
        <p:nvSpPr>
          <p:cNvPr id="4" name="Rectangle 3"/>
          <p:cNvSpPr/>
          <p:nvPr/>
        </p:nvSpPr>
        <p:spPr>
          <a:xfrm>
            <a:off x="2722729" y="57912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Unique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6454" y="57912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Redundant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22729" y="5105400"/>
            <a:ext cx="2080146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6699</a:t>
            </a:r>
            <a:endParaRPr lang="en-PH" b="1" dirty="0"/>
          </a:p>
        </p:txBody>
      </p:sp>
      <p:sp>
        <p:nvSpPr>
          <p:cNvPr id="7" name="Rectangle 6"/>
          <p:cNvSpPr/>
          <p:nvPr/>
        </p:nvSpPr>
        <p:spPr>
          <a:xfrm>
            <a:off x="5006454" y="5105400"/>
            <a:ext cx="2080146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2520</a:t>
            </a:r>
            <a:endParaRPr lang="en-PH" b="1" dirty="0"/>
          </a:p>
        </p:txBody>
      </p:sp>
      <p:sp>
        <p:nvSpPr>
          <p:cNvPr id="8" name="Up Arrow 7"/>
          <p:cNvSpPr/>
          <p:nvPr/>
        </p:nvSpPr>
        <p:spPr>
          <a:xfrm>
            <a:off x="3006488" y="3581400"/>
            <a:ext cx="1512627" cy="1295400"/>
          </a:xfrm>
          <a:prstGeom prst="upArrow">
            <a:avLst>
              <a:gd name="adj1" fmla="val 50000"/>
              <a:gd name="adj2" fmla="val 447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+473</a:t>
            </a:r>
            <a:endParaRPr lang="en-PH" b="1" dirty="0"/>
          </a:p>
        </p:txBody>
      </p:sp>
      <p:sp>
        <p:nvSpPr>
          <p:cNvPr id="9" name="Up Arrow 8"/>
          <p:cNvSpPr/>
          <p:nvPr/>
        </p:nvSpPr>
        <p:spPr>
          <a:xfrm>
            <a:off x="5290213" y="3581400"/>
            <a:ext cx="1512627" cy="1295400"/>
          </a:xfrm>
          <a:prstGeom prst="upArrow">
            <a:avLst>
              <a:gd name="adj1" fmla="val 50000"/>
              <a:gd name="adj2" fmla="val 44732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+785</a:t>
            </a:r>
            <a:endParaRPr lang="en-PH" b="1" dirty="0"/>
          </a:p>
        </p:txBody>
      </p:sp>
      <p:sp>
        <p:nvSpPr>
          <p:cNvPr id="10" name="Rectangle 9"/>
          <p:cNvSpPr/>
          <p:nvPr/>
        </p:nvSpPr>
        <p:spPr>
          <a:xfrm>
            <a:off x="2722728" y="2971800"/>
            <a:ext cx="2080146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7172</a:t>
            </a:r>
            <a:endParaRPr lang="en-PH" b="1" dirty="0"/>
          </a:p>
        </p:txBody>
      </p:sp>
      <p:sp>
        <p:nvSpPr>
          <p:cNvPr id="11" name="Rectangle 10"/>
          <p:cNvSpPr/>
          <p:nvPr/>
        </p:nvSpPr>
        <p:spPr>
          <a:xfrm>
            <a:off x="5006453" y="2971800"/>
            <a:ext cx="2080146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3305</a:t>
            </a:r>
            <a:endParaRPr lang="en-PH" b="1" dirty="0"/>
          </a:p>
        </p:txBody>
      </p:sp>
      <p:sp>
        <p:nvSpPr>
          <p:cNvPr id="12" name="Rectangle 11"/>
          <p:cNvSpPr/>
          <p:nvPr/>
        </p:nvSpPr>
        <p:spPr>
          <a:xfrm>
            <a:off x="1274929" y="2971800"/>
            <a:ext cx="12419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 smtClean="0">
                <a:solidFill>
                  <a:schemeClr val="tx2">
                    <a:lumMod val="75000"/>
                  </a:schemeClr>
                </a:solidFill>
              </a:rPr>
              <a:t>Modified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4929" y="5105400"/>
            <a:ext cx="12419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Raw</a:t>
            </a:r>
          </a:p>
        </p:txBody>
      </p:sp>
      <p:sp>
        <p:nvSpPr>
          <p:cNvPr id="14" name="Chevron 13"/>
          <p:cNvSpPr/>
          <p:nvPr/>
        </p:nvSpPr>
        <p:spPr>
          <a:xfrm rot="10800000">
            <a:off x="4656095" y="3986784"/>
            <a:ext cx="484632" cy="484632"/>
          </a:xfrm>
          <a:prstGeom prst="chevr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9293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New Unique Extractions</a:t>
            </a:r>
            <a:endParaRPr lang="en-PH" dirty="0"/>
          </a:p>
          <a:p>
            <a:pPr marL="0" indent="0" algn="ctr">
              <a:buNone/>
            </a:pPr>
            <a:endParaRPr lang="en-PH" dirty="0" smtClean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"How about some light, my friend?" whispered CJ</a:t>
            </a:r>
            <a:r>
              <a:rPr lang="en-PH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PH" sz="2400" dirty="0" smtClean="0">
                <a:solidFill>
                  <a:srgbClr val="FF0000"/>
                </a:solidFill>
              </a:rPr>
              <a:t>No extraction</a:t>
            </a:r>
          </a:p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CJ asked some light from his friend</a:t>
            </a:r>
            <a:r>
              <a:rPr lang="en-PH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FF0000"/>
                </a:solidFill>
              </a:rPr>
              <a:t>capableOf</a:t>
            </a:r>
            <a:r>
              <a:rPr lang="en-PH" sz="2400" dirty="0" smtClean="0">
                <a:solidFill>
                  <a:srgbClr val="FF0000"/>
                </a:solidFill>
              </a:rPr>
              <a:t>(</a:t>
            </a:r>
            <a:r>
              <a:rPr lang="en-PH" sz="2400" dirty="0" err="1" smtClean="0">
                <a:solidFill>
                  <a:srgbClr val="FF0000"/>
                </a:solidFill>
              </a:rPr>
              <a:t>CJ,ask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01257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New Redundant Extractions</a:t>
            </a:r>
            <a:endParaRPr lang="en-PH" dirty="0"/>
          </a:p>
          <a:p>
            <a:pPr marL="0" indent="0" algn="ctr">
              <a:buNone/>
            </a:pPr>
            <a:endParaRPr lang="en-PH" dirty="0" smtClean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"And how do you suggest we get up there?" asked Edison</a:t>
            </a:r>
            <a:r>
              <a:rPr lang="en-PH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"What are you doing?" asked Edison.</a:t>
            </a:r>
            <a:endParaRPr lang="en-PH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sz="2400" dirty="0" smtClean="0">
                <a:solidFill>
                  <a:srgbClr val="FF0000"/>
                </a:solidFill>
              </a:rPr>
              <a:t>No extraction</a:t>
            </a:r>
          </a:p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Edison asked CJ some suggestions</a:t>
            </a:r>
            <a:r>
              <a:rPr lang="en-PH" sz="2400" dirty="0" smtClean="0">
                <a:solidFill>
                  <a:srgbClr val="0070C0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Edison asked what CJ is doing.</a:t>
            </a:r>
            <a:endParaRPr lang="en-PH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FF0000"/>
                </a:solidFill>
              </a:rPr>
              <a:t>capableOf</a:t>
            </a:r>
            <a:r>
              <a:rPr lang="en-PH" sz="2400" dirty="0" smtClean="0">
                <a:solidFill>
                  <a:srgbClr val="FF0000"/>
                </a:solidFill>
              </a:rPr>
              <a:t>(</a:t>
            </a:r>
            <a:r>
              <a:rPr lang="en-PH" sz="2400" dirty="0" err="1" smtClean="0">
                <a:solidFill>
                  <a:srgbClr val="FF0000"/>
                </a:solidFill>
              </a:rPr>
              <a:t>Edison,ask</a:t>
            </a:r>
            <a:r>
              <a:rPr lang="en-PH" sz="2400" dirty="0" smtClean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51633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Total Number of Extractions</a:t>
            </a:r>
          </a:p>
          <a:p>
            <a:pPr lvl="2"/>
            <a:endParaRPr lang="en-PH" dirty="0" smtClean="0"/>
          </a:p>
          <a:p>
            <a:pPr lvl="2"/>
            <a:endParaRPr lang="en-PH" dirty="0" smtClean="0"/>
          </a:p>
          <a:p>
            <a:pPr lvl="2"/>
            <a:endParaRPr lang="en-PH" dirty="0"/>
          </a:p>
          <a:p>
            <a:pPr lvl="2"/>
            <a:endParaRPr lang="en-PH" dirty="0" smtClean="0"/>
          </a:p>
          <a:p>
            <a:pPr lvl="2"/>
            <a:endParaRPr lang="en-PH" dirty="0"/>
          </a:p>
          <a:p>
            <a:pPr marL="685800" lvl="2" indent="0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dirty="0" smtClean="0"/>
              <a:t>Highly dependent on indicators</a:t>
            </a:r>
          </a:p>
          <a:p>
            <a:pPr marL="0" indent="0" algn="ctr">
              <a:buNone/>
            </a:pPr>
            <a:r>
              <a:rPr lang="en-PH" sz="2400" dirty="0" err="1" smtClean="0"/>
              <a:t>MadeOf</a:t>
            </a:r>
            <a:r>
              <a:rPr lang="en-PH" sz="2400" dirty="0" smtClean="0"/>
              <a:t> &amp; </a:t>
            </a:r>
            <a:r>
              <a:rPr lang="en-PH" sz="2400" dirty="0" err="1" smtClean="0"/>
              <a:t>OftenNear</a:t>
            </a:r>
            <a:r>
              <a:rPr lang="en-PH" sz="2400" dirty="0" smtClean="0"/>
              <a:t> are limited to a sentence</a:t>
            </a:r>
          </a:p>
          <a:p>
            <a:pPr lvl="2"/>
            <a:endParaRPr lang="en-PH" dirty="0" smtClean="0"/>
          </a:p>
        </p:txBody>
      </p:sp>
      <p:sp>
        <p:nvSpPr>
          <p:cNvPr id="4" name="Rectangle 3"/>
          <p:cNvSpPr/>
          <p:nvPr/>
        </p:nvSpPr>
        <p:spPr>
          <a:xfrm>
            <a:off x="1219200" y="41148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>
                <a:solidFill>
                  <a:schemeClr val="tx2">
                    <a:lumMod val="75000"/>
                  </a:schemeClr>
                </a:solidFill>
              </a:rPr>
              <a:t>MadeOf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2925" y="41148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>
                <a:solidFill>
                  <a:schemeClr val="tx2">
                    <a:lumMod val="75000"/>
                  </a:schemeClr>
                </a:solidFill>
              </a:rPr>
              <a:t>OftenNear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844654" y="41148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>
                <a:solidFill>
                  <a:schemeClr val="tx2">
                    <a:lumMod val="75000"/>
                  </a:schemeClr>
                </a:solidFill>
              </a:rPr>
              <a:t>EffectOfIsState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19200" y="2895600"/>
            <a:ext cx="2080146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600" dirty="0" smtClean="0">
                <a:solidFill>
                  <a:srgbClr val="FF0000"/>
                </a:solidFill>
              </a:rPr>
              <a:t>0</a:t>
            </a:r>
            <a:endParaRPr lang="en-PH" sz="9600" dirty="0">
              <a:solidFill>
                <a:srgbClr val="FF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02925" y="2895600"/>
            <a:ext cx="2080146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600" dirty="0" smtClean="0">
                <a:solidFill>
                  <a:srgbClr val="FF0000"/>
                </a:solidFill>
              </a:rPr>
              <a:t>0</a:t>
            </a:r>
            <a:endParaRPr lang="en-PH" sz="9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844654" y="2895600"/>
            <a:ext cx="2080146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9600" dirty="0" smtClean="0">
                <a:solidFill>
                  <a:srgbClr val="FF0000"/>
                </a:solidFill>
              </a:rPr>
              <a:t>0</a:t>
            </a:r>
            <a:endParaRPr lang="en-PH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169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15" grpId="0"/>
      <p:bldP spid="16" grpId="0"/>
      <p:bldP spid="17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430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Total Number of Extractions</a:t>
            </a:r>
            <a:endParaRPr lang="en-PH" dirty="0"/>
          </a:p>
        </p:txBody>
      </p:sp>
      <p:sp>
        <p:nvSpPr>
          <p:cNvPr id="4" name="Rectangle 3"/>
          <p:cNvSpPr/>
          <p:nvPr/>
        </p:nvSpPr>
        <p:spPr>
          <a:xfrm>
            <a:off x="2722729" y="57912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err="1" smtClean="0">
                <a:solidFill>
                  <a:schemeClr val="tx2">
                    <a:lumMod val="75000"/>
                  </a:schemeClr>
                </a:solidFill>
              </a:rPr>
              <a:t>EffectOf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06454" y="5791200"/>
            <a:ext cx="20801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>
                <a:solidFill>
                  <a:schemeClr val="tx2">
                    <a:lumMod val="75000"/>
                  </a:schemeClr>
                </a:solidFill>
              </a:rPr>
              <a:t>Happens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2729" y="5105400"/>
            <a:ext cx="2080146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1258</a:t>
            </a:r>
            <a:endParaRPr lang="en-PH" b="1" dirty="0"/>
          </a:p>
        </p:txBody>
      </p:sp>
      <p:sp>
        <p:nvSpPr>
          <p:cNvPr id="7" name="Rectangle 6"/>
          <p:cNvSpPr/>
          <p:nvPr/>
        </p:nvSpPr>
        <p:spPr>
          <a:xfrm>
            <a:off x="5006454" y="5105400"/>
            <a:ext cx="2080146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38</a:t>
            </a:r>
            <a:endParaRPr lang="en-PH" b="1" dirty="0"/>
          </a:p>
        </p:txBody>
      </p:sp>
      <p:sp>
        <p:nvSpPr>
          <p:cNvPr id="10" name="Rectangle 9"/>
          <p:cNvSpPr/>
          <p:nvPr/>
        </p:nvSpPr>
        <p:spPr>
          <a:xfrm>
            <a:off x="2722728" y="2971800"/>
            <a:ext cx="2080146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1196</a:t>
            </a:r>
            <a:endParaRPr lang="en-PH" b="1" dirty="0"/>
          </a:p>
        </p:txBody>
      </p:sp>
      <p:sp>
        <p:nvSpPr>
          <p:cNvPr id="11" name="Rectangle 10"/>
          <p:cNvSpPr/>
          <p:nvPr/>
        </p:nvSpPr>
        <p:spPr>
          <a:xfrm>
            <a:off x="5006453" y="2971800"/>
            <a:ext cx="2080146" cy="4572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34</a:t>
            </a:r>
            <a:endParaRPr lang="en-PH" b="1" dirty="0"/>
          </a:p>
        </p:txBody>
      </p:sp>
      <p:sp>
        <p:nvSpPr>
          <p:cNvPr id="12" name="Rectangle 11"/>
          <p:cNvSpPr/>
          <p:nvPr/>
        </p:nvSpPr>
        <p:spPr>
          <a:xfrm>
            <a:off x="1274929" y="2971800"/>
            <a:ext cx="12419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 smtClean="0">
                <a:solidFill>
                  <a:schemeClr val="tx2">
                    <a:lumMod val="75000"/>
                  </a:schemeClr>
                </a:solidFill>
              </a:rPr>
              <a:t>Modified</a:t>
            </a:r>
            <a:endParaRPr lang="en-PH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74929" y="5105400"/>
            <a:ext cx="1241946" cy="4572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PH" b="1" dirty="0">
                <a:solidFill>
                  <a:schemeClr val="tx2">
                    <a:lumMod val="75000"/>
                  </a:schemeClr>
                </a:solidFill>
              </a:rPr>
              <a:t>Raw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072452" y="3657600"/>
            <a:ext cx="1380699" cy="12070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-62</a:t>
            </a:r>
            <a:endParaRPr lang="en-PH" b="1" dirty="0"/>
          </a:p>
        </p:txBody>
      </p:sp>
      <p:sp>
        <p:nvSpPr>
          <p:cNvPr id="16" name="Down Arrow 15"/>
          <p:cNvSpPr/>
          <p:nvPr/>
        </p:nvSpPr>
        <p:spPr>
          <a:xfrm>
            <a:off x="5356177" y="3657600"/>
            <a:ext cx="1380699" cy="1207008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-4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6090911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 animBg="1"/>
      <p:bldP spid="7" grpId="0" animBg="1"/>
      <p:bldP spid="10" grpId="0" animBg="1"/>
      <p:bldP spid="11" grpId="0" animBg="1"/>
      <p:bldP spid="12" grpId="0"/>
      <p:bldP spid="13" grpId="0"/>
      <p:bldP spid="15" grpId="0" animBg="1"/>
      <p:bldP spid="1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Total Number of Extractions</a:t>
            </a:r>
            <a:endParaRPr lang="en-PH" dirty="0"/>
          </a:p>
          <a:p>
            <a:pPr marL="0" indent="0" algn="ctr">
              <a:buNone/>
            </a:pPr>
            <a:endParaRPr lang="en-PH" dirty="0" smtClean="0"/>
          </a:p>
          <a:p>
            <a:pPr marL="0" indent="0" algn="ctr">
              <a:buNone/>
            </a:pPr>
            <a:r>
              <a:rPr lang="en-PH" sz="2400" dirty="0" smtClean="0">
                <a:solidFill>
                  <a:srgbClr val="0070C0"/>
                </a:solidFill>
              </a:rPr>
              <a:t>“Rabbit</a:t>
            </a:r>
            <a:r>
              <a:rPr lang="en-PH" sz="2400" dirty="0">
                <a:solidFill>
                  <a:srgbClr val="0070C0"/>
                </a:solidFill>
              </a:rPr>
              <a:t>, I think </a:t>
            </a:r>
            <a:r>
              <a:rPr lang="en-PH" sz="2400" dirty="0" err="1">
                <a:solidFill>
                  <a:srgbClr val="0070C0"/>
                </a:solidFill>
              </a:rPr>
              <a:t>Tigger</a:t>
            </a:r>
            <a:r>
              <a:rPr lang="en-PH" sz="2400" dirty="0">
                <a:solidFill>
                  <a:srgbClr val="0070C0"/>
                </a:solidFill>
              </a:rPr>
              <a:t> is very sorry</a:t>
            </a:r>
            <a:r>
              <a:rPr lang="en-PH" sz="2400" dirty="0" smtClean="0">
                <a:solidFill>
                  <a:srgbClr val="0070C0"/>
                </a:solidFill>
              </a:rPr>
              <a:t>,” </a:t>
            </a:r>
            <a:r>
              <a:rPr lang="en-PH" sz="2400" dirty="0">
                <a:solidFill>
                  <a:srgbClr val="0070C0"/>
                </a:solidFill>
              </a:rPr>
              <a:t>Pooh said. </a:t>
            </a:r>
            <a:r>
              <a:rPr lang="en-PH" sz="2400" dirty="0" smtClean="0">
                <a:solidFill>
                  <a:srgbClr val="0070C0"/>
                </a:solidFill>
              </a:rPr>
              <a:t>“Will </a:t>
            </a:r>
            <a:r>
              <a:rPr lang="en-PH" sz="2400" dirty="0">
                <a:solidFill>
                  <a:srgbClr val="0070C0"/>
                </a:solidFill>
              </a:rPr>
              <a:t>you not </a:t>
            </a:r>
            <a:r>
              <a:rPr lang="en-PH" sz="2400" dirty="0" smtClean="0">
                <a:solidFill>
                  <a:srgbClr val="0070C0"/>
                </a:solidFill>
              </a:rPr>
              <a:t>forgive and forget?”</a:t>
            </a:r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FF0000"/>
                </a:solidFill>
              </a:rPr>
              <a:t>EffectOf</a:t>
            </a:r>
            <a:r>
              <a:rPr lang="en-PH" sz="2400" dirty="0" smtClean="0">
                <a:solidFill>
                  <a:srgbClr val="FF0000"/>
                </a:solidFill>
              </a:rPr>
              <a:t>(</a:t>
            </a:r>
            <a:r>
              <a:rPr lang="en-PH" sz="2400" dirty="0" err="1" smtClean="0">
                <a:solidFill>
                  <a:srgbClr val="FF0000"/>
                </a:solidFill>
              </a:rPr>
              <a:t>said,not</a:t>
            </a:r>
            <a:r>
              <a:rPr lang="en-PH" sz="2400" dirty="0" smtClean="0">
                <a:solidFill>
                  <a:srgbClr val="FF0000"/>
                </a:solidFill>
              </a:rPr>
              <a:t> </a:t>
            </a:r>
            <a:r>
              <a:rPr lang="en-PH" sz="2400" dirty="0">
                <a:solidFill>
                  <a:srgbClr val="FF0000"/>
                </a:solidFill>
              </a:rPr>
              <a:t>forgive and forget)</a:t>
            </a:r>
            <a:endParaRPr lang="en-PH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Pooh thinks </a:t>
            </a:r>
            <a:r>
              <a:rPr lang="en-PH" sz="2400" dirty="0" err="1">
                <a:solidFill>
                  <a:srgbClr val="0070C0"/>
                </a:solidFill>
              </a:rPr>
              <a:t>Tigger</a:t>
            </a:r>
            <a:r>
              <a:rPr lang="en-PH" sz="2400" dirty="0">
                <a:solidFill>
                  <a:srgbClr val="0070C0"/>
                </a:solidFill>
              </a:rPr>
              <a:t> is very sorry. Pooh asks Rabbit if he can </a:t>
            </a:r>
            <a:r>
              <a:rPr lang="en-PH" sz="2400" dirty="0" smtClean="0">
                <a:solidFill>
                  <a:srgbClr val="0070C0"/>
                </a:solidFill>
              </a:rPr>
              <a:t>forgive and </a:t>
            </a:r>
            <a:r>
              <a:rPr lang="en-PH" sz="2400" dirty="0">
                <a:solidFill>
                  <a:srgbClr val="0070C0"/>
                </a:solidFill>
              </a:rPr>
              <a:t>forget.</a:t>
            </a:r>
            <a:endParaRPr lang="en-PH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sz="2400" dirty="0" smtClean="0">
                <a:solidFill>
                  <a:srgbClr val="FF0000"/>
                </a:solidFill>
              </a:rPr>
              <a:t>No extraction</a:t>
            </a:r>
          </a:p>
        </p:txBody>
      </p:sp>
    </p:spTree>
    <p:extLst>
      <p:ext uri="{BB962C8B-B14F-4D97-AF65-F5344CB8AC3E}">
        <p14:creationId xmlns:p14="http://schemas.microsoft.com/office/powerpoint/2010/main" val="3963907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Quality of Extractions</a:t>
            </a:r>
          </a:p>
          <a:p>
            <a:pPr lvl="2"/>
            <a:r>
              <a:rPr lang="en-PH" dirty="0" smtClean="0"/>
              <a:t>Incorrect</a:t>
            </a:r>
            <a:endParaRPr lang="en-PH" dirty="0"/>
          </a:p>
          <a:p>
            <a:pPr marL="0" indent="0" algn="ctr">
              <a:buNone/>
            </a:pPr>
            <a:endParaRPr lang="en-PH" dirty="0" smtClean="0"/>
          </a:p>
          <a:p>
            <a:pPr marL="0" indent="0" algn="ctr">
              <a:buNone/>
            </a:pPr>
            <a:r>
              <a:rPr lang="en-PH" sz="2400" dirty="0">
                <a:solidFill>
                  <a:srgbClr val="0070C0"/>
                </a:solidFill>
              </a:rPr>
              <a:t>Frankie went on full speed.</a:t>
            </a:r>
          </a:p>
          <a:p>
            <a:pPr marL="0" indent="0" algn="ctr">
              <a:buNone/>
            </a:pPr>
            <a:r>
              <a:rPr lang="en-PH" sz="2400" dirty="0" err="1">
                <a:solidFill>
                  <a:srgbClr val="0070C0"/>
                </a:solidFill>
              </a:rPr>
              <a:t>Hopsalot</a:t>
            </a:r>
            <a:r>
              <a:rPr lang="en-PH" sz="2400" dirty="0">
                <a:solidFill>
                  <a:srgbClr val="0070C0"/>
                </a:solidFill>
              </a:rPr>
              <a:t> was shocked.</a:t>
            </a:r>
            <a:endParaRPr lang="en-PH" sz="2400" dirty="0" smtClean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PH" sz="2400" dirty="0" err="1">
                <a:solidFill>
                  <a:srgbClr val="FF0000"/>
                </a:solidFill>
              </a:rPr>
              <a:t>EffectOf</a:t>
            </a:r>
            <a:r>
              <a:rPr lang="en-PH" sz="2400" dirty="0">
                <a:solidFill>
                  <a:srgbClr val="FF0000"/>
                </a:solidFill>
              </a:rPr>
              <a:t>(went on full </a:t>
            </a:r>
            <a:r>
              <a:rPr lang="en-PH" sz="2400" dirty="0" err="1">
                <a:solidFill>
                  <a:srgbClr val="FF0000"/>
                </a:solidFill>
              </a:rPr>
              <a:t>speed,shocked</a:t>
            </a:r>
            <a:r>
              <a:rPr lang="en-PH" sz="2400" dirty="0">
                <a:solidFill>
                  <a:srgbClr val="FF0000"/>
                </a:solidFill>
              </a:rPr>
              <a:t>)</a:t>
            </a:r>
            <a:endParaRPr lang="en-PH" sz="2400" dirty="0" smtClean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PH" sz="2400" dirty="0"/>
          </a:p>
          <a:p>
            <a:pPr marL="0" indent="0" algn="ctr">
              <a:buNone/>
            </a:pPr>
            <a:r>
              <a:rPr lang="en-PH" sz="2400" dirty="0" smtClean="0">
                <a:solidFill>
                  <a:srgbClr val="FF0000"/>
                </a:solidFill>
              </a:rPr>
              <a:t>Not </a:t>
            </a:r>
            <a:r>
              <a:rPr lang="en-PH" sz="2400" dirty="0" err="1" smtClean="0">
                <a:solidFill>
                  <a:srgbClr val="FF0000"/>
                </a:solidFill>
              </a:rPr>
              <a:t>EffectOfIsState</a:t>
            </a:r>
            <a:r>
              <a:rPr lang="en-PH" sz="2400" dirty="0" smtClean="0">
                <a:solidFill>
                  <a:srgbClr val="FF0000"/>
                </a:solidFill>
              </a:rPr>
              <a:t>(went on full </a:t>
            </a:r>
            <a:r>
              <a:rPr lang="en-PH" sz="2400" dirty="0" err="1" smtClean="0">
                <a:solidFill>
                  <a:srgbClr val="FF0000"/>
                </a:solidFill>
              </a:rPr>
              <a:t>speed,shocked</a:t>
            </a:r>
            <a:r>
              <a:rPr lang="en-PH" sz="2400" dirty="0" smtClean="0">
                <a:solidFill>
                  <a:srgbClr val="FF0000"/>
                </a:solidFill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34991658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Extraction Analysis</a:t>
            </a:r>
          </a:p>
          <a:p>
            <a:pPr lvl="1"/>
            <a:r>
              <a:rPr lang="en-PH" dirty="0" smtClean="0"/>
              <a:t>Quality of Extractions</a:t>
            </a:r>
          </a:p>
          <a:p>
            <a:pPr lvl="2"/>
            <a:r>
              <a:rPr lang="en-PH" dirty="0" smtClean="0"/>
              <a:t>Too long and too specific</a:t>
            </a:r>
            <a:endParaRPr lang="en-PH" dirty="0"/>
          </a:p>
          <a:p>
            <a:pPr marL="0" indent="0" algn="ctr">
              <a:buNone/>
            </a:pPr>
            <a:endParaRPr lang="en-PH" dirty="0" smtClean="0"/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0070C0"/>
                </a:solidFill>
              </a:rPr>
              <a:t>EffectOf</a:t>
            </a:r>
            <a:r>
              <a:rPr lang="en-PH" sz="2400" dirty="0" smtClean="0">
                <a:solidFill>
                  <a:srgbClr val="0070C0"/>
                </a:solidFill>
              </a:rPr>
              <a:t>(looked </a:t>
            </a:r>
            <a:r>
              <a:rPr lang="en-PH" sz="2400" dirty="0">
                <a:solidFill>
                  <a:srgbClr val="0070C0"/>
                </a:solidFill>
              </a:rPr>
              <a:t>at the </a:t>
            </a:r>
            <a:r>
              <a:rPr lang="en-PH" sz="2400" dirty="0" err="1">
                <a:solidFill>
                  <a:srgbClr val="0070C0"/>
                </a:solidFill>
              </a:rPr>
              <a:t>map,checked</a:t>
            </a:r>
            <a:r>
              <a:rPr lang="en-PH" sz="2400" dirty="0">
                <a:solidFill>
                  <a:srgbClr val="0070C0"/>
                </a:solidFill>
              </a:rPr>
              <a:t> the wind)</a:t>
            </a:r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0070C0"/>
                </a:solidFill>
              </a:rPr>
              <a:t>EffectOf</a:t>
            </a:r>
            <a:r>
              <a:rPr lang="en-PH" sz="2400" dirty="0" smtClean="0">
                <a:solidFill>
                  <a:srgbClr val="0070C0"/>
                </a:solidFill>
              </a:rPr>
              <a:t>(pours </a:t>
            </a:r>
            <a:r>
              <a:rPr lang="en-PH" sz="2400" dirty="0">
                <a:solidFill>
                  <a:srgbClr val="0070C0"/>
                </a:solidFill>
              </a:rPr>
              <a:t>something into the </a:t>
            </a:r>
            <a:r>
              <a:rPr lang="en-PH" sz="2400" dirty="0" err="1">
                <a:solidFill>
                  <a:srgbClr val="0070C0"/>
                </a:solidFill>
              </a:rPr>
              <a:t>volcano,stopped</a:t>
            </a:r>
            <a:r>
              <a:rPr lang="en-PH" sz="2400" dirty="0">
                <a:solidFill>
                  <a:srgbClr val="0070C0"/>
                </a:solidFill>
              </a:rPr>
              <a:t> him)</a:t>
            </a:r>
          </a:p>
          <a:p>
            <a:pPr marL="0" indent="0" algn="ctr">
              <a:buNone/>
            </a:pPr>
            <a:r>
              <a:rPr lang="en-PH" sz="2400" dirty="0" err="1">
                <a:solidFill>
                  <a:srgbClr val="0070C0"/>
                </a:solidFill>
              </a:rPr>
              <a:t>EventForGoalEvent</a:t>
            </a:r>
            <a:r>
              <a:rPr lang="en-PH" sz="2400" dirty="0">
                <a:solidFill>
                  <a:srgbClr val="0070C0"/>
                </a:solidFill>
              </a:rPr>
              <a:t>(called </a:t>
            </a:r>
            <a:r>
              <a:rPr lang="en-PH" sz="2400" dirty="0" err="1">
                <a:solidFill>
                  <a:srgbClr val="0070C0"/>
                </a:solidFill>
              </a:rPr>
              <a:t>everyone,go</a:t>
            </a:r>
            <a:r>
              <a:rPr lang="en-PH" sz="2400" dirty="0">
                <a:solidFill>
                  <a:srgbClr val="0070C0"/>
                </a:solidFill>
              </a:rPr>
              <a:t> to the ship)</a:t>
            </a:r>
            <a:endParaRPr lang="en-PH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827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768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</a:p>
          <a:p>
            <a:pPr lvl="1"/>
            <a:r>
              <a:rPr lang="en-PH" dirty="0" smtClean="0"/>
              <a:t>Picture Books was able to successfully use all new relations</a:t>
            </a:r>
          </a:p>
          <a:p>
            <a:pPr lvl="1"/>
            <a:r>
              <a:rPr lang="en-PH" dirty="0" smtClean="0"/>
              <a:t>But there were issues in the generated sentences</a:t>
            </a:r>
          </a:p>
        </p:txBody>
      </p:sp>
    </p:spTree>
    <p:extLst>
      <p:ext uri="{BB962C8B-B14F-4D97-AF65-F5344CB8AC3E}">
        <p14:creationId xmlns:p14="http://schemas.microsoft.com/office/powerpoint/2010/main" val="1704287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524000"/>
          </a:xfrm>
        </p:spPr>
        <p:txBody>
          <a:bodyPr>
            <a:normAutofit/>
          </a:bodyPr>
          <a:lstStyle/>
          <a:p>
            <a:r>
              <a:rPr lang="fil-PH" dirty="0" smtClean="0"/>
              <a:t>Information Extraction</a:t>
            </a:r>
          </a:p>
          <a:p>
            <a:pPr lvl="1"/>
            <a:r>
              <a:rPr lang="en-US" dirty="0" smtClean="0"/>
              <a:t>extract </a:t>
            </a:r>
            <a:r>
              <a:rPr lang="en-US" dirty="0"/>
              <a:t>structured information from unstructured machine-readable </a:t>
            </a:r>
            <a:r>
              <a:rPr lang="en-US" dirty="0" smtClean="0"/>
              <a:t>documents</a:t>
            </a:r>
          </a:p>
          <a:p>
            <a:pPr marL="365760" lvl="1" indent="0">
              <a:buNone/>
            </a:pPr>
            <a:endParaRPr lang="en-US" i="1" dirty="0" smtClean="0"/>
          </a:p>
          <a:p>
            <a:pPr marL="365760" lvl="1" indent="0">
              <a:buNone/>
            </a:pPr>
            <a:endParaRPr lang="en-US" i="1" dirty="0" smtClean="0"/>
          </a:p>
          <a:p>
            <a:pPr marL="365760" lvl="1" indent="0">
              <a:buNone/>
            </a:pPr>
            <a:endParaRPr lang="en-US" i="1" dirty="0"/>
          </a:p>
          <a:p>
            <a:pPr lvl="1"/>
            <a:endParaRPr lang="fil-PH" dirty="0"/>
          </a:p>
        </p:txBody>
      </p:sp>
      <p:sp>
        <p:nvSpPr>
          <p:cNvPr id="4" name="Rectangle 3"/>
          <p:cNvSpPr/>
          <p:nvPr/>
        </p:nvSpPr>
        <p:spPr>
          <a:xfrm>
            <a:off x="990600" y="3505200"/>
            <a:ext cx="708660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Briane</a:t>
            </a:r>
            <a:r>
              <a:rPr lang="en-PH" sz="2600" dirty="0" smtClean="0"/>
              <a:t> was born on January 14, 1990</a:t>
            </a:r>
            <a:endParaRPr lang="en-PH" sz="2600" dirty="0"/>
          </a:p>
        </p:txBody>
      </p:sp>
      <p:sp>
        <p:nvSpPr>
          <p:cNvPr id="5" name="Rectangle 4"/>
          <p:cNvSpPr/>
          <p:nvPr/>
        </p:nvSpPr>
        <p:spPr>
          <a:xfrm>
            <a:off x="1981200" y="3581400"/>
            <a:ext cx="930166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/>
              <a:t>Briane</a:t>
            </a:r>
            <a:endParaRPr lang="en-PH" sz="2600" dirty="0"/>
          </a:p>
        </p:txBody>
      </p:sp>
      <p:sp>
        <p:nvSpPr>
          <p:cNvPr id="6" name="Rectangle 5"/>
          <p:cNvSpPr/>
          <p:nvPr/>
        </p:nvSpPr>
        <p:spPr>
          <a:xfrm>
            <a:off x="4596964" y="3581400"/>
            <a:ext cx="2496312" cy="53340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/>
              <a:t>January 14, 1990</a:t>
            </a:r>
            <a:endParaRPr lang="en-PH" sz="2600" dirty="0"/>
          </a:p>
        </p:txBody>
      </p:sp>
      <p:sp>
        <p:nvSpPr>
          <p:cNvPr id="8" name="Rectangle 7"/>
          <p:cNvSpPr/>
          <p:nvPr/>
        </p:nvSpPr>
        <p:spPr>
          <a:xfrm>
            <a:off x="1970567" y="4724400"/>
            <a:ext cx="930166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Person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96964" y="4724400"/>
            <a:ext cx="2496312" cy="38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Date</a:t>
            </a:r>
            <a:endParaRPr lang="en-PH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934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8047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0.08333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D8047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0.08333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PH" dirty="0" smtClean="0"/>
              <a:t>Sample Alternative Path for Testing</a:t>
            </a:r>
            <a:endParaRPr lang="en-PH" dirty="0"/>
          </a:p>
        </p:txBody>
      </p:sp>
      <p:cxnSp>
        <p:nvCxnSpPr>
          <p:cNvPr id="23" name="Straight Connector 22"/>
          <p:cNvCxnSpPr>
            <a:stCxn id="34" idx="2"/>
            <a:endCxn id="21" idx="0"/>
          </p:cNvCxnSpPr>
          <p:nvPr/>
        </p:nvCxnSpPr>
        <p:spPr>
          <a:xfrm flipH="1">
            <a:off x="3409950" y="3046800"/>
            <a:ext cx="1871921" cy="45839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34" idx="2"/>
            <a:endCxn id="22" idx="0"/>
          </p:cNvCxnSpPr>
          <p:nvPr/>
        </p:nvCxnSpPr>
        <p:spPr>
          <a:xfrm flipH="1">
            <a:off x="1416050" y="3046800"/>
            <a:ext cx="3865821" cy="45839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1" idx="4"/>
            <a:endCxn id="36" idx="2"/>
          </p:cNvCxnSpPr>
          <p:nvPr/>
        </p:nvCxnSpPr>
        <p:spPr>
          <a:xfrm>
            <a:off x="3409950" y="3959998"/>
            <a:ext cx="1871921" cy="49794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4"/>
            <a:endCxn id="36" idx="2"/>
          </p:cNvCxnSpPr>
          <p:nvPr/>
        </p:nvCxnSpPr>
        <p:spPr>
          <a:xfrm>
            <a:off x="1416050" y="3959998"/>
            <a:ext cx="3865821" cy="497940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8" idx="4"/>
            <a:endCxn id="38" idx="2"/>
          </p:cNvCxnSpPr>
          <p:nvPr/>
        </p:nvCxnSpPr>
        <p:spPr>
          <a:xfrm>
            <a:off x="1416050" y="5585598"/>
            <a:ext cx="3865821" cy="48380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7" idx="4"/>
            <a:endCxn id="38" idx="2"/>
          </p:cNvCxnSpPr>
          <p:nvPr/>
        </p:nvCxnSpPr>
        <p:spPr>
          <a:xfrm>
            <a:off x="3409950" y="5585598"/>
            <a:ext cx="1871921" cy="483802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7" idx="0"/>
            <a:endCxn id="36" idx="2"/>
          </p:cNvCxnSpPr>
          <p:nvPr/>
        </p:nvCxnSpPr>
        <p:spPr>
          <a:xfrm flipV="1">
            <a:off x="3409950" y="4457938"/>
            <a:ext cx="1871921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8" idx="0"/>
            <a:endCxn id="36" idx="2"/>
          </p:cNvCxnSpPr>
          <p:nvPr/>
        </p:nvCxnSpPr>
        <p:spPr>
          <a:xfrm flipV="1">
            <a:off x="1416050" y="4457938"/>
            <a:ext cx="3865821" cy="497939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50710" y="6069399"/>
            <a:ext cx="313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PH" dirty="0"/>
              <a:t>Alternative Paths for AUTH0026</a:t>
            </a:r>
          </a:p>
        </p:txBody>
      </p:sp>
      <p:cxnSp>
        <p:nvCxnSpPr>
          <p:cNvPr id="39" name="Straight Connector 38"/>
          <p:cNvCxnSpPr>
            <a:stCxn id="34" idx="4"/>
            <a:endCxn id="35" idx="0"/>
          </p:cNvCxnSpPr>
          <p:nvPr/>
        </p:nvCxnSpPr>
        <p:spPr>
          <a:xfrm>
            <a:off x="6033824" y="3274199"/>
            <a:ext cx="0" cy="2310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4"/>
            <a:endCxn id="36" idx="0"/>
          </p:cNvCxnSpPr>
          <p:nvPr/>
        </p:nvCxnSpPr>
        <p:spPr>
          <a:xfrm>
            <a:off x="6033824" y="39599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6" idx="4"/>
            <a:endCxn id="37" idx="0"/>
          </p:cNvCxnSpPr>
          <p:nvPr/>
        </p:nvCxnSpPr>
        <p:spPr>
          <a:xfrm>
            <a:off x="6033824" y="4772799"/>
            <a:ext cx="0" cy="183078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4"/>
            <a:endCxn id="38" idx="0"/>
          </p:cNvCxnSpPr>
          <p:nvPr/>
        </p:nvCxnSpPr>
        <p:spPr>
          <a:xfrm>
            <a:off x="6033824" y="5585599"/>
            <a:ext cx="0" cy="256401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514163" y="3181072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capableOf</a:t>
            </a:r>
            <a:endParaRPr lang="en-PH" dirty="0"/>
          </a:p>
        </p:txBody>
      </p:sp>
      <p:sp>
        <p:nvSpPr>
          <p:cNvPr id="44" name="TextBox 43"/>
          <p:cNvSpPr txBox="1"/>
          <p:nvPr/>
        </p:nvSpPr>
        <p:spPr>
          <a:xfrm>
            <a:off x="6514163" y="3866873"/>
            <a:ext cx="223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conceptuallyRelatedTo</a:t>
            </a:r>
            <a:endParaRPr lang="en-PH" dirty="0"/>
          </a:p>
        </p:txBody>
      </p:sp>
      <p:sp>
        <p:nvSpPr>
          <p:cNvPr id="45" name="TextBox 44"/>
          <p:cNvSpPr txBox="1"/>
          <p:nvPr/>
        </p:nvSpPr>
        <p:spPr>
          <a:xfrm>
            <a:off x="6514163" y="467967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effectOf</a:t>
            </a:r>
            <a:endParaRPr lang="en-PH" dirty="0"/>
          </a:p>
        </p:txBody>
      </p:sp>
      <p:sp>
        <p:nvSpPr>
          <p:cNvPr id="46" name="TextBox 45"/>
          <p:cNvSpPr txBox="1"/>
          <p:nvPr/>
        </p:nvSpPr>
        <p:spPr>
          <a:xfrm>
            <a:off x="6528367" y="550517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err="1" smtClean="0"/>
              <a:t>isA</a:t>
            </a:r>
            <a:endParaRPr lang="en-PH" dirty="0"/>
          </a:p>
        </p:txBody>
      </p:sp>
      <p:sp>
        <p:nvSpPr>
          <p:cNvPr id="47" name="TextBox 46"/>
          <p:cNvSpPr txBox="1"/>
          <p:nvPr/>
        </p:nvSpPr>
        <p:spPr>
          <a:xfrm>
            <a:off x="4116023" y="2362200"/>
            <a:ext cx="383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Original Ontology Path for AUTH0026</a:t>
            </a:r>
            <a:endParaRPr lang="en-PH" dirty="0"/>
          </a:p>
        </p:txBody>
      </p:sp>
      <p:sp>
        <p:nvSpPr>
          <p:cNvPr id="21" name="Oval 20"/>
          <p:cNvSpPr/>
          <p:nvPr/>
        </p:nvSpPr>
        <p:spPr>
          <a:xfrm>
            <a:off x="2667000" y="3505199"/>
            <a:ext cx="1485900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fall</a:t>
            </a:r>
          </a:p>
        </p:txBody>
      </p:sp>
      <p:sp>
        <p:nvSpPr>
          <p:cNvPr id="22" name="Oval 21"/>
          <p:cNvSpPr/>
          <p:nvPr/>
        </p:nvSpPr>
        <p:spPr>
          <a:xfrm>
            <a:off x="673100" y="3505199"/>
            <a:ext cx="1485900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drop</a:t>
            </a:r>
          </a:p>
        </p:txBody>
      </p:sp>
      <p:sp>
        <p:nvSpPr>
          <p:cNvPr id="27" name="Oval 26"/>
          <p:cNvSpPr/>
          <p:nvPr/>
        </p:nvSpPr>
        <p:spPr>
          <a:xfrm>
            <a:off x="2667000" y="4955877"/>
            <a:ext cx="148590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be worried</a:t>
            </a:r>
          </a:p>
        </p:txBody>
      </p:sp>
      <p:sp>
        <p:nvSpPr>
          <p:cNvPr id="28" name="Oval 27"/>
          <p:cNvSpPr/>
          <p:nvPr/>
        </p:nvSpPr>
        <p:spPr>
          <a:xfrm>
            <a:off x="673100" y="4955877"/>
            <a:ext cx="1485900" cy="62972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be shocked</a:t>
            </a:r>
          </a:p>
        </p:txBody>
      </p:sp>
      <p:sp>
        <p:nvSpPr>
          <p:cNvPr id="34" name="Oval 33"/>
          <p:cNvSpPr/>
          <p:nvPr/>
        </p:nvSpPr>
        <p:spPr>
          <a:xfrm>
            <a:off x="5281871" y="28194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lamp</a:t>
            </a:r>
            <a:endParaRPr lang="en-PH" b="1" dirty="0"/>
          </a:p>
        </p:txBody>
      </p:sp>
      <p:sp>
        <p:nvSpPr>
          <p:cNvPr id="35" name="Oval 34"/>
          <p:cNvSpPr/>
          <p:nvPr/>
        </p:nvSpPr>
        <p:spPr>
          <a:xfrm>
            <a:off x="5281871" y="35052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break</a:t>
            </a:r>
            <a:endParaRPr lang="en-PH" b="1" dirty="0"/>
          </a:p>
        </p:txBody>
      </p:sp>
      <p:sp>
        <p:nvSpPr>
          <p:cNvPr id="36" name="Oval 35"/>
          <p:cNvSpPr/>
          <p:nvPr/>
        </p:nvSpPr>
        <p:spPr>
          <a:xfrm>
            <a:off x="5281871" y="41430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reak object</a:t>
            </a:r>
            <a:endParaRPr lang="en-PH" b="1" dirty="0"/>
          </a:p>
        </p:txBody>
      </p:sp>
      <p:sp>
        <p:nvSpPr>
          <p:cNvPr id="37" name="Oval 36"/>
          <p:cNvSpPr/>
          <p:nvPr/>
        </p:nvSpPr>
        <p:spPr>
          <a:xfrm>
            <a:off x="5281871" y="4955877"/>
            <a:ext cx="1503906" cy="62972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/>
              <a:t>b</a:t>
            </a:r>
            <a:r>
              <a:rPr lang="en-PH" b="1" dirty="0" smtClean="0"/>
              <a:t>e scared</a:t>
            </a:r>
            <a:endParaRPr lang="en-PH" b="1" dirty="0"/>
          </a:p>
        </p:txBody>
      </p:sp>
      <p:sp>
        <p:nvSpPr>
          <p:cNvPr id="38" name="Oval 37"/>
          <p:cNvSpPr/>
          <p:nvPr/>
        </p:nvSpPr>
        <p:spPr>
          <a:xfrm>
            <a:off x="5281871" y="5842000"/>
            <a:ext cx="1503906" cy="45479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 smtClean="0"/>
              <a:t>emotion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6634174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3" grpId="0"/>
      <p:bldP spid="43" grpId="0"/>
      <p:bldP spid="44" grpId="0"/>
      <p:bldP spid="45" grpId="0"/>
      <p:bldP spid="46" grpId="0"/>
      <p:bldP spid="47" grpId="0"/>
      <p:bldP spid="21" grpId="0" animBg="1"/>
      <p:bldP spid="22" grpId="0" animBg="1"/>
      <p:bldP spid="27" grpId="0" animBg="1"/>
      <p:bldP spid="28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  <a:endParaRPr lang="en-PH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655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Edward the elephant learns to be careful.</a:t>
            </a:r>
          </a:p>
          <a:p>
            <a:r>
              <a:rPr lang="en-PH" sz="2000" dirty="0"/>
              <a:t>…</a:t>
            </a:r>
          </a:p>
          <a:p>
            <a:r>
              <a:rPr lang="en-PH" sz="2000" dirty="0"/>
              <a:t>[4] Daddy Sam told Edward to be careful.</a:t>
            </a:r>
          </a:p>
          <a:p>
            <a:r>
              <a:rPr lang="en-PH" sz="2000" dirty="0"/>
              <a:t>[5] Edward continued to play glass of water near.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[6] He broke it.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[7] Edward was scared.</a:t>
            </a:r>
          </a:p>
          <a:p>
            <a:r>
              <a:rPr lang="en-PH" sz="2000" dirty="0"/>
              <a:t>[8] He hid away from Daddy Sam.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[9] Daddy Sam saw that glass of water was broken.</a:t>
            </a:r>
          </a:p>
          <a:p>
            <a:r>
              <a:rPr lang="en-PH" sz="2000" dirty="0"/>
              <a:t>[10] Daddy Sam called Edward.</a:t>
            </a:r>
          </a:p>
          <a:p>
            <a:r>
              <a:rPr lang="en-PH" sz="2000" dirty="0" smtClean="0"/>
              <a:t>…</a:t>
            </a:r>
            <a:endParaRPr lang="en-P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575295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ORIGINAL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06198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  <a:endParaRPr lang="en-PH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655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Edward the elephant learns to be careful.</a:t>
            </a:r>
          </a:p>
          <a:p>
            <a:r>
              <a:rPr lang="en-PH" sz="2000" dirty="0"/>
              <a:t>…</a:t>
            </a:r>
          </a:p>
          <a:p>
            <a:r>
              <a:rPr lang="en-PH" sz="2000" dirty="0"/>
              <a:t>[4] Mommy Edna told Edward to be careful.</a:t>
            </a:r>
          </a:p>
          <a:p>
            <a:r>
              <a:rPr lang="en-PH" sz="2000" dirty="0"/>
              <a:t>[5] Edward continued to play glass of water near.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[6] Edward fell it.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[7] Edward was worried.</a:t>
            </a:r>
          </a:p>
          <a:p>
            <a:r>
              <a:rPr lang="en-PH" sz="2000" dirty="0"/>
              <a:t>[8] He hid away from Mommy Edna.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[9] Mommy Edna saw that glass of water was cracked.</a:t>
            </a:r>
          </a:p>
          <a:p>
            <a:r>
              <a:rPr lang="en-PH" sz="2000" dirty="0"/>
              <a:t>[10] Mommy Edna called Edward.</a:t>
            </a:r>
          </a:p>
          <a:p>
            <a:r>
              <a:rPr lang="en-PH" sz="2000" dirty="0" smtClean="0"/>
              <a:t>…</a:t>
            </a:r>
            <a:endParaRPr lang="en-PH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575295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dirty="0" smtClean="0"/>
              <a:t>NEW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3565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</a:p>
          <a:p>
            <a:pPr lvl="1"/>
            <a:r>
              <a:rPr lang="en-PH" dirty="0" smtClean="0"/>
              <a:t>Problem</a:t>
            </a:r>
          </a:p>
          <a:p>
            <a:pPr lvl="2"/>
            <a:r>
              <a:rPr lang="en-PH" dirty="0" smtClean="0"/>
              <a:t>Line 6 is grammatically incorrect</a:t>
            </a:r>
          </a:p>
          <a:p>
            <a:pPr lvl="2"/>
            <a:r>
              <a:rPr lang="en-PH" dirty="0" smtClean="0"/>
              <a:t>But the relation </a:t>
            </a:r>
            <a:r>
              <a:rPr lang="en-PH" dirty="0" err="1" smtClean="0">
                <a:solidFill>
                  <a:srgbClr val="FF0000"/>
                </a:solidFill>
              </a:rPr>
              <a:t>capableOf</a:t>
            </a:r>
            <a:r>
              <a:rPr lang="en-PH" dirty="0" smtClean="0">
                <a:solidFill>
                  <a:srgbClr val="FF0000"/>
                </a:solidFill>
              </a:rPr>
              <a:t>(</a:t>
            </a:r>
            <a:r>
              <a:rPr lang="en-PH" dirty="0" err="1" smtClean="0">
                <a:solidFill>
                  <a:srgbClr val="FF0000"/>
                </a:solidFill>
              </a:rPr>
              <a:t>lamp,fall</a:t>
            </a:r>
            <a:r>
              <a:rPr lang="en-PH" dirty="0" smtClean="0">
                <a:solidFill>
                  <a:srgbClr val="FF0000"/>
                </a:solidFill>
              </a:rPr>
              <a:t>) </a:t>
            </a:r>
            <a:r>
              <a:rPr lang="en-PH" dirty="0" smtClean="0"/>
              <a:t>is logical</a:t>
            </a:r>
          </a:p>
          <a:p>
            <a:pPr lvl="2"/>
            <a:r>
              <a:rPr lang="en-PH" dirty="0" smtClean="0"/>
              <a:t>Not all sentences require an agent to be the character</a:t>
            </a:r>
          </a:p>
        </p:txBody>
      </p:sp>
    </p:spTree>
    <p:extLst>
      <p:ext uri="{BB962C8B-B14F-4D97-AF65-F5344CB8AC3E}">
        <p14:creationId xmlns:p14="http://schemas.microsoft.com/office/powerpoint/2010/main" val="749470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  <a:endParaRPr lang="en-PH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Edward the elephant learns to be </a:t>
            </a:r>
            <a:r>
              <a:rPr lang="en-PH" sz="2000" b="1" dirty="0" smtClean="0"/>
              <a:t>honest.</a:t>
            </a:r>
            <a:endParaRPr lang="en-PH" sz="2000" b="1" dirty="0"/>
          </a:p>
          <a:p>
            <a:r>
              <a:rPr lang="en-PH" sz="2000" dirty="0"/>
              <a:t>…</a:t>
            </a:r>
          </a:p>
          <a:p>
            <a:r>
              <a:rPr lang="en-PH" sz="2000" dirty="0"/>
              <a:t>[3] He played near breakable glass of water.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[4] Edward fell glass of water.</a:t>
            </a:r>
          </a:p>
          <a:p>
            <a:r>
              <a:rPr lang="en-PH" sz="2000" dirty="0"/>
              <a:t>[5] He was worried</a:t>
            </a:r>
            <a:r>
              <a:rPr lang="en-PH" sz="2000" dirty="0" smtClean="0"/>
              <a:t>.</a:t>
            </a:r>
          </a:p>
          <a:p>
            <a:r>
              <a:rPr lang="en-PH" sz="2000" dirty="0" smtClean="0"/>
              <a:t>…</a:t>
            </a:r>
          </a:p>
          <a:p>
            <a:r>
              <a:rPr lang="en-PH" sz="2000" dirty="0"/>
              <a:t>[9] Porky cried.</a:t>
            </a:r>
          </a:p>
          <a:p>
            <a:r>
              <a:rPr lang="en-PH" sz="2000" dirty="0"/>
              <a:t>[10] Edward felt guilty.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[11] Edward told Mommy Edna that he dropped glass of water.</a:t>
            </a:r>
          </a:p>
          <a:p>
            <a:r>
              <a:rPr lang="en-PH" sz="2000" dirty="0"/>
              <a:t>[12] Mommy Edna told Edward that he should have been honest.</a:t>
            </a:r>
          </a:p>
          <a:p>
            <a:r>
              <a:rPr lang="en-PH" sz="2000" dirty="0" smtClean="0"/>
              <a:t>…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1035444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</a:p>
          <a:p>
            <a:pPr lvl="1"/>
            <a:r>
              <a:rPr lang="en-PH" dirty="0" smtClean="0"/>
              <a:t>Problem</a:t>
            </a:r>
          </a:p>
          <a:p>
            <a:pPr lvl="2"/>
            <a:r>
              <a:rPr lang="en-PH" dirty="0" smtClean="0"/>
              <a:t>Lines 4 &amp; 11 were correct in using the new relations</a:t>
            </a:r>
          </a:p>
          <a:p>
            <a:pPr lvl="2"/>
            <a:r>
              <a:rPr lang="en-PH" dirty="0" smtClean="0"/>
              <a:t>But inconsistencies arise</a:t>
            </a:r>
          </a:p>
          <a:p>
            <a:pPr lvl="2"/>
            <a:r>
              <a:rPr lang="en-PH" dirty="0" smtClean="0"/>
              <a:t>Line 4 used “fell” while Line 11 used “dropped”</a:t>
            </a:r>
          </a:p>
        </p:txBody>
      </p:sp>
    </p:spTree>
    <p:extLst>
      <p:ext uri="{BB962C8B-B14F-4D97-AF65-F5344CB8AC3E}">
        <p14:creationId xmlns:p14="http://schemas.microsoft.com/office/powerpoint/2010/main" val="39908651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  <a:endParaRPr lang="en-PH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80772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Roy the chicken learns to take bath.</a:t>
            </a:r>
            <a:endParaRPr lang="en-PH" sz="2000" dirty="0"/>
          </a:p>
          <a:p>
            <a:r>
              <a:rPr lang="en-PH" sz="2000" dirty="0" smtClean="0"/>
              <a:t>…</a:t>
            </a:r>
            <a:endParaRPr lang="en-PH" sz="2000" dirty="0"/>
          </a:p>
          <a:p>
            <a:r>
              <a:rPr lang="en-PH" sz="2000" dirty="0"/>
              <a:t>[7] Playing is dirty.</a:t>
            </a:r>
          </a:p>
          <a:p>
            <a:r>
              <a:rPr lang="en-PH" sz="2000" dirty="0"/>
              <a:t>[8] It was healthy.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[9] The school was the market.</a:t>
            </a:r>
          </a:p>
          <a:p>
            <a:r>
              <a:rPr lang="en-PH" sz="2000" b="1" dirty="0">
                <a:solidFill>
                  <a:srgbClr val="FF0000"/>
                </a:solidFill>
              </a:rPr>
              <a:t>[10] It was generic.</a:t>
            </a:r>
          </a:p>
          <a:p>
            <a:r>
              <a:rPr lang="en-PH" sz="2000" dirty="0"/>
              <a:t>[11] Eating dinner is the evening.</a:t>
            </a:r>
          </a:p>
          <a:p>
            <a:r>
              <a:rPr lang="en-PH" sz="2000" dirty="0"/>
              <a:t>[12] Going to the school is the morning.</a:t>
            </a:r>
          </a:p>
          <a:p>
            <a:r>
              <a:rPr lang="en-PH" sz="2000" dirty="0"/>
              <a:t>[13] A fireman was rescuing.</a:t>
            </a:r>
          </a:p>
          <a:p>
            <a:r>
              <a:rPr lang="en-PH" sz="2000" dirty="0"/>
              <a:t>[14] A librarian was organizing.</a:t>
            </a:r>
          </a:p>
          <a:p>
            <a:r>
              <a:rPr lang="en-PH" sz="2000" dirty="0" smtClean="0"/>
              <a:t>…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665793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</a:p>
          <a:p>
            <a:pPr lvl="1"/>
            <a:r>
              <a:rPr lang="en-PH" dirty="0" smtClean="0"/>
              <a:t>Problem</a:t>
            </a:r>
          </a:p>
          <a:p>
            <a:pPr lvl="2"/>
            <a:r>
              <a:rPr lang="en-PH" dirty="0" smtClean="0"/>
              <a:t>Lines 9 &amp; 10 were supposed to display the new </a:t>
            </a:r>
            <a:r>
              <a:rPr lang="en-PH" dirty="0" err="1" smtClean="0"/>
              <a:t>oftenNear</a:t>
            </a:r>
            <a:r>
              <a:rPr lang="en-PH" dirty="0" smtClean="0"/>
              <a:t> relations</a:t>
            </a:r>
          </a:p>
          <a:p>
            <a:pPr lvl="2"/>
            <a:r>
              <a:rPr lang="en-PH" dirty="0" smtClean="0"/>
              <a:t>Line 9 was correct in showing </a:t>
            </a:r>
            <a:r>
              <a:rPr lang="en-PH" dirty="0" err="1" smtClean="0"/>
              <a:t>oftenNear</a:t>
            </a:r>
            <a:r>
              <a:rPr lang="en-PH" dirty="0" smtClean="0"/>
              <a:t>(</a:t>
            </a:r>
            <a:r>
              <a:rPr lang="en-PH" dirty="0" err="1" smtClean="0"/>
              <a:t>school,market</a:t>
            </a:r>
            <a:r>
              <a:rPr lang="en-PH" dirty="0" smtClean="0"/>
              <a:t>)</a:t>
            </a:r>
          </a:p>
          <a:p>
            <a:pPr lvl="2"/>
            <a:r>
              <a:rPr lang="en-PH" dirty="0" smtClean="0"/>
              <a:t>But Line 10 did not use any </a:t>
            </a:r>
            <a:r>
              <a:rPr lang="en-PH" dirty="0" err="1" smtClean="0"/>
              <a:t>oftenNear</a:t>
            </a:r>
            <a:r>
              <a:rPr lang="en-PH" dirty="0" smtClean="0"/>
              <a:t> relation in the sentence.</a:t>
            </a:r>
          </a:p>
          <a:p>
            <a:pPr lvl="2"/>
            <a:r>
              <a:rPr lang="en-PH" dirty="0"/>
              <a:t>There is </a:t>
            </a:r>
            <a:r>
              <a:rPr lang="en-PH" dirty="0" err="1">
                <a:solidFill>
                  <a:srgbClr val="FF0000"/>
                </a:solidFill>
              </a:rPr>
              <a:t>propertyOf</a:t>
            </a:r>
            <a:r>
              <a:rPr lang="en-PH" dirty="0">
                <a:solidFill>
                  <a:srgbClr val="FF0000"/>
                </a:solidFill>
              </a:rPr>
              <a:t>(</a:t>
            </a:r>
            <a:r>
              <a:rPr lang="en-PH" dirty="0" err="1">
                <a:solidFill>
                  <a:srgbClr val="FF0000"/>
                </a:solidFill>
              </a:rPr>
              <a:t>school,generic</a:t>
            </a:r>
            <a:r>
              <a:rPr lang="en-PH" dirty="0">
                <a:solidFill>
                  <a:srgbClr val="FF0000"/>
                </a:solidFill>
              </a:rPr>
              <a:t>)</a:t>
            </a:r>
            <a:r>
              <a:rPr lang="en-PH" dirty="0"/>
              <a:t> in the database</a:t>
            </a:r>
          </a:p>
          <a:p>
            <a:pPr lvl="2"/>
            <a:r>
              <a:rPr lang="en-PH" dirty="0" err="1"/>
              <a:t>propertyOf</a:t>
            </a:r>
            <a:r>
              <a:rPr lang="en-PH" dirty="0"/>
              <a:t> and </a:t>
            </a:r>
            <a:r>
              <a:rPr lang="en-PH" dirty="0" err="1"/>
              <a:t>oftenNear</a:t>
            </a:r>
            <a:r>
              <a:rPr lang="en-PH" dirty="0"/>
              <a:t> are both </a:t>
            </a:r>
            <a:r>
              <a:rPr lang="en-PH" dirty="0">
                <a:solidFill>
                  <a:srgbClr val="FF0000"/>
                </a:solidFill>
              </a:rPr>
              <a:t>spatial</a:t>
            </a:r>
          </a:p>
          <a:p>
            <a:pPr lvl="2"/>
            <a:r>
              <a:rPr lang="en-PH" dirty="0" smtClean="0"/>
              <a:t>Ontology </a:t>
            </a:r>
            <a:r>
              <a:rPr lang="en-PH" dirty="0" smtClean="0"/>
              <a:t>search is done by </a:t>
            </a:r>
            <a:r>
              <a:rPr lang="en-PH" dirty="0" smtClean="0">
                <a:solidFill>
                  <a:srgbClr val="FF0000"/>
                </a:solidFill>
              </a:rPr>
              <a:t>category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40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334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  <a:endParaRPr lang="en-PH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5800" y="2438400"/>
            <a:ext cx="807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/>
              <a:t>Roy the chicken learns to take bath.</a:t>
            </a:r>
            <a:endParaRPr lang="en-PH" sz="2000" dirty="0"/>
          </a:p>
          <a:p>
            <a:r>
              <a:rPr lang="en-PH" sz="2000" dirty="0" smtClean="0"/>
              <a:t>…</a:t>
            </a:r>
            <a:endParaRPr lang="en-PH" sz="2000" dirty="0"/>
          </a:p>
          <a:p>
            <a:r>
              <a:rPr lang="en-PH" sz="2000" dirty="0" smtClean="0"/>
              <a:t>[7] Playing </a:t>
            </a:r>
            <a:r>
              <a:rPr lang="en-PH" sz="2000" dirty="0"/>
              <a:t>is healthy.</a:t>
            </a:r>
          </a:p>
          <a:p>
            <a:r>
              <a:rPr lang="en-PH" sz="2000" dirty="0" smtClean="0"/>
              <a:t>[8] It </a:t>
            </a:r>
            <a:r>
              <a:rPr lang="en-PH" sz="2000" dirty="0"/>
              <a:t>was healthy.</a:t>
            </a:r>
          </a:p>
          <a:p>
            <a:r>
              <a:rPr lang="en-PH" sz="2000" dirty="0" smtClean="0"/>
              <a:t>[9] The </a:t>
            </a:r>
            <a:r>
              <a:rPr lang="en-PH" sz="2000" dirty="0"/>
              <a:t>school was the clinic.</a:t>
            </a:r>
          </a:p>
          <a:p>
            <a:r>
              <a:rPr lang="en-PH" sz="2000" dirty="0" smtClean="0"/>
              <a:t>[10] It </a:t>
            </a:r>
            <a:r>
              <a:rPr lang="en-PH" sz="2000" dirty="0"/>
              <a:t>was the market.</a:t>
            </a:r>
          </a:p>
          <a:p>
            <a:r>
              <a:rPr lang="en-PH" sz="2000" b="1" dirty="0" smtClean="0">
                <a:solidFill>
                  <a:srgbClr val="FF0000"/>
                </a:solidFill>
              </a:rPr>
              <a:t>[11] Eating </a:t>
            </a:r>
            <a:r>
              <a:rPr lang="en-PH" sz="2000" b="1" dirty="0">
                <a:solidFill>
                  <a:srgbClr val="FF0000"/>
                </a:solidFill>
              </a:rPr>
              <a:t>dinner is the evening.</a:t>
            </a:r>
          </a:p>
          <a:p>
            <a:r>
              <a:rPr lang="en-PH" sz="2000" b="1" dirty="0" smtClean="0">
                <a:solidFill>
                  <a:srgbClr val="FF0000"/>
                </a:solidFill>
              </a:rPr>
              <a:t>[12] Going </a:t>
            </a:r>
            <a:r>
              <a:rPr lang="en-PH" sz="2000" b="1" dirty="0">
                <a:solidFill>
                  <a:srgbClr val="FF0000"/>
                </a:solidFill>
              </a:rPr>
              <a:t>to the school is saying goodbye.</a:t>
            </a:r>
          </a:p>
          <a:p>
            <a:r>
              <a:rPr lang="en-PH" sz="2000" dirty="0" smtClean="0"/>
              <a:t>[13] A </a:t>
            </a:r>
            <a:r>
              <a:rPr lang="en-PH" sz="2000" dirty="0"/>
              <a:t>fireman was rescuing.</a:t>
            </a:r>
          </a:p>
          <a:p>
            <a:r>
              <a:rPr lang="en-PH" sz="2000" dirty="0" smtClean="0"/>
              <a:t>[14] A </a:t>
            </a:r>
            <a:r>
              <a:rPr lang="en-PH" sz="2000" dirty="0"/>
              <a:t>librarian was organizing.</a:t>
            </a:r>
          </a:p>
          <a:p>
            <a:r>
              <a:rPr lang="en-PH" sz="2000" dirty="0" smtClean="0"/>
              <a:t>…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2408432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Results and Analysis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Story Analysis</a:t>
            </a:r>
          </a:p>
          <a:p>
            <a:pPr lvl="1"/>
            <a:r>
              <a:rPr lang="en-PH" dirty="0" smtClean="0"/>
              <a:t>Problem</a:t>
            </a:r>
          </a:p>
          <a:p>
            <a:pPr lvl="2"/>
            <a:r>
              <a:rPr lang="en-PH" dirty="0" smtClean="0"/>
              <a:t>Lines 11 &amp; 12 were supposed to display the new happens relations</a:t>
            </a:r>
          </a:p>
          <a:p>
            <a:pPr lvl="2"/>
            <a:r>
              <a:rPr lang="en-PH" dirty="0" smtClean="0"/>
              <a:t>Line 11 was correct in showing happens(</a:t>
            </a:r>
            <a:r>
              <a:rPr lang="en-PH" dirty="0" err="1" smtClean="0"/>
              <a:t>dinner,evening</a:t>
            </a:r>
            <a:r>
              <a:rPr lang="en-PH" dirty="0" smtClean="0"/>
              <a:t>)</a:t>
            </a:r>
          </a:p>
          <a:p>
            <a:pPr lvl="2"/>
            <a:r>
              <a:rPr lang="en-PH" dirty="0" smtClean="0"/>
              <a:t>But Line 12 did not use any happens relation in the sentence.</a:t>
            </a:r>
          </a:p>
          <a:p>
            <a:pPr lvl="2"/>
            <a:r>
              <a:rPr lang="en-PH" dirty="0"/>
              <a:t>There is </a:t>
            </a:r>
            <a:r>
              <a:rPr lang="en-PH" dirty="0" err="1">
                <a:solidFill>
                  <a:srgbClr val="FF0000"/>
                </a:solidFill>
              </a:rPr>
              <a:t>firstSubeventOf</a:t>
            </a:r>
            <a:r>
              <a:rPr lang="en-PH" dirty="0">
                <a:solidFill>
                  <a:srgbClr val="FF0000"/>
                </a:solidFill>
              </a:rPr>
              <a:t>(go to </a:t>
            </a:r>
            <a:r>
              <a:rPr lang="en-PH" dirty="0" err="1">
                <a:solidFill>
                  <a:srgbClr val="FF0000"/>
                </a:solidFill>
              </a:rPr>
              <a:t>school,say</a:t>
            </a:r>
            <a:r>
              <a:rPr lang="en-PH" dirty="0">
                <a:solidFill>
                  <a:srgbClr val="FF0000"/>
                </a:solidFill>
              </a:rPr>
              <a:t> goodbye)</a:t>
            </a:r>
            <a:r>
              <a:rPr lang="en-PH" dirty="0"/>
              <a:t> in the database</a:t>
            </a:r>
          </a:p>
          <a:p>
            <a:pPr lvl="2"/>
            <a:r>
              <a:rPr lang="en-PH" dirty="0" err="1"/>
              <a:t>firstSubeventOf</a:t>
            </a:r>
            <a:r>
              <a:rPr lang="en-PH" dirty="0"/>
              <a:t> and happens are both </a:t>
            </a:r>
            <a:r>
              <a:rPr lang="en-PH" dirty="0">
                <a:solidFill>
                  <a:srgbClr val="FF0000"/>
                </a:solidFill>
              </a:rPr>
              <a:t>event</a:t>
            </a:r>
          </a:p>
          <a:p>
            <a:pPr lvl="2"/>
            <a:r>
              <a:rPr lang="en-PH" dirty="0" smtClean="0"/>
              <a:t>Ontology </a:t>
            </a:r>
            <a:r>
              <a:rPr lang="en-PH" dirty="0" smtClean="0"/>
              <a:t>search is done by </a:t>
            </a:r>
            <a:r>
              <a:rPr lang="en-PH" dirty="0" smtClean="0">
                <a:solidFill>
                  <a:srgbClr val="FF0000"/>
                </a:solidFill>
              </a:rPr>
              <a:t>category</a:t>
            </a:r>
            <a:endParaRPr lang="en-P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2751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981200"/>
          </a:xfrm>
        </p:spPr>
        <p:txBody>
          <a:bodyPr/>
          <a:lstStyle/>
          <a:p>
            <a:r>
              <a:rPr lang="fil-PH" dirty="0" smtClean="0"/>
              <a:t>Relation Extraction</a:t>
            </a:r>
          </a:p>
          <a:p>
            <a:pPr lvl="1"/>
            <a:r>
              <a:rPr lang="fil-PH" dirty="0" smtClean="0"/>
              <a:t>A variant of information extraction</a:t>
            </a:r>
          </a:p>
          <a:p>
            <a:pPr lvl="1"/>
            <a:r>
              <a:rPr lang="fil-PH" dirty="0" smtClean="0"/>
              <a:t>Identifies the relation between two or more entities in a sentence or across sentences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7800" y="4091050"/>
            <a:ext cx="1823852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Jan 14, 1900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0275" y="4091050"/>
            <a:ext cx="914400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err="1" smtClean="0">
                <a:solidFill>
                  <a:schemeClr val="bg1"/>
                </a:solidFill>
              </a:rPr>
              <a:t>Briane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29000" y="4091050"/>
            <a:ext cx="17526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date of birth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1791" y="4548250"/>
            <a:ext cx="1681348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go to school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51265" y="4548250"/>
            <a:ext cx="773874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learn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2329" y="4548250"/>
            <a:ext cx="1219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effect of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87" y="5017325"/>
            <a:ext cx="677388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play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451265" y="5017325"/>
            <a:ext cx="672935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dirty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5017325"/>
            <a:ext cx="121920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effect of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733800" y="5486400"/>
            <a:ext cx="718581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bark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51265" y="5486400"/>
            <a:ext cx="596735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dog</a:t>
            </a:r>
            <a:endParaRPr lang="en-PH" sz="26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4200" y="5486400"/>
            <a:ext cx="532410" cy="381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PH" sz="2600" dirty="0" smtClean="0">
                <a:solidFill>
                  <a:schemeClr val="bg1"/>
                </a:solidFill>
              </a:rPr>
              <a:t>can</a:t>
            </a:r>
            <a:endParaRPr lang="en-PH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Conclusion and </a:t>
            </a:r>
            <a:r>
              <a:rPr lang="en-PH" dirty="0" smtClean="0"/>
              <a:t>Recommendations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02633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Conclusion</a:t>
            </a:r>
          </a:p>
          <a:p>
            <a:pPr lvl="1"/>
            <a:r>
              <a:rPr lang="en-PH" dirty="0" smtClean="0"/>
              <a:t>It is proven possible to extract new semantic relations from children’s stories and feed them to Picture Books</a:t>
            </a:r>
          </a:p>
          <a:p>
            <a:pPr lvl="1"/>
            <a:r>
              <a:rPr lang="en-PH" dirty="0" smtClean="0"/>
              <a:t>New relations were used accordingly and interchangeably</a:t>
            </a:r>
          </a:p>
          <a:p>
            <a:pPr lvl="1"/>
            <a:r>
              <a:rPr lang="en-PH" dirty="0" smtClean="0"/>
              <a:t>New sentences were inserted as needed</a:t>
            </a:r>
          </a:p>
        </p:txBody>
      </p:sp>
    </p:spTree>
    <p:extLst>
      <p:ext uri="{BB962C8B-B14F-4D97-AF65-F5344CB8AC3E}">
        <p14:creationId xmlns:p14="http://schemas.microsoft.com/office/powerpoint/2010/main" val="6601175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Conclusion</a:t>
            </a:r>
          </a:p>
          <a:p>
            <a:pPr lvl="1"/>
            <a:r>
              <a:rPr lang="en-PH" dirty="0" smtClean="0"/>
              <a:t>Picture Books’ limited themes made most new relations unusable</a:t>
            </a:r>
          </a:p>
          <a:p>
            <a:pPr lvl="1"/>
            <a:r>
              <a:rPr lang="en-PH" dirty="0" smtClean="0"/>
              <a:t>New relations cause inconsistencies</a:t>
            </a:r>
          </a:p>
          <a:p>
            <a:pPr lvl="1"/>
            <a:r>
              <a:rPr lang="en-PH" dirty="0" smtClean="0"/>
              <a:t>If there are more than 1 type of relation under a category present for a parent concept, chances are that incorrect relations will be accessed</a:t>
            </a:r>
          </a:p>
        </p:txBody>
      </p:sp>
    </p:spTree>
    <p:extLst>
      <p:ext uri="{BB962C8B-B14F-4D97-AF65-F5344CB8AC3E}">
        <p14:creationId xmlns:p14="http://schemas.microsoft.com/office/powerpoint/2010/main" val="984319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Conclusion</a:t>
            </a:r>
          </a:p>
          <a:p>
            <a:pPr lvl="1"/>
            <a:r>
              <a:rPr lang="en-PH" dirty="0" smtClean="0"/>
              <a:t>Part of speech tags</a:t>
            </a:r>
          </a:p>
          <a:p>
            <a:pPr lvl="2"/>
            <a:r>
              <a:rPr lang="en-PH" dirty="0" smtClean="0"/>
              <a:t>Greatly affects the quality of extracted relations</a:t>
            </a:r>
          </a:p>
          <a:p>
            <a:pPr lvl="2"/>
            <a:r>
              <a:rPr lang="en-PH" dirty="0" smtClean="0"/>
              <a:t>May cause incorrect extractions or valid extractions to not be extracted at all</a:t>
            </a:r>
          </a:p>
          <a:p>
            <a:pPr marL="0" indent="0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dirty="0" err="1" smtClean="0">
                <a:solidFill>
                  <a:srgbClr val="0070C0"/>
                </a:solidFill>
              </a:rPr>
              <a:t>Tigger</a:t>
            </a:r>
            <a:r>
              <a:rPr lang="en-PH" sz="2400" dirty="0" smtClean="0">
                <a:solidFill>
                  <a:srgbClr val="0070C0"/>
                </a:solidFill>
              </a:rPr>
              <a:t> takes a bath because he wants to be clean.</a:t>
            </a:r>
          </a:p>
          <a:p>
            <a:pPr marL="0" indent="0" algn="ctr">
              <a:buNone/>
            </a:pPr>
            <a:r>
              <a:rPr lang="en-PH" sz="2400" strike="sngStrike" dirty="0" err="1" smtClean="0">
                <a:solidFill>
                  <a:srgbClr val="FF0000"/>
                </a:solidFill>
              </a:rPr>
              <a:t>EventForGoalState</a:t>
            </a:r>
            <a:r>
              <a:rPr lang="en-PH" sz="2400" strike="sngStrike" dirty="0" smtClean="0">
                <a:solidFill>
                  <a:srgbClr val="FF0000"/>
                </a:solidFill>
              </a:rPr>
              <a:t>(takes a </a:t>
            </a:r>
            <a:r>
              <a:rPr lang="en-PH" sz="2400" strike="sngStrike" dirty="0" err="1" smtClean="0">
                <a:solidFill>
                  <a:srgbClr val="FF0000"/>
                </a:solidFill>
              </a:rPr>
              <a:t>bath,be</a:t>
            </a:r>
            <a:r>
              <a:rPr lang="en-PH" sz="2400" strike="sngStrike" dirty="0" smtClean="0">
                <a:solidFill>
                  <a:srgbClr val="FF0000"/>
                </a:solidFill>
              </a:rPr>
              <a:t> clean)</a:t>
            </a:r>
          </a:p>
        </p:txBody>
      </p:sp>
    </p:spTree>
    <p:extLst>
      <p:ext uri="{BB962C8B-B14F-4D97-AF65-F5344CB8AC3E}">
        <p14:creationId xmlns:p14="http://schemas.microsoft.com/office/powerpoint/2010/main" val="4131480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Conclusion</a:t>
            </a:r>
          </a:p>
          <a:p>
            <a:pPr lvl="1"/>
            <a:r>
              <a:rPr lang="en-PH" dirty="0" smtClean="0"/>
              <a:t>Extraction Rules</a:t>
            </a:r>
          </a:p>
          <a:p>
            <a:pPr lvl="2"/>
            <a:r>
              <a:rPr lang="en-PH" dirty="0" smtClean="0"/>
              <a:t>Limited to </a:t>
            </a:r>
            <a:r>
              <a:rPr lang="en-PH" dirty="0" err="1" smtClean="0"/>
              <a:t>ConceptNet</a:t>
            </a:r>
            <a:r>
              <a:rPr lang="en-PH" dirty="0" smtClean="0"/>
              <a:t> and corpora</a:t>
            </a:r>
          </a:p>
          <a:p>
            <a:pPr lvl="2"/>
            <a:r>
              <a:rPr lang="en-PH" dirty="0" smtClean="0"/>
              <a:t>Implied relations are not handled</a:t>
            </a:r>
          </a:p>
          <a:p>
            <a:pPr lvl="2"/>
            <a:r>
              <a:rPr lang="en-PH" dirty="0" smtClean="0"/>
              <a:t>Rules do not have access to different word </a:t>
            </a:r>
            <a:r>
              <a:rPr lang="en-PH" dirty="0" smtClean="0"/>
              <a:t>senses</a:t>
            </a:r>
          </a:p>
          <a:p>
            <a:pPr marL="0" indent="0">
              <a:buNone/>
            </a:pPr>
            <a:endParaRPr lang="en-PH" dirty="0"/>
          </a:p>
          <a:p>
            <a:pPr marL="0" indent="0" algn="ctr">
              <a:buNone/>
            </a:pPr>
            <a:r>
              <a:rPr lang="en-PH" sz="2400" dirty="0" err="1">
                <a:solidFill>
                  <a:srgbClr val="0070C0"/>
                </a:solidFill>
              </a:rPr>
              <a:t>Tigger</a:t>
            </a:r>
            <a:r>
              <a:rPr lang="en-PH" sz="2400" dirty="0">
                <a:solidFill>
                  <a:srgbClr val="0070C0"/>
                </a:solidFill>
              </a:rPr>
              <a:t> takes a bath because he wants to be clean.</a:t>
            </a:r>
          </a:p>
          <a:p>
            <a:pPr marL="0" indent="0" algn="ctr">
              <a:buNone/>
            </a:pPr>
            <a:r>
              <a:rPr lang="en-PH" sz="2400" strike="sngStrike" dirty="0" err="1">
                <a:solidFill>
                  <a:srgbClr val="FF0000"/>
                </a:solidFill>
              </a:rPr>
              <a:t>EventForGoalState</a:t>
            </a:r>
            <a:r>
              <a:rPr lang="en-PH" sz="2400" strike="sngStrike" dirty="0">
                <a:solidFill>
                  <a:srgbClr val="FF0000"/>
                </a:solidFill>
              </a:rPr>
              <a:t>(takes a </a:t>
            </a:r>
            <a:r>
              <a:rPr lang="en-PH" sz="2400" strike="sngStrike" dirty="0" err="1">
                <a:solidFill>
                  <a:srgbClr val="FF0000"/>
                </a:solidFill>
              </a:rPr>
              <a:t>bath,be</a:t>
            </a:r>
            <a:r>
              <a:rPr lang="en-PH" sz="2400" strike="sngStrike" dirty="0">
                <a:solidFill>
                  <a:srgbClr val="FF0000"/>
                </a:solidFill>
              </a:rPr>
              <a:t> clean</a:t>
            </a:r>
            <a:r>
              <a:rPr lang="en-PH" sz="2400" strike="sngStrike" dirty="0" smtClean="0">
                <a:solidFill>
                  <a:srgbClr val="FF0000"/>
                </a:solidFill>
              </a:rPr>
              <a:t>)</a:t>
            </a:r>
            <a:endParaRPr lang="en-PH" sz="2400" strike="sngStrik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234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Recommendations</a:t>
            </a:r>
          </a:p>
          <a:p>
            <a:pPr lvl="1"/>
            <a:r>
              <a:rPr lang="en-PH" dirty="0" smtClean="0"/>
              <a:t>Extraction</a:t>
            </a:r>
          </a:p>
          <a:p>
            <a:pPr lvl="2"/>
            <a:r>
              <a:rPr lang="en-PH" dirty="0" smtClean="0"/>
              <a:t>Incorporate more patterns by learning from a training corpora</a:t>
            </a:r>
          </a:p>
          <a:p>
            <a:pPr lvl="2"/>
            <a:r>
              <a:rPr lang="en-PH" dirty="0" smtClean="0"/>
              <a:t>Allow </a:t>
            </a:r>
            <a:r>
              <a:rPr lang="en-PH" dirty="0" err="1" smtClean="0"/>
              <a:t>inferencing</a:t>
            </a:r>
            <a:r>
              <a:rPr lang="en-PH" dirty="0" smtClean="0"/>
              <a:t> between relations as they are extracted</a:t>
            </a:r>
          </a:p>
          <a:p>
            <a:pPr lvl="2"/>
            <a:r>
              <a:rPr lang="en-PH" dirty="0" smtClean="0"/>
              <a:t>Focus on extracting event relations</a:t>
            </a:r>
          </a:p>
          <a:p>
            <a:pPr lvl="2"/>
            <a:r>
              <a:rPr lang="en-PH" dirty="0" smtClean="0"/>
              <a:t>Incorporate a language resource for semantic information such as word senses</a:t>
            </a:r>
          </a:p>
          <a:p>
            <a:pPr lvl="2"/>
            <a:r>
              <a:rPr lang="en-PH" dirty="0" smtClean="0"/>
              <a:t>Create a gold standard and find experts that can consistently evaluate the extracted relations</a:t>
            </a:r>
          </a:p>
        </p:txBody>
      </p:sp>
    </p:spTree>
    <p:extLst>
      <p:ext uri="{BB962C8B-B14F-4D97-AF65-F5344CB8AC3E}">
        <p14:creationId xmlns:p14="http://schemas.microsoft.com/office/powerpoint/2010/main" val="31183465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 smtClean="0"/>
              <a:t>Conclusion and Recommendations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r>
              <a:rPr lang="en-PH" dirty="0" smtClean="0"/>
              <a:t>Recommendations</a:t>
            </a:r>
          </a:p>
          <a:p>
            <a:pPr lvl="1"/>
            <a:r>
              <a:rPr lang="en-PH" dirty="0" smtClean="0"/>
              <a:t>Picture Books</a:t>
            </a:r>
          </a:p>
          <a:p>
            <a:pPr lvl="2"/>
            <a:r>
              <a:rPr lang="en-PH" dirty="0" smtClean="0"/>
              <a:t>To avoid inconsistencies, track previously used concepts</a:t>
            </a:r>
          </a:p>
          <a:p>
            <a:pPr lvl="2"/>
            <a:r>
              <a:rPr lang="en-PH" dirty="0" smtClean="0"/>
              <a:t>To make sure all extracted relations are used, allow Picture Books to automatically add new themes</a:t>
            </a:r>
          </a:p>
          <a:p>
            <a:pPr lvl="2"/>
            <a:r>
              <a:rPr lang="en-PH" dirty="0" smtClean="0"/>
              <a:t>Instead of searching the ontology by category, use relation names</a:t>
            </a:r>
          </a:p>
          <a:p>
            <a:pPr lvl="2"/>
            <a:r>
              <a:rPr lang="en-PH" dirty="0" smtClean="0"/>
              <a:t>Integrate </a:t>
            </a:r>
            <a:r>
              <a:rPr lang="en-PH" dirty="0" err="1" smtClean="0"/>
              <a:t>VerbNet</a:t>
            </a:r>
            <a:r>
              <a:rPr lang="en-PH" dirty="0" smtClean="0"/>
              <a:t> to make the character goals dynamic in creating sentences</a:t>
            </a:r>
          </a:p>
        </p:txBody>
      </p:sp>
    </p:spTree>
    <p:extLst>
      <p:ext uri="{BB962C8B-B14F-4D97-AF65-F5344CB8AC3E}">
        <p14:creationId xmlns:p14="http://schemas.microsoft.com/office/powerpoint/2010/main" val="284750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Q &amp; A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601144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l-PH" dirty="0" smtClean="0"/>
              <a:t>Introduction</a:t>
            </a:r>
            <a:endParaRPr lang="fil-PH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il-PH" dirty="0" smtClean="0"/>
              <a:t>Relation Extraction</a:t>
            </a:r>
          </a:p>
          <a:p>
            <a:pPr lvl="1"/>
            <a:r>
              <a:rPr lang="fil-PH" dirty="0" smtClean="0"/>
              <a:t>recent RE systems</a:t>
            </a:r>
          </a:p>
          <a:p>
            <a:pPr lvl="2"/>
            <a:r>
              <a:rPr lang="fil-PH" dirty="0" smtClean="0"/>
              <a:t>Snowball (Agichtein, 2000) – newspaper articles</a:t>
            </a:r>
          </a:p>
          <a:p>
            <a:pPr lvl="2"/>
            <a:r>
              <a:rPr lang="fil-PH" dirty="0" smtClean="0"/>
              <a:t>The Artequakt project (Alani, et. al., 2003) – artist biographies</a:t>
            </a:r>
          </a:p>
          <a:p>
            <a:pPr lvl="2"/>
            <a:r>
              <a:rPr lang="fil-PH" dirty="0" smtClean="0"/>
              <a:t>TextRunner (Banko, 2007) – web documents</a:t>
            </a:r>
          </a:p>
          <a:p>
            <a:pPr lvl="2"/>
            <a:r>
              <a:rPr lang="fil-PH" dirty="0" smtClean="0"/>
              <a:t>O-CRF (Banko, 2008) – web documents</a:t>
            </a:r>
            <a:endParaRPr lang="fil-PH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3398</TotalTime>
  <Words>4665</Words>
  <Application>Microsoft Office PowerPoint</Application>
  <PresentationFormat>On-screen Show (4:3)</PresentationFormat>
  <Paragraphs>1196</Paragraphs>
  <Slides>87</Slides>
  <Notes>48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88" baseType="lpstr">
      <vt:lpstr>Median</vt:lpstr>
      <vt:lpstr>Automatic Extraction of Conceptual Relations from Children’s Stories</vt:lpstr>
      <vt:lpstr>Outline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Statement of the Research Problem</vt:lpstr>
      <vt:lpstr>Research Objectives</vt:lpstr>
      <vt:lpstr>Research Objectives</vt:lpstr>
      <vt:lpstr>Scope and Limitations</vt:lpstr>
      <vt:lpstr>Scope and Limitations</vt:lpstr>
      <vt:lpstr>Scope and Limitations</vt:lpstr>
      <vt:lpstr>Scope and Limitations</vt:lpstr>
      <vt:lpstr>Scope and Limitations</vt:lpstr>
      <vt:lpstr>Significance of the Research</vt:lpstr>
      <vt:lpstr>Research Methodology</vt:lpstr>
      <vt:lpstr>Research Methodology</vt:lpstr>
      <vt:lpstr>Research Methodology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Design and Implementation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Results and Analysis</vt:lpstr>
      <vt:lpstr>Conclusion and Recommendations</vt:lpstr>
      <vt:lpstr>Conclusion and Recommendations</vt:lpstr>
      <vt:lpstr>Conclusion and Recommendations</vt:lpstr>
      <vt:lpstr>Conclusion and Recommendations</vt:lpstr>
      <vt:lpstr>Conclusion and Recommendations</vt:lpstr>
      <vt:lpstr>Conclusion and Recommendations</vt:lpstr>
      <vt:lpstr>Conclusion and Recommendations</vt:lpstr>
      <vt:lpstr>Q &amp; 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Briane</dc:creator>
  <cp:lastModifiedBy>Briane</cp:lastModifiedBy>
  <cp:revision>418</cp:revision>
  <dcterms:created xsi:type="dcterms:W3CDTF">2006-08-16T00:00:00Z</dcterms:created>
  <dcterms:modified xsi:type="dcterms:W3CDTF">2013-04-11T05:18:17Z</dcterms:modified>
</cp:coreProperties>
</file>