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7"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Image"/>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Image"/>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tif"/><Relationship Id="rId3" Type="http://schemas.openxmlformats.org/officeDocument/2006/relationships/image" Target="../media/image22.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usfsa.org/content/2018-19%20SP%20Scale%20of%20Values.pdf" TargetMode="External"/><Relationship Id="rId3" Type="http://schemas.openxmlformats.org/officeDocument/2006/relationships/image" Target="../media/image5.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qNqkzHtJQF4&amp;t=150s" TargetMode="External"/><Relationship Id="rId3" Type="http://schemas.openxmlformats.org/officeDocument/2006/relationships/hyperlink" Target="https://youtu.be/GBWLP-iDUqg?t=9" TargetMode="External"/><Relationship Id="rId4" Type="http://schemas.openxmlformats.org/officeDocument/2006/relationships/image" Target="../media/image6.tif"/><Relationship Id="rId5" Type="http://schemas.openxmlformats.org/officeDocument/2006/relationships/image" Target="../media/image7.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BuzzFeedNews/2018-02-figure-skating-analysis" TargetMode="External"/><Relationship Id="rId3" Type="http://schemas.openxmlformats.org/officeDocument/2006/relationships/image" Target="../media/image8.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Lorem Ipsum Dolor"/>
          <p:cNvSpPr txBox="1"/>
          <p:nvPr>
            <p:ph type="body" idx="13"/>
          </p:nvPr>
        </p:nvSpPr>
        <p:spPr>
          <a:prstGeom prst="rect">
            <a:avLst/>
          </a:prstGeom>
        </p:spPr>
        <p:txBody>
          <a:bodyPr/>
          <a:lstStyle/>
          <a:p>
            <a:pPr/>
            <a:r>
              <a:t>Lorem Ipsum Dolor</a:t>
            </a:r>
          </a:p>
        </p:txBody>
      </p:sp>
      <p:sp>
        <p:nvSpPr>
          <p:cNvPr id="134" name="Predicting the Unpredictable: Cognitive Bias in Elite Figure Skating"/>
          <p:cNvSpPr txBox="1"/>
          <p:nvPr>
            <p:ph type="ctrTitle"/>
          </p:nvPr>
        </p:nvSpPr>
        <p:spPr>
          <a:xfrm>
            <a:off x="508000" y="4165600"/>
            <a:ext cx="7200900" cy="2413000"/>
          </a:xfrm>
          <a:prstGeom prst="rect">
            <a:avLst/>
          </a:prstGeom>
        </p:spPr>
        <p:txBody>
          <a:bodyPr/>
          <a:lstStyle>
            <a:lvl1pPr algn="ctr" defTabSz="449833">
              <a:spcBef>
                <a:spcPts val="1200"/>
              </a:spcBef>
              <a:defRPr sz="5390"/>
            </a:lvl1pPr>
          </a:lstStyle>
          <a:p>
            <a:pPr/>
            <a:r>
              <a:t>Predicting the Unpredictable: Cognitive Bias in Elite Figure Skating</a:t>
            </a:r>
          </a:p>
        </p:txBody>
      </p:sp>
      <p:sp>
        <p:nvSpPr>
          <p:cNvPr id="135" name="Slicing the data behind the often misaligned judgement system"/>
          <p:cNvSpPr txBox="1"/>
          <p:nvPr>
            <p:ph type="subTitle" sz="quarter" idx="1"/>
          </p:nvPr>
        </p:nvSpPr>
        <p:spPr>
          <a:prstGeom prst="rect">
            <a:avLst/>
          </a:prstGeom>
        </p:spPr>
        <p:txBody>
          <a:bodyPr/>
          <a:lstStyle>
            <a:lvl1pPr algn="ctr"/>
          </a:lstStyle>
          <a:p>
            <a:pPr/>
            <a:r>
              <a:t>Slicing the data behind the often misaligned judgement system</a:t>
            </a:r>
          </a:p>
        </p:txBody>
      </p:sp>
      <p:pic>
        <p:nvPicPr>
          <p:cNvPr id="136" name="Image" descr="Image"/>
          <p:cNvPicPr>
            <a:picLocks noChangeAspect="1"/>
          </p:cNvPicPr>
          <p:nvPr/>
        </p:nvPicPr>
        <p:blipFill>
          <a:blip r:embed="rId2">
            <a:extLst/>
          </a:blip>
          <a:stretch>
            <a:fillRect/>
          </a:stretch>
        </p:blipFill>
        <p:spPr>
          <a:xfrm>
            <a:off x="317500" y="158750"/>
            <a:ext cx="5168540" cy="3879850"/>
          </a:xfrm>
          <a:prstGeom prst="rect">
            <a:avLst/>
          </a:prstGeom>
          <a:ln w="12700">
            <a:miter lim="400000"/>
          </a:ln>
        </p:spPr>
      </p:pic>
      <p:pic>
        <p:nvPicPr>
          <p:cNvPr id="137" name="Image" descr="Image"/>
          <p:cNvPicPr>
            <a:picLocks noChangeAspect="1"/>
          </p:cNvPicPr>
          <p:nvPr/>
        </p:nvPicPr>
        <p:blipFill>
          <a:blip r:embed="rId3">
            <a:extLst/>
          </a:blip>
          <a:stretch>
            <a:fillRect/>
          </a:stretch>
        </p:blipFill>
        <p:spPr>
          <a:xfrm>
            <a:off x="8470900" y="7013585"/>
            <a:ext cx="4038600" cy="20193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omponents"/>
          <p:cNvSpPr txBox="1"/>
          <p:nvPr>
            <p:ph type="title"/>
          </p:nvPr>
        </p:nvSpPr>
        <p:spPr>
          <a:prstGeom prst="rect">
            <a:avLst/>
          </a:prstGeom>
        </p:spPr>
        <p:txBody>
          <a:bodyPr/>
          <a:lstStyle/>
          <a:p>
            <a:pPr/>
            <a:r>
              <a:t>Components</a:t>
            </a:r>
          </a:p>
        </p:txBody>
      </p:sp>
      <p:sp>
        <p:nvSpPr>
          <p:cNvPr id="174" name="Program Component Scores (PCS) fall into five categories:…"/>
          <p:cNvSpPr txBox="1"/>
          <p:nvPr>
            <p:ph type="body" sz="half" idx="1"/>
          </p:nvPr>
        </p:nvSpPr>
        <p:spPr>
          <a:xfrm>
            <a:off x="508000" y="2628900"/>
            <a:ext cx="11988800" cy="3459957"/>
          </a:xfrm>
          <a:prstGeom prst="rect">
            <a:avLst/>
          </a:prstGeom>
        </p:spPr>
        <p:txBody>
          <a:bodyPr/>
          <a:lstStyle/>
          <a:p>
            <a:pPr marL="305434" indent="-305434" defTabSz="379729">
              <a:spcBef>
                <a:spcPts val="1500"/>
              </a:spcBef>
              <a:defRPr sz="2340"/>
            </a:pPr>
            <a:r>
              <a:t>Program Component Scores (PCS) fall into five categories:</a:t>
            </a:r>
          </a:p>
          <a:p>
            <a:pPr lvl="1" marL="610869" indent="-305434" defTabSz="379729">
              <a:spcBef>
                <a:spcPts val="1500"/>
              </a:spcBef>
              <a:defRPr sz="2340"/>
            </a:pPr>
            <a:r>
              <a:t>Skating Skills</a:t>
            </a:r>
          </a:p>
          <a:p>
            <a:pPr lvl="1" marL="610869" indent="-305434" defTabSz="379729">
              <a:spcBef>
                <a:spcPts val="1500"/>
              </a:spcBef>
              <a:defRPr sz="2340"/>
            </a:pPr>
            <a:r>
              <a:t>Transitions</a:t>
            </a:r>
          </a:p>
          <a:p>
            <a:pPr lvl="1" marL="610869" indent="-305434" defTabSz="379729">
              <a:spcBef>
                <a:spcPts val="1500"/>
              </a:spcBef>
              <a:defRPr sz="2340"/>
            </a:pPr>
            <a:r>
              <a:t>Performance</a:t>
            </a:r>
          </a:p>
          <a:p>
            <a:pPr lvl="1" marL="610869" indent="-305434" defTabSz="379729">
              <a:spcBef>
                <a:spcPts val="1500"/>
              </a:spcBef>
              <a:defRPr sz="2340"/>
            </a:pPr>
            <a:r>
              <a:t>Composition</a:t>
            </a:r>
          </a:p>
          <a:p>
            <a:pPr lvl="1" marL="610869" indent="-305434" defTabSz="379729">
              <a:spcBef>
                <a:spcPts val="1500"/>
              </a:spcBef>
              <a:defRPr sz="2340"/>
            </a:pPr>
            <a:r>
              <a:t>Interpretation of the Music/Timing</a:t>
            </a:r>
          </a:p>
        </p:txBody>
      </p:sp>
      <p:sp>
        <p:nvSpPr>
          <p:cNvPr id="175" name="The component scores are awarded at the end of the performance"/>
          <p:cNvSpPr txBox="1"/>
          <p:nvPr/>
        </p:nvSpPr>
        <p:spPr>
          <a:xfrm>
            <a:off x="634553" y="6911379"/>
            <a:ext cx="11735694"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The component scores are awarded at the end of the performance</a:t>
            </a:r>
          </a:p>
        </p:txBody>
      </p:sp>
      <p:pic>
        <p:nvPicPr>
          <p:cNvPr id="176" name="Image" descr="Image"/>
          <p:cNvPicPr>
            <a:picLocks noChangeAspect="1"/>
          </p:cNvPicPr>
          <p:nvPr/>
        </p:nvPicPr>
        <p:blipFill>
          <a:blip r:embed="rId2">
            <a:extLst/>
          </a:blip>
          <a:stretch>
            <a:fillRect/>
          </a:stretch>
        </p:blipFill>
        <p:spPr>
          <a:xfrm>
            <a:off x="9340850" y="2798464"/>
            <a:ext cx="2324100" cy="34925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omponents"/>
          <p:cNvSpPr txBox="1"/>
          <p:nvPr>
            <p:ph type="title"/>
          </p:nvPr>
        </p:nvSpPr>
        <p:spPr>
          <a:prstGeom prst="rect">
            <a:avLst/>
          </a:prstGeom>
        </p:spPr>
        <p:txBody>
          <a:bodyPr/>
          <a:lstStyle/>
          <a:p>
            <a:pPr/>
            <a:r>
              <a:t>Components</a:t>
            </a:r>
          </a:p>
        </p:txBody>
      </p:sp>
      <p:pic>
        <p:nvPicPr>
          <p:cNvPr id="179" name="Image" descr="Image"/>
          <p:cNvPicPr>
            <a:picLocks noChangeAspect="1"/>
          </p:cNvPicPr>
          <p:nvPr/>
        </p:nvPicPr>
        <p:blipFill>
          <a:blip r:embed="rId2">
            <a:extLst/>
          </a:blip>
          <a:stretch>
            <a:fillRect/>
          </a:stretch>
        </p:blipFill>
        <p:spPr>
          <a:xfrm>
            <a:off x="1946615" y="2284828"/>
            <a:ext cx="9216246" cy="691541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PCA of Component Scores"/>
          <p:cNvSpPr txBox="1"/>
          <p:nvPr>
            <p:ph type="title"/>
          </p:nvPr>
        </p:nvSpPr>
        <p:spPr>
          <a:prstGeom prst="rect">
            <a:avLst/>
          </a:prstGeom>
        </p:spPr>
        <p:txBody>
          <a:bodyPr/>
          <a:lstStyle/>
          <a:p>
            <a:pPr/>
            <a:r>
              <a:t>PCA of Component Scores</a:t>
            </a:r>
          </a:p>
        </p:txBody>
      </p:sp>
      <p:pic>
        <p:nvPicPr>
          <p:cNvPr id="182" name="Image" descr="Image"/>
          <p:cNvPicPr>
            <a:picLocks noChangeAspect="1"/>
          </p:cNvPicPr>
          <p:nvPr/>
        </p:nvPicPr>
        <p:blipFill>
          <a:blip r:embed="rId2">
            <a:extLst/>
          </a:blip>
          <a:stretch>
            <a:fillRect/>
          </a:stretch>
        </p:blipFill>
        <p:spPr>
          <a:xfrm>
            <a:off x="1707138" y="2374900"/>
            <a:ext cx="9590524" cy="6604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Question"/>
          <p:cNvSpPr txBox="1"/>
          <p:nvPr>
            <p:ph type="title"/>
          </p:nvPr>
        </p:nvSpPr>
        <p:spPr>
          <a:prstGeom prst="rect">
            <a:avLst/>
          </a:prstGeom>
        </p:spPr>
        <p:txBody>
          <a:bodyPr/>
          <a:lstStyle/>
          <a:p>
            <a:pPr/>
            <a:r>
              <a:t>Question</a:t>
            </a:r>
          </a:p>
        </p:txBody>
      </p:sp>
      <p:pic>
        <p:nvPicPr>
          <p:cNvPr id="185" name="Image" descr="Image"/>
          <p:cNvPicPr>
            <a:picLocks noChangeAspect="1"/>
          </p:cNvPicPr>
          <p:nvPr/>
        </p:nvPicPr>
        <p:blipFill>
          <a:blip r:embed="rId2">
            <a:extLst/>
          </a:blip>
          <a:stretch>
            <a:fillRect/>
          </a:stretch>
        </p:blipFill>
        <p:spPr>
          <a:xfrm>
            <a:off x="527050" y="2324100"/>
            <a:ext cx="7962900" cy="6540500"/>
          </a:xfrm>
          <a:prstGeom prst="rect">
            <a:avLst/>
          </a:prstGeom>
          <a:ln w="12700">
            <a:miter lim="400000"/>
          </a:ln>
        </p:spPr>
      </p:pic>
      <p:sp>
        <p:nvSpPr>
          <p:cNvPr id="186" name="Can component scores be predicted from the attributes of technical elements?"/>
          <p:cNvSpPr txBox="1"/>
          <p:nvPr/>
        </p:nvSpPr>
        <p:spPr>
          <a:xfrm>
            <a:off x="8704485" y="2324099"/>
            <a:ext cx="3977830"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Can component scores be predicted from the attributes of technical elements?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ata Engineering"/>
          <p:cNvSpPr txBox="1"/>
          <p:nvPr>
            <p:ph type="title"/>
          </p:nvPr>
        </p:nvSpPr>
        <p:spPr>
          <a:prstGeom prst="rect">
            <a:avLst/>
          </a:prstGeom>
        </p:spPr>
        <p:txBody>
          <a:bodyPr/>
          <a:lstStyle/>
          <a:p>
            <a:pPr/>
            <a:r>
              <a:t>Data Engineering</a:t>
            </a:r>
          </a:p>
        </p:txBody>
      </p:sp>
      <p:sp>
        <p:nvSpPr>
          <p:cNvPr id="189" name="GOE in the dataset is the point value of the factor, divided this value by base value to get actual weighted GOE value…"/>
          <p:cNvSpPr txBox="1"/>
          <p:nvPr>
            <p:ph type="body" idx="1"/>
          </p:nvPr>
        </p:nvSpPr>
        <p:spPr>
          <a:xfrm>
            <a:off x="508000" y="1358900"/>
            <a:ext cx="9410552" cy="7940874"/>
          </a:xfrm>
          <a:prstGeom prst="rect">
            <a:avLst/>
          </a:prstGeom>
        </p:spPr>
        <p:txBody>
          <a:bodyPr/>
          <a:lstStyle/>
          <a:p>
            <a:pPr>
              <a:defRPr sz="3000"/>
            </a:pPr>
            <a:r>
              <a:t>GOE in the dataset is the point value of the factor, divided this value by base value to get actual weighted GOE value</a:t>
            </a:r>
          </a:p>
          <a:p>
            <a:pPr>
              <a:defRPr sz="3000"/>
            </a:pPr>
            <a:r>
              <a:t>In order to properly create a model showing the effect of element scores on component scores, the element scores of each performance must be engineered to show proper format/logic</a:t>
            </a:r>
          </a:p>
          <a:p>
            <a:pPr>
              <a:defRPr sz="3000"/>
            </a:pPr>
            <a:r>
              <a:t>Decided to rank the each element in a performance from highest base value to lowest </a:t>
            </a:r>
          </a:p>
        </p:txBody>
      </p:sp>
      <p:pic>
        <p:nvPicPr>
          <p:cNvPr id="190" name="Image" descr="Image"/>
          <p:cNvPicPr>
            <a:picLocks noChangeAspect="1"/>
          </p:cNvPicPr>
          <p:nvPr/>
        </p:nvPicPr>
        <p:blipFill>
          <a:blip r:embed="rId2">
            <a:extLst/>
          </a:blip>
          <a:stretch>
            <a:fillRect/>
          </a:stretch>
        </p:blipFill>
        <p:spPr>
          <a:xfrm>
            <a:off x="9891545" y="3646840"/>
            <a:ext cx="2523746" cy="336499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Data Engineering"/>
          <p:cNvSpPr txBox="1"/>
          <p:nvPr>
            <p:ph type="title"/>
          </p:nvPr>
        </p:nvSpPr>
        <p:spPr>
          <a:prstGeom prst="rect">
            <a:avLst/>
          </a:prstGeom>
        </p:spPr>
        <p:txBody>
          <a:bodyPr/>
          <a:lstStyle/>
          <a:p>
            <a:pPr/>
            <a:r>
              <a:t>Data Engineering</a:t>
            </a:r>
          </a:p>
        </p:txBody>
      </p:sp>
      <p:sp>
        <p:nvSpPr>
          <p:cNvPr id="193" name="Process:…"/>
          <p:cNvSpPr txBox="1"/>
          <p:nvPr>
            <p:ph type="body" idx="1"/>
          </p:nvPr>
        </p:nvSpPr>
        <p:spPr>
          <a:xfrm>
            <a:off x="508000" y="3302000"/>
            <a:ext cx="11988800" cy="6096000"/>
          </a:xfrm>
          <a:prstGeom prst="rect">
            <a:avLst/>
          </a:prstGeom>
        </p:spPr>
        <p:txBody>
          <a:bodyPr/>
          <a:lstStyle/>
          <a:p>
            <a:pPr/>
            <a:r>
              <a:t>Process:</a:t>
            </a:r>
          </a:p>
          <a:p>
            <a:pPr lvl="1">
              <a:buClrTx/>
              <a:buSzPct val="75000"/>
              <a:buFontTx/>
              <a:buChar char="•"/>
              <a:defRPr sz="2400"/>
            </a:pPr>
            <a:r>
              <a:t>Add rank column to each element, grouped by performance id</a:t>
            </a:r>
          </a:p>
          <a:p>
            <a:pPr lvl="1">
              <a:buClrTx/>
              <a:buSzPct val="75000"/>
              <a:buFontTx/>
              <a:buChar char="•"/>
              <a:defRPr sz="2400"/>
            </a:pPr>
            <a:r>
              <a:t>There is only one deduction per performance, added this back to the data frame after engineering</a:t>
            </a:r>
          </a:p>
          <a:p>
            <a:pPr lvl="1">
              <a:buClrTx/>
              <a:buSzPct val="75000"/>
              <a:buFontTx/>
              <a:buChar char="•"/>
              <a:defRPr sz="2400"/>
            </a:pPr>
            <a:r>
              <a:t>Sorted all values by the new rank column, then created pivot table of data ready for the model</a:t>
            </a:r>
          </a:p>
          <a:p>
            <a:pPr lvl="1">
              <a:buClrTx/>
              <a:buSzPct val="75000"/>
              <a:buFontTx/>
              <a:buChar char="•"/>
              <a:defRPr sz="2400"/>
            </a:pPr>
            <a:r>
              <a:t>For target data, showed each component score for each performance, then added the sum as the final target column</a:t>
            </a:r>
          </a:p>
        </p:txBody>
      </p:sp>
      <p:pic>
        <p:nvPicPr>
          <p:cNvPr id="194" name="Screen Shot 2019-02-04 at 1.18.23 PM.png" descr="Screen Shot 2019-02-04 at 1.18.23 PM.png"/>
          <p:cNvPicPr>
            <a:picLocks noChangeAspect="1"/>
          </p:cNvPicPr>
          <p:nvPr/>
        </p:nvPicPr>
        <p:blipFill>
          <a:blip r:embed="rId2">
            <a:extLst/>
          </a:blip>
          <a:stretch>
            <a:fillRect/>
          </a:stretch>
        </p:blipFill>
        <p:spPr>
          <a:xfrm>
            <a:off x="4857799" y="2438747"/>
            <a:ext cx="6807201" cy="2235201"/>
          </a:xfrm>
          <a:prstGeom prst="rect">
            <a:avLst/>
          </a:prstGeom>
          <a:ln w="12700">
            <a:miter lim="400000"/>
          </a:ln>
        </p:spPr>
      </p:pic>
      <p:sp>
        <p:nvSpPr>
          <p:cNvPr id="195" name="Oval"/>
          <p:cNvSpPr/>
          <p:nvPr/>
        </p:nvSpPr>
        <p:spPr>
          <a:xfrm>
            <a:off x="11010503" y="2336800"/>
            <a:ext cx="585590" cy="2330748"/>
          </a:xfrm>
          <a:prstGeom prst="ellipse">
            <a:avLst/>
          </a:prstGeom>
          <a:ln w="25400">
            <a:solidFill>
              <a:srgbClr val="ED2713"/>
            </a:solidFill>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radient Boosting Machine"/>
          <p:cNvSpPr txBox="1"/>
          <p:nvPr>
            <p:ph type="title"/>
          </p:nvPr>
        </p:nvSpPr>
        <p:spPr>
          <a:prstGeom prst="rect">
            <a:avLst/>
          </a:prstGeom>
        </p:spPr>
        <p:txBody>
          <a:bodyPr/>
          <a:lstStyle/>
          <a:p>
            <a:pPr/>
            <a:r>
              <a:t>Gradient Boosting Machine</a:t>
            </a:r>
          </a:p>
        </p:txBody>
      </p:sp>
      <p:sp>
        <p:nvSpPr>
          <p:cNvPr id="198" name="Wanted to use machine learning to help explain the variance in the component scores…"/>
          <p:cNvSpPr txBox="1"/>
          <p:nvPr>
            <p:ph type="body" idx="1"/>
          </p:nvPr>
        </p:nvSpPr>
        <p:spPr>
          <a:xfrm>
            <a:off x="508000" y="2628900"/>
            <a:ext cx="9425385" cy="6691809"/>
          </a:xfrm>
          <a:prstGeom prst="rect">
            <a:avLst/>
          </a:prstGeom>
        </p:spPr>
        <p:txBody>
          <a:bodyPr/>
          <a:lstStyle/>
          <a:p>
            <a:pPr marL="455802" indent="-455802" defTabSz="566674">
              <a:spcBef>
                <a:spcPts val="2300"/>
              </a:spcBef>
              <a:defRPr sz="3492"/>
            </a:pPr>
            <a:r>
              <a:t>Wanted to use machine learning to help explain the variance in the component scores</a:t>
            </a:r>
          </a:p>
          <a:p>
            <a:pPr marL="455802" indent="-455802" defTabSz="566674">
              <a:spcBef>
                <a:spcPts val="2300"/>
              </a:spcBef>
              <a:defRPr sz="3492"/>
            </a:pPr>
            <a:r>
              <a:t>GBM performs well on a variety of tasks</a:t>
            </a:r>
          </a:p>
          <a:p>
            <a:pPr marL="455802" indent="-455802" defTabSz="566674">
              <a:spcBef>
                <a:spcPts val="2300"/>
              </a:spcBef>
              <a:defRPr sz="3492"/>
            </a:pPr>
            <a:r>
              <a:t>GBM provides statistical analysis and metrics for further analysis</a:t>
            </a:r>
          </a:p>
          <a:p>
            <a:pPr marL="455802" indent="-455802" defTabSz="566674">
              <a:spcBef>
                <a:spcPts val="2300"/>
              </a:spcBef>
              <a:defRPr sz="3492"/>
            </a:pPr>
            <a:r>
              <a:t>GBM provides a ranking of feature importance </a:t>
            </a:r>
          </a:p>
          <a:p>
            <a:pPr marL="455802" indent="-455802" defTabSz="566674">
              <a:spcBef>
                <a:spcPts val="2300"/>
              </a:spcBef>
              <a:defRPr sz="3492"/>
            </a:pPr>
            <a:r>
              <a:t>Used H2O Flow GBM to gain experience with this tool/work with something new</a:t>
            </a:r>
          </a:p>
        </p:txBody>
      </p:sp>
      <p:pic>
        <p:nvPicPr>
          <p:cNvPr id="199" name="Image" descr="Image"/>
          <p:cNvPicPr>
            <a:picLocks noChangeAspect="1"/>
          </p:cNvPicPr>
          <p:nvPr/>
        </p:nvPicPr>
        <p:blipFill>
          <a:blip r:embed="rId2">
            <a:extLst/>
          </a:blip>
          <a:stretch>
            <a:fillRect/>
          </a:stretch>
        </p:blipFill>
        <p:spPr>
          <a:xfrm>
            <a:off x="9481542" y="4558754"/>
            <a:ext cx="2476501" cy="32893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Model Parameters"/>
          <p:cNvSpPr txBox="1"/>
          <p:nvPr>
            <p:ph type="title"/>
          </p:nvPr>
        </p:nvSpPr>
        <p:spPr>
          <a:prstGeom prst="rect">
            <a:avLst/>
          </a:prstGeom>
        </p:spPr>
        <p:txBody>
          <a:bodyPr/>
          <a:lstStyle/>
          <a:p>
            <a:pPr/>
            <a:r>
              <a:t>Model Parameters</a:t>
            </a:r>
          </a:p>
        </p:txBody>
      </p:sp>
      <p:sp>
        <p:nvSpPr>
          <p:cNvPr id="202" name="Distribution: Gaussian…"/>
          <p:cNvSpPr txBox="1"/>
          <p:nvPr>
            <p:ph type="body" idx="1"/>
          </p:nvPr>
        </p:nvSpPr>
        <p:spPr>
          <a:prstGeom prst="rect">
            <a:avLst/>
          </a:prstGeom>
        </p:spPr>
        <p:txBody>
          <a:bodyPr/>
          <a:lstStyle/>
          <a:p>
            <a:pPr marL="352425" indent="-352425" defTabSz="438150">
              <a:spcBef>
                <a:spcPts val="1800"/>
              </a:spcBef>
              <a:defRPr sz="2700"/>
            </a:pPr>
            <a:r>
              <a:t>Distribution: Gaussian</a:t>
            </a:r>
          </a:p>
          <a:p>
            <a:pPr marL="352425" indent="-352425" defTabSz="438150">
              <a:spcBef>
                <a:spcPts val="1800"/>
              </a:spcBef>
              <a:defRPr sz="2700"/>
            </a:pPr>
            <a:r>
              <a:t>Train/Test/Valid Ratios: 0.7/0.15</a:t>
            </a:r>
          </a:p>
          <a:p>
            <a:pPr marL="352425" indent="-352425" defTabSz="438150">
              <a:spcBef>
                <a:spcPts val="1800"/>
              </a:spcBef>
              <a:defRPr sz="2700"/>
            </a:pPr>
            <a:r>
              <a:t>ntrees: 100</a:t>
            </a:r>
          </a:p>
          <a:p>
            <a:pPr marL="352425" indent="-352425" defTabSz="438150">
              <a:spcBef>
                <a:spcPts val="1800"/>
              </a:spcBef>
              <a:defRPr sz="2700"/>
            </a:pPr>
            <a:r>
              <a:t>Learn Rate: 0.1</a:t>
            </a:r>
          </a:p>
          <a:p>
            <a:pPr marL="352425" indent="-352425" defTabSz="438150">
              <a:spcBef>
                <a:spcPts val="1800"/>
              </a:spcBef>
              <a:defRPr sz="2700"/>
            </a:pPr>
            <a:r>
              <a:t>Sample Rate: 0.75</a:t>
            </a:r>
          </a:p>
          <a:p>
            <a:pPr marL="352425" indent="-352425" defTabSz="438150">
              <a:spcBef>
                <a:spcPts val="1800"/>
              </a:spcBef>
              <a:defRPr sz="2700"/>
            </a:pPr>
            <a:r>
              <a:t>Max Depth: 4</a:t>
            </a:r>
          </a:p>
          <a:p>
            <a:pPr marL="352425" indent="-352425" defTabSz="438150">
              <a:spcBef>
                <a:spcPts val="1800"/>
              </a:spcBef>
              <a:defRPr sz="2700"/>
            </a:pPr>
            <a:r>
              <a:t>N-folds: 5</a:t>
            </a:r>
          </a:p>
          <a:p>
            <a:pPr marL="352425" indent="-352425" defTabSz="438150">
              <a:spcBef>
                <a:spcPts val="1800"/>
              </a:spcBef>
              <a:defRPr sz="2700"/>
            </a:pPr>
            <a:r>
              <a:t>Stopping metric: Deviance</a:t>
            </a:r>
          </a:p>
          <a:p>
            <a:pPr marL="352425" indent="-352425" defTabSz="438150">
              <a:spcBef>
                <a:spcPts val="1800"/>
              </a:spcBef>
              <a:defRPr sz="2700"/>
            </a:pPr>
            <a:r>
              <a:t>Seed generator: 1234</a:t>
            </a:r>
          </a:p>
        </p:txBody>
      </p:sp>
      <p:pic>
        <p:nvPicPr>
          <p:cNvPr id="203" name="Image" descr="Image"/>
          <p:cNvPicPr>
            <a:picLocks noChangeAspect="1"/>
          </p:cNvPicPr>
          <p:nvPr/>
        </p:nvPicPr>
        <p:blipFill>
          <a:blip r:embed="rId2">
            <a:extLst/>
          </a:blip>
          <a:stretch>
            <a:fillRect/>
          </a:stretch>
        </p:blipFill>
        <p:spPr>
          <a:xfrm>
            <a:off x="6927850" y="3990543"/>
            <a:ext cx="5068285" cy="337271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istribution of Scores"/>
          <p:cNvSpPr txBox="1"/>
          <p:nvPr>
            <p:ph type="title"/>
          </p:nvPr>
        </p:nvSpPr>
        <p:spPr>
          <a:prstGeom prst="rect">
            <a:avLst/>
          </a:prstGeom>
        </p:spPr>
        <p:txBody>
          <a:bodyPr/>
          <a:lstStyle/>
          <a:p>
            <a:pPr/>
            <a:r>
              <a:t>Distribution of Scores</a:t>
            </a:r>
          </a:p>
        </p:txBody>
      </p:sp>
      <p:pic>
        <p:nvPicPr>
          <p:cNvPr id="206" name="Image" descr="Image"/>
          <p:cNvPicPr>
            <a:picLocks noChangeAspect="1"/>
          </p:cNvPicPr>
          <p:nvPr/>
        </p:nvPicPr>
        <p:blipFill>
          <a:blip r:embed="rId2">
            <a:extLst/>
          </a:blip>
          <a:stretch>
            <a:fillRect/>
          </a:stretch>
        </p:blipFill>
        <p:spPr>
          <a:xfrm>
            <a:off x="1159994" y="2742816"/>
            <a:ext cx="10684812" cy="586816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Predicting Component Scores"/>
          <p:cNvSpPr txBox="1"/>
          <p:nvPr>
            <p:ph type="title"/>
          </p:nvPr>
        </p:nvSpPr>
        <p:spPr>
          <a:prstGeom prst="rect">
            <a:avLst/>
          </a:prstGeom>
        </p:spPr>
        <p:txBody>
          <a:bodyPr/>
          <a:lstStyle/>
          <a:p>
            <a:pPr/>
            <a:r>
              <a:t>Predicting Component Scores </a:t>
            </a:r>
          </a:p>
        </p:txBody>
      </p:sp>
      <p:sp>
        <p:nvSpPr>
          <p:cNvPr id="209" name="Mean R-squared: 72% +/- 0.05%…"/>
          <p:cNvSpPr txBox="1"/>
          <p:nvPr/>
        </p:nvSpPr>
        <p:spPr>
          <a:xfrm>
            <a:off x="6748685" y="3349625"/>
            <a:ext cx="5678141" cy="241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pPr>
            <a:r>
              <a:t>Mean R-squared: 72% +/- 0.05%</a:t>
            </a:r>
          </a:p>
          <a:p>
            <a:pPr algn="l">
              <a:spcBef>
                <a:spcPts val="2400"/>
              </a:spcBef>
              <a:defRPr sz="2000"/>
            </a:pPr>
            <a:r>
              <a:t>MSE: 0.772</a:t>
            </a:r>
          </a:p>
          <a:p>
            <a:pPr algn="l">
              <a:spcBef>
                <a:spcPts val="2400"/>
              </a:spcBef>
              <a:defRPr sz="2000"/>
            </a:pPr>
          </a:p>
        </p:txBody>
      </p:sp>
      <p:sp>
        <p:nvSpPr>
          <p:cNvPr id="210" name="The base value of the highest scoring element has the greatest weight on the model. The fact that the goe_actual12 has the second most importance among the GOE features shows that the goe of the lowest scoring element has a large effect on the component score.…"/>
          <p:cNvSpPr txBox="1"/>
          <p:nvPr/>
        </p:nvSpPr>
        <p:spPr>
          <a:xfrm>
            <a:off x="500285" y="7092949"/>
            <a:ext cx="12004230"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4108" indent="-274108" algn="l">
              <a:buSzPct val="75000"/>
              <a:buChar char="•"/>
              <a:defRPr sz="2100"/>
            </a:pPr>
            <a:r>
              <a:t>The base value of the highest scoring element has the greatest weight on the model. The fact that the goe_actual12 has the second most importance among the GOE features shows that the goe of the lowest scoring element has a large effect on the component score. </a:t>
            </a:r>
          </a:p>
          <a:p>
            <a:pPr algn="l">
              <a:defRPr sz="2100"/>
            </a:pPr>
          </a:p>
          <a:p>
            <a:pPr marL="274108" indent="-274108" algn="l">
              <a:buSzPct val="75000"/>
              <a:buChar char="•"/>
              <a:defRPr sz="2100"/>
            </a:pPr>
            <a:r>
              <a:t>Total deductions are the least important feature to predicting component scores</a:t>
            </a:r>
          </a:p>
        </p:txBody>
      </p:sp>
      <p:pic>
        <p:nvPicPr>
          <p:cNvPr id="211" name="Image" descr="Image"/>
          <p:cNvPicPr>
            <a:picLocks noChangeAspect="1"/>
          </p:cNvPicPr>
          <p:nvPr/>
        </p:nvPicPr>
        <p:blipFill>
          <a:blip r:embed="rId2">
            <a:extLst/>
          </a:blip>
          <a:stretch>
            <a:fillRect/>
          </a:stretch>
        </p:blipFill>
        <p:spPr>
          <a:xfrm>
            <a:off x="647700" y="2565400"/>
            <a:ext cx="5763760" cy="4318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Why figure skating?"/>
          <p:cNvSpPr txBox="1"/>
          <p:nvPr>
            <p:ph type="title"/>
          </p:nvPr>
        </p:nvSpPr>
        <p:spPr>
          <a:xfrm>
            <a:off x="508000" y="571500"/>
            <a:ext cx="11988800" cy="2413000"/>
          </a:xfrm>
          <a:prstGeom prst="rect">
            <a:avLst/>
          </a:prstGeom>
        </p:spPr>
        <p:txBody>
          <a:bodyPr/>
          <a:lstStyle/>
          <a:p>
            <a:pPr/>
            <a:r>
              <a:t>Why figure skating?</a:t>
            </a:r>
          </a:p>
        </p:txBody>
      </p:sp>
      <p:sp>
        <p:nvSpPr>
          <p:cNvPr id="140" name="I know next to nothing about figure skating…"/>
          <p:cNvSpPr txBox="1"/>
          <p:nvPr/>
        </p:nvSpPr>
        <p:spPr>
          <a:xfrm>
            <a:off x="280218" y="2590800"/>
            <a:ext cx="6519516" cy="457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266" indent="-313266" algn="l">
              <a:buSzPct val="75000"/>
              <a:buChar char="•"/>
            </a:pPr>
            <a:r>
              <a:t>I know next to nothing about figure skating</a:t>
            </a:r>
          </a:p>
          <a:p>
            <a:pPr algn="l"/>
          </a:p>
          <a:p>
            <a:pPr marL="313266" indent="-313266" algn="l">
              <a:buSzPct val="75000"/>
              <a:buChar char="•"/>
            </a:pPr>
            <a:r>
              <a:t>The +/- 3 GOE ISU judging system is designed to be both objective and subjective (starting this year the ISU judging system has switched to a +/-5 GOE system)</a:t>
            </a:r>
          </a:p>
          <a:p>
            <a:pPr algn="l"/>
          </a:p>
          <a:p>
            <a:pPr marL="313266" indent="-313266" algn="l">
              <a:buSzPct val="75000"/>
              <a:buChar char="•"/>
            </a:pPr>
            <a:r>
              <a:t>Figure skating is unique in the sense that there are artistic and technical sides that are awarded scores based on mathematical formulas</a:t>
            </a:r>
          </a:p>
        </p:txBody>
      </p:sp>
      <p:pic>
        <p:nvPicPr>
          <p:cNvPr id="141" name="Image" descr="Image"/>
          <p:cNvPicPr>
            <a:picLocks noChangeAspect="1"/>
          </p:cNvPicPr>
          <p:nvPr/>
        </p:nvPicPr>
        <p:blipFill>
          <a:blip r:embed="rId2">
            <a:extLst/>
          </a:blip>
          <a:stretch>
            <a:fillRect/>
          </a:stretch>
        </p:blipFill>
        <p:spPr>
          <a:xfrm>
            <a:off x="7237878" y="3137926"/>
            <a:ext cx="4642973" cy="347774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urther Testing"/>
          <p:cNvSpPr txBox="1"/>
          <p:nvPr>
            <p:ph type="title"/>
          </p:nvPr>
        </p:nvSpPr>
        <p:spPr>
          <a:prstGeom prst="rect">
            <a:avLst/>
          </a:prstGeom>
        </p:spPr>
        <p:txBody>
          <a:bodyPr/>
          <a:lstStyle/>
          <a:p>
            <a:pPr/>
            <a:r>
              <a:t>Further Testing</a:t>
            </a:r>
          </a:p>
        </p:txBody>
      </p:sp>
      <p:sp>
        <p:nvSpPr>
          <p:cNvPr id="214" name="GOE"/>
          <p:cNvSpPr txBox="1"/>
          <p:nvPr/>
        </p:nvSpPr>
        <p:spPr>
          <a:xfrm>
            <a:off x="453212" y="2208622"/>
            <a:ext cx="132877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vl1pPr>
          </a:lstStyle>
          <a:p>
            <a:pPr/>
            <a:r>
              <a:t>GOE</a:t>
            </a:r>
          </a:p>
        </p:txBody>
      </p:sp>
      <p:sp>
        <p:nvSpPr>
          <p:cNvPr id="215" name="Mean R-squared: 71% +/- 0.06%…"/>
          <p:cNvSpPr txBox="1"/>
          <p:nvPr/>
        </p:nvSpPr>
        <p:spPr>
          <a:xfrm>
            <a:off x="4903812" y="3501386"/>
            <a:ext cx="5732749"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pPr>
            <a:r>
              <a:t>Mean R-squared: 71% +/- 0.06%</a:t>
            </a:r>
          </a:p>
          <a:p>
            <a:pPr algn="l">
              <a:spcBef>
                <a:spcPts val="2400"/>
              </a:spcBef>
            </a:pPr>
            <a:r>
              <a:t>MSE: 1.41</a:t>
            </a:r>
          </a:p>
        </p:txBody>
      </p:sp>
      <p:sp>
        <p:nvSpPr>
          <p:cNvPr id="216" name="Base Value"/>
          <p:cNvSpPr txBox="1"/>
          <p:nvPr/>
        </p:nvSpPr>
        <p:spPr>
          <a:xfrm>
            <a:off x="458762" y="5800674"/>
            <a:ext cx="289247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lvl1pPr>
          </a:lstStyle>
          <a:p>
            <a:pPr/>
            <a:r>
              <a:t>Base Value</a:t>
            </a:r>
          </a:p>
        </p:txBody>
      </p:sp>
      <p:sp>
        <p:nvSpPr>
          <p:cNvPr id="217" name="Mean R-squared: 32% +/- 0.06%…"/>
          <p:cNvSpPr txBox="1"/>
          <p:nvPr/>
        </p:nvSpPr>
        <p:spPr>
          <a:xfrm>
            <a:off x="5000407" y="6815240"/>
            <a:ext cx="5306313" cy="241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pPr>
            <a:r>
              <a:t>Mean R-squared: 32% +/- 0.06%</a:t>
            </a:r>
          </a:p>
          <a:p>
            <a:pPr algn="l">
              <a:spcBef>
                <a:spcPts val="2400"/>
              </a:spcBef>
            </a:pPr>
            <a:r>
              <a:t>MSE: 11.92</a:t>
            </a:r>
          </a:p>
          <a:p>
            <a:pPr algn="l">
              <a:spcBef>
                <a:spcPts val="2400"/>
              </a:spcBef>
              <a:defRPr sz="1700"/>
            </a:pPr>
          </a:p>
        </p:txBody>
      </p:sp>
      <p:pic>
        <p:nvPicPr>
          <p:cNvPr id="218" name="Image" descr="Image"/>
          <p:cNvPicPr>
            <a:picLocks noChangeAspect="1"/>
          </p:cNvPicPr>
          <p:nvPr/>
        </p:nvPicPr>
        <p:blipFill>
          <a:blip r:embed="rId2">
            <a:extLst/>
          </a:blip>
          <a:stretch>
            <a:fillRect/>
          </a:stretch>
        </p:blipFill>
        <p:spPr>
          <a:xfrm>
            <a:off x="422924" y="6607150"/>
            <a:ext cx="4013201" cy="2829182"/>
          </a:xfrm>
          <a:prstGeom prst="rect">
            <a:avLst/>
          </a:prstGeom>
          <a:ln w="12700">
            <a:miter lim="400000"/>
          </a:ln>
        </p:spPr>
      </p:pic>
      <p:pic>
        <p:nvPicPr>
          <p:cNvPr id="219" name="Image" descr="Image"/>
          <p:cNvPicPr>
            <a:picLocks noChangeAspect="1"/>
          </p:cNvPicPr>
          <p:nvPr/>
        </p:nvPicPr>
        <p:blipFill>
          <a:blip r:embed="rId3">
            <a:extLst/>
          </a:blip>
          <a:stretch>
            <a:fillRect/>
          </a:stretch>
        </p:blipFill>
        <p:spPr>
          <a:xfrm>
            <a:off x="432272" y="3051995"/>
            <a:ext cx="3994505" cy="282918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Chronologically Formatted Data"/>
          <p:cNvSpPr txBox="1"/>
          <p:nvPr>
            <p:ph type="title"/>
          </p:nvPr>
        </p:nvSpPr>
        <p:spPr>
          <a:prstGeom prst="rect">
            <a:avLst/>
          </a:prstGeom>
        </p:spPr>
        <p:txBody>
          <a:bodyPr/>
          <a:lstStyle/>
          <a:p>
            <a:pPr/>
            <a:r>
              <a:t>Chronologically Formatted Data</a:t>
            </a:r>
          </a:p>
        </p:txBody>
      </p:sp>
      <p:sp>
        <p:nvSpPr>
          <p:cNvPr id="222" name="Mean R-squared: 56% +/- 0.05%…"/>
          <p:cNvSpPr txBox="1"/>
          <p:nvPr/>
        </p:nvSpPr>
        <p:spPr>
          <a:xfrm>
            <a:off x="6469285" y="4216400"/>
            <a:ext cx="6091487"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266" indent="-313266" algn="l">
              <a:buSzPct val="75000"/>
              <a:buChar char="•"/>
              <a:defRPr b="1"/>
            </a:pPr>
            <a:r>
              <a:t>Mean R-squared: 56% +/- 0.05%</a:t>
            </a:r>
          </a:p>
          <a:p>
            <a:pPr algn="l">
              <a:defRPr b="1"/>
            </a:pPr>
          </a:p>
          <a:p>
            <a:pPr marL="313266" indent="-313266" algn="l">
              <a:buSzPct val="75000"/>
              <a:buChar char="•"/>
            </a:pPr>
            <a:r>
              <a:t>MSE: 0.791</a:t>
            </a:r>
          </a:p>
        </p:txBody>
      </p:sp>
      <p:sp>
        <p:nvSpPr>
          <p:cNvPr id="223" name="While this model is less accurate, it shows that component scores can still be predicted from chronologically ordered elements…"/>
          <p:cNvSpPr txBox="1"/>
          <p:nvPr/>
        </p:nvSpPr>
        <p:spPr>
          <a:xfrm>
            <a:off x="355600" y="7308850"/>
            <a:ext cx="11988801"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266" indent="-313266" algn="l">
              <a:buSzPct val="75000"/>
              <a:buChar char="•"/>
            </a:pPr>
            <a:r>
              <a:t>While this model is less accurate, it shows that component scores can still be predicted from chronologically ordered elements</a:t>
            </a:r>
          </a:p>
          <a:p>
            <a:pPr marL="313266" indent="-313266" algn="l">
              <a:buSzPct val="75000"/>
              <a:buChar char="•"/>
            </a:pPr>
            <a:r>
              <a:t>The fact that GOEs are the most important features show that the type of element does not have an effect on component scores, but rather its difficulty</a:t>
            </a:r>
          </a:p>
          <a:p>
            <a:pPr marL="313266" indent="-313266" algn="l">
              <a:buSzPct val="75000"/>
              <a:buChar char="•"/>
            </a:pPr>
            <a:r>
              <a:t>Again, deductions are the least important feature</a:t>
            </a:r>
          </a:p>
        </p:txBody>
      </p:sp>
      <p:pic>
        <p:nvPicPr>
          <p:cNvPr id="224" name="Image" descr="Image"/>
          <p:cNvPicPr>
            <a:picLocks noChangeAspect="1"/>
          </p:cNvPicPr>
          <p:nvPr/>
        </p:nvPicPr>
        <p:blipFill>
          <a:blip r:embed="rId2">
            <a:extLst/>
          </a:blip>
          <a:stretch>
            <a:fillRect/>
          </a:stretch>
        </p:blipFill>
        <p:spPr>
          <a:xfrm>
            <a:off x="355600" y="2762250"/>
            <a:ext cx="5645094" cy="42291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est on Olympic Data"/>
          <p:cNvSpPr txBox="1"/>
          <p:nvPr>
            <p:ph type="title"/>
          </p:nvPr>
        </p:nvSpPr>
        <p:spPr>
          <a:prstGeom prst="rect">
            <a:avLst/>
          </a:prstGeom>
        </p:spPr>
        <p:txBody>
          <a:bodyPr/>
          <a:lstStyle/>
          <a:p>
            <a:pPr/>
            <a:r>
              <a:t>Test on Olympic Data</a:t>
            </a:r>
          </a:p>
        </p:txBody>
      </p:sp>
      <p:sp>
        <p:nvSpPr>
          <p:cNvPr id="227" name="The predictive capability of the model will be tested on Olympic data not included in the original analysis…"/>
          <p:cNvSpPr txBox="1"/>
          <p:nvPr>
            <p:ph type="body" sz="half" idx="1"/>
          </p:nvPr>
        </p:nvSpPr>
        <p:spPr>
          <a:xfrm>
            <a:off x="7010400" y="2777827"/>
            <a:ext cx="5816600" cy="6255346"/>
          </a:xfrm>
          <a:prstGeom prst="rect">
            <a:avLst/>
          </a:prstGeom>
        </p:spPr>
        <p:txBody>
          <a:bodyPr/>
          <a:lstStyle/>
          <a:p>
            <a:pPr/>
            <a:r>
              <a:t>The predictive capability of the model will be tested on Olympic data not included in the original analysis</a:t>
            </a:r>
          </a:p>
          <a:p>
            <a:pPr/>
            <a:r>
              <a:t>The only difference between the Olympic competition and others is deductions are given a negative value</a:t>
            </a:r>
          </a:p>
        </p:txBody>
      </p:sp>
      <p:pic>
        <p:nvPicPr>
          <p:cNvPr id="228" name="Screen Shot 2019-02-07 at 10.38.49 AM.png" descr="Screen Shot 2019-02-07 at 10.38.49 AM.png"/>
          <p:cNvPicPr>
            <a:picLocks noChangeAspect="1"/>
          </p:cNvPicPr>
          <p:nvPr/>
        </p:nvPicPr>
        <p:blipFill>
          <a:blip r:embed="rId2">
            <a:extLst/>
          </a:blip>
          <a:stretch>
            <a:fillRect/>
          </a:stretch>
        </p:blipFill>
        <p:spPr>
          <a:xfrm>
            <a:off x="391736" y="2678875"/>
            <a:ext cx="6382206" cy="645325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ummary"/>
          <p:cNvSpPr txBox="1"/>
          <p:nvPr>
            <p:ph type="title"/>
          </p:nvPr>
        </p:nvSpPr>
        <p:spPr>
          <a:prstGeom prst="rect">
            <a:avLst/>
          </a:prstGeom>
        </p:spPr>
        <p:txBody>
          <a:bodyPr/>
          <a:lstStyle/>
          <a:p>
            <a:pPr/>
            <a:r>
              <a:t>Summary</a:t>
            </a:r>
          </a:p>
        </p:txBody>
      </p:sp>
      <p:sp>
        <p:nvSpPr>
          <p:cNvPr id="231" name="Figure skating judges are tasked with judging at least 12 elements for numerous competitors (30 for the ladies long program in the Olympics for example).…"/>
          <p:cNvSpPr txBox="1"/>
          <p:nvPr>
            <p:ph type="body" sz="half" idx="1"/>
          </p:nvPr>
        </p:nvSpPr>
        <p:spPr>
          <a:xfrm>
            <a:off x="508000" y="2628900"/>
            <a:ext cx="6802190" cy="6620173"/>
          </a:xfrm>
          <a:prstGeom prst="rect">
            <a:avLst/>
          </a:prstGeom>
        </p:spPr>
        <p:txBody>
          <a:bodyPr/>
          <a:lstStyle/>
          <a:p>
            <a:pPr marL="338328" indent="-338328" defTabSz="420624">
              <a:spcBef>
                <a:spcPts val="1700"/>
              </a:spcBef>
              <a:defRPr sz="2592"/>
            </a:pPr>
            <a:r>
              <a:t>Figure skating judges are tasked with judging at least 12 elements for numerous competitors (30 for the ladies long program in the Olympics for example). </a:t>
            </a:r>
          </a:p>
          <a:p>
            <a:pPr marL="338328" indent="-338328" defTabSz="420624">
              <a:spcBef>
                <a:spcPts val="1700"/>
              </a:spcBef>
              <a:defRPr sz="2592"/>
            </a:pPr>
            <a:r>
              <a:t>It seems natural that judges would take mental 'shortcuts' to process this information, and using the element score as a basis for the component score could be one of these shortcuts.    </a:t>
            </a:r>
          </a:p>
          <a:p>
            <a:pPr marL="338328" indent="-338328" defTabSz="420624">
              <a:spcBef>
                <a:spcPts val="1700"/>
              </a:spcBef>
              <a:defRPr sz="2592"/>
            </a:pPr>
            <a:r>
              <a:t>There is statistical evidence that component scores are greatly influenced by the technical elements of the ladies long program, showing one example of such a “shortcut”  </a:t>
            </a:r>
          </a:p>
        </p:txBody>
      </p:sp>
      <p:pic>
        <p:nvPicPr>
          <p:cNvPr id="232" name="Image" descr="Image"/>
          <p:cNvPicPr>
            <a:picLocks noChangeAspect="1"/>
          </p:cNvPicPr>
          <p:nvPr/>
        </p:nvPicPr>
        <p:blipFill>
          <a:blip r:embed="rId2">
            <a:extLst/>
          </a:blip>
          <a:stretch>
            <a:fillRect/>
          </a:stretch>
        </p:blipFill>
        <p:spPr>
          <a:xfrm>
            <a:off x="7561125" y="3503890"/>
            <a:ext cx="5028488" cy="274582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Why the ISU judging system was reformed"/>
          <p:cNvSpPr txBox="1"/>
          <p:nvPr>
            <p:ph type="title"/>
          </p:nvPr>
        </p:nvSpPr>
        <p:spPr>
          <a:xfrm>
            <a:off x="507736" y="495300"/>
            <a:ext cx="5676901" cy="2032000"/>
          </a:xfrm>
          <a:prstGeom prst="rect">
            <a:avLst/>
          </a:prstGeom>
        </p:spPr>
        <p:txBody>
          <a:bodyPr/>
          <a:lstStyle>
            <a:lvl1pPr defTabSz="578358">
              <a:spcBef>
                <a:spcPts val="1500"/>
              </a:spcBef>
              <a:defRPr sz="5544"/>
            </a:lvl1pPr>
          </a:lstStyle>
          <a:p>
            <a:pPr/>
            <a:r>
              <a:t>Why the ISU judging system was reformed</a:t>
            </a:r>
          </a:p>
        </p:txBody>
      </p:sp>
      <p:sp>
        <p:nvSpPr>
          <p:cNvPr id="144" name="&quot;I voted with my conscience on February 11, 2002, and today I would make the same choice without hesitation.&quot;"/>
          <p:cNvSpPr txBox="1"/>
          <p:nvPr>
            <p:ph type="body" sz="quarter" idx="1"/>
          </p:nvPr>
        </p:nvSpPr>
        <p:spPr>
          <a:xfrm>
            <a:off x="507736" y="2870200"/>
            <a:ext cx="5676901" cy="1905000"/>
          </a:xfrm>
          <a:prstGeom prst="rect">
            <a:avLst/>
          </a:prstGeom>
        </p:spPr>
        <p:txBody>
          <a:bodyPr/>
          <a:lstStyle>
            <a:lvl1pPr defTabSz="438150">
              <a:spcBef>
                <a:spcPts val="1800"/>
              </a:spcBef>
              <a:defRPr sz="2700">
                <a:latin typeface="Courier"/>
                <a:ea typeface="Courier"/>
                <a:cs typeface="Courier"/>
                <a:sym typeface="Courier"/>
              </a:defRPr>
            </a:lvl1pPr>
          </a:lstStyle>
          <a:p>
            <a:pPr/>
            <a:r>
              <a:t>"I voted with my conscience on February 11, 2002, and today I would make the same choice without hesitation."</a:t>
            </a:r>
          </a:p>
        </p:txBody>
      </p:sp>
      <p:pic>
        <p:nvPicPr>
          <p:cNvPr id="145" name="Image" descr="Image"/>
          <p:cNvPicPr>
            <a:picLocks noChangeAspect="1"/>
          </p:cNvPicPr>
          <p:nvPr/>
        </p:nvPicPr>
        <p:blipFill>
          <a:blip r:embed="rId2">
            <a:extLst/>
          </a:blip>
          <a:stretch>
            <a:fillRect/>
          </a:stretch>
        </p:blipFill>
        <p:spPr>
          <a:xfrm>
            <a:off x="7475070" y="880740"/>
            <a:ext cx="5040780" cy="3775720"/>
          </a:xfrm>
          <a:prstGeom prst="rect">
            <a:avLst/>
          </a:prstGeom>
          <a:ln w="12700">
            <a:miter lim="400000"/>
          </a:ln>
        </p:spPr>
      </p:pic>
      <p:sp>
        <p:nvSpPr>
          <p:cNvPr id="146" name="At the 2002 Olympics in Salt Lake City two pairs teams were awarded the gold medal because of a controversy…"/>
          <p:cNvSpPr txBox="1"/>
          <p:nvPr/>
        </p:nvSpPr>
        <p:spPr>
          <a:xfrm>
            <a:off x="309785" y="5321300"/>
            <a:ext cx="12105830" cy="4203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266" indent="-313266" algn="l">
              <a:buSzPct val="75000"/>
              <a:buChar char="•"/>
              <a:defRPr>
                <a:latin typeface="Times New Roman"/>
                <a:ea typeface="Times New Roman"/>
                <a:cs typeface="Times New Roman"/>
                <a:sym typeface="Times New Roman"/>
              </a:defRPr>
            </a:pPr>
            <a:r>
              <a:t>At the 2002 Olympics in Salt Lake City two pairs teams were awarded the gold medal because of a controversy</a:t>
            </a:r>
          </a:p>
          <a:p>
            <a:pPr algn="l">
              <a:defRPr>
                <a:latin typeface="Times New Roman"/>
                <a:ea typeface="Times New Roman"/>
                <a:cs typeface="Times New Roman"/>
                <a:sym typeface="Times New Roman"/>
              </a:defRPr>
            </a:pPr>
          </a:p>
          <a:p>
            <a:pPr marL="313266" indent="-313266" algn="l">
              <a:buSzPct val="75000"/>
              <a:buChar char="•"/>
              <a:defRPr>
                <a:latin typeface="Times New Roman"/>
                <a:ea typeface="Times New Roman"/>
                <a:cs typeface="Times New Roman"/>
                <a:sym typeface="Times New Roman"/>
              </a:defRPr>
            </a:pPr>
            <a:r>
              <a:t>The Canadian team fell during the final pose of their performance but since it wasn’t during an element they weren’t given a deduction. The Russian team had a minor technical error when one of the skaters stepped out of a double axel</a:t>
            </a:r>
          </a:p>
          <a:p>
            <a:pPr marL="313266" indent="-313266" algn="l">
              <a:buSzPct val="75000"/>
              <a:buChar char="•"/>
              <a:defRPr>
                <a:latin typeface="Times New Roman"/>
                <a:ea typeface="Times New Roman"/>
                <a:cs typeface="Times New Roman"/>
                <a:sym typeface="Times New Roman"/>
              </a:defRPr>
            </a:pPr>
          </a:p>
          <a:p>
            <a:pPr marL="313266" indent="-313266" algn="l">
              <a:buSzPct val="75000"/>
              <a:buChar char="•"/>
              <a:defRPr>
                <a:latin typeface="Times New Roman"/>
                <a:ea typeface="Times New Roman"/>
                <a:cs typeface="Times New Roman"/>
                <a:sym typeface="Times New Roman"/>
              </a:defRPr>
            </a:pPr>
            <a:r>
              <a:t>The Russians were originally declared the winners, but the French judge said she was pressured into voting for the Russian </a:t>
            </a:r>
          </a:p>
          <a:p>
            <a:pPr algn="l">
              <a:defRPr>
                <a:latin typeface="Times New Roman"/>
                <a:ea typeface="Times New Roman"/>
                <a:cs typeface="Times New Roman"/>
                <a:sym typeface="Times New Roman"/>
              </a:defRPr>
            </a:pPr>
          </a:p>
          <a:p>
            <a:pPr marL="313266" indent="-313266" algn="l">
              <a:buSzPct val="75000"/>
              <a:buChar char="•"/>
              <a:defRPr>
                <a:latin typeface="Times New Roman"/>
                <a:ea typeface="Times New Roman"/>
                <a:cs typeface="Times New Roman"/>
                <a:sym typeface="Times New Roman"/>
              </a:defRPr>
            </a:pPr>
            <a:r>
              <a:t>After a review of the competition by the ISU, both teams were awarded gold and a new ISU judging system created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New ISU Judging System"/>
          <p:cNvSpPr txBox="1"/>
          <p:nvPr>
            <p:ph type="title"/>
          </p:nvPr>
        </p:nvSpPr>
        <p:spPr>
          <a:xfrm>
            <a:off x="4517231" y="1473200"/>
            <a:ext cx="8220869" cy="2413000"/>
          </a:xfrm>
          <a:prstGeom prst="rect">
            <a:avLst/>
          </a:prstGeom>
        </p:spPr>
        <p:txBody>
          <a:bodyPr/>
          <a:lstStyle/>
          <a:p>
            <a:pPr/>
            <a:r>
              <a:t>New ISU Judging System</a:t>
            </a:r>
          </a:p>
        </p:txBody>
      </p:sp>
      <p:sp>
        <p:nvSpPr>
          <p:cNvPr id="149" name="Started in 2004, also called the Code of Points System…"/>
          <p:cNvSpPr txBox="1"/>
          <p:nvPr/>
        </p:nvSpPr>
        <p:spPr>
          <a:xfrm>
            <a:off x="508000" y="4152900"/>
            <a:ext cx="11988801" cy="518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266" indent="-313266" algn="l">
              <a:buSzPct val="75000"/>
              <a:buChar char="•"/>
              <a:defRPr sz="2100"/>
            </a:pPr>
            <a:r>
              <a:t>Started in 2004, also called the Code of Points System</a:t>
            </a:r>
          </a:p>
          <a:p>
            <a:pPr marL="313266" indent="-313266" algn="l">
              <a:buSzPct val="75000"/>
              <a:buChar char="•"/>
              <a:defRPr sz="2100"/>
            </a:pPr>
            <a:r>
              <a:t>Judgement is split into 2 categories:</a:t>
            </a:r>
          </a:p>
          <a:p>
            <a:pPr lvl="1" marL="1100666" indent="-440266" algn="l">
              <a:buSzPct val="100000"/>
              <a:buAutoNum type="arabicPeriod" startAt="1"/>
              <a:defRPr sz="2100"/>
            </a:pPr>
            <a:r>
              <a:t>Technical elements</a:t>
            </a:r>
          </a:p>
          <a:p>
            <a:pPr lvl="1" marL="1100666" indent="-440266" algn="l">
              <a:buSzPct val="100000"/>
              <a:buAutoNum type="arabicPeriod" startAt="1"/>
              <a:defRPr sz="2100"/>
            </a:pPr>
            <a:r>
              <a:t>Components</a:t>
            </a:r>
          </a:p>
          <a:p>
            <a:pPr marL="313266" indent="-313266" algn="l">
              <a:buSzPct val="75000"/>
              <a:buChar char="•"/>
              <a:defRPr sz="2100"/>
            </a:pPr>
            <a:r>
              <a:t>Technical elements: scores are calculated by awarding a grade of execution (GOE) factor for each element, which is then translated into a value using a scale of value (SOV). The GOE values are then averaged using a trimmed mean process, and finally the averaged value is added to the base value for the element.</a:t>
            </a:r>
          </a:p>
          <a:p>
            <a:pPr marL="274108" indent="-274108" algn="l">
              <a:buSzPct val="75000"/>
              <a:buChar char="•"/>
            </a:pPr>
            <a:r>
              <a:rPr sz="2100"/>
              <a:t>Components: scores are based on a 1-10 scale, are not averaged nor dependent on a GOE, but components can be marked for deductions and are based on a factor depending on type category of competition (mens, ladies, pairs). The components are largely considered the more artistic, or subjective, of the two judged aspects and therefore considered the most open to interpretation.</a:t>
            </a:r>
          </a:p>
          <a:p>
            <a:pPr algn="l"/>
          </a:p>
          <a:p>
            <a:pPr algn="l"/>
            <a:r>
              <a:t>SOV - </a:t>
            </a:r>
            <a:r>
              <a:rPr u="sng">
                <a:hlinkClick r:id="rId2" invalidUrl="" action="" tgtFrame="" tooltip="" history="1" highlightClick="0" endSnd="0"/>
              </a:rPr>
              <a:t>http://www.usfsa.org/content/2018-19%20SP%20Scale%20of%20Values.pdf</a:t>
            </a:r>
          </a:p>
        </p:txBody>
      </p:sp>
      <p:pic>
        <p:nvPicPr>
          <p:cNvPr id="150" name="Image" descr="Image"/>
          <p:cNvPicPr>
            <a:picLocks noChangeAspect="1"/>
          </p:cNvPicPr>
          <p:nvPr/>
        </p:nvPicPr>
        <p:blipFill>
          <a:blip r:embed="rId3">
            <a:extLst/>
          </a:blip>
          <a:stretch>
            <a:fillRect/>
          </a:stretch>
        </p:blipFill>
        <p:spPr>
          <a:xfrm>
            <a:off x="304800" y="1252843"/>
            <a:ext cx="4646980" cy="260230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Examples of Components and Elements"/>
          <p:cNvSpPr txBox="1"/>
          <p:nvPr>
            <p:ph type="title"/>
          </p:nvPr>
        </p:nvSpPr>
        <p:spPr>
          <a:prstGeom prst="rect">
            <a:avLst/>
          </a:prstGeom>
        </p:spPr>
        <p:txBody>
          <a:bodyPr/>
          <a:lstStyle>
            <a:lvl1pPr defTabSz="525779">
              <a:spcBef>
                <a:spcPts val="1400"/>
              </a:spcBef>
              <a:defRPr sz="6300"/>
            </a:lvl1pPr>
          </a:lstStyle>
          <a:p>
            <a:pPr/>
            <a:r>
              <a:t>Examples of Components and Elements</a:t>
            </a:r>
          </a:p>
        </p:txBody>
      </p:sp>
      <p:sp>
        <p:nvSpPr>
          <p:cNvPr id="153" name="Components:…"/>
          <p:cNvSpPr txBox="1"/>
          <p:nvPr/>
        </p:nvSpPr>
        <p:spPr>
          <a:xfrm>
            <a:off x="444500" y="2324100"/>
            <a:ext cx="10291093" cy="175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2400"/>
              </a:spcBef>
              <a:defRPr b="1" sz="2800"/>
            </a:pPr>
            <a:r>
              <a:t>Components:</a:t>
            </a:r>
          </a:p>
          <a:p>
            <a:pPr algn="l">
              <a:spcBef>
                <a:spcPts val="2400"/>
              </a:spcBef>
              <a:defRPr sz="2800"/>
            </a:pPr>
            <a:r>
              <a:t>Alena KOSTORNAIA (RUS)| Ladies Short Program | Linz 2018</a:t>
            </a:r>
          </a:p>
          <a:p>
            <a:pPr algn="l"/>
            <a:r>
              <a:rPr u="sng">
                <a:hlinkClick r:id="rId2" invalidUrl="" action="" tgtFrame="" tooltip="" history="1" highlightClick="0" endSnd="0"/>
              </a:rPr>
              <a:t>https://www.youtube.com/watch?v=qNqkzHtJQF4&amp;t=150s</a:t>
            </a:r>
          </a:p>
        </p:txBody>
      </p:sp>
      <p:sp>
        <p:nvSpPr>
          <p:cNvPr id="154" name="Elements:…"/>
          <p:cNvSpPr txBox="1"/>
          <p:nvPr/>
        </p:nvSpPr>
        <p:spPr>
          <a:xfrm>
            <a:off x="233585" y="6959600"/>
            <a:ext cx="11769726" cy="175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pPr>
            <a:r>
              <a:rPr sz="2800"/>
              <a:t>Elements</a:t>
            </a:r>
            <a:r>
              <a:t>:</a:t>
            </a:r>
          </a:p>
          <a:p>
            <a:pPr algn="l">
              <a:spcBef>
                <a:spcPts val="2400"/>
              </a:spcBef>
              <a:defRPr sz="2800"/>
            </a:pPr>
            <a:r>
              <a:t>Mirai NAGASU (USA) | Ladies Short Program | Winter Olympics 2018</a:t>
            </a:r>
          </a:p>
          <a:p>
            <a:pPr algn="l"/>
            <a:r>
              <a:rPr u="sng">
                <a:hlinkClick r:id="rId3" invalidUrl="" action="" tgtFrame="" tooltip="" history="1" highlightClick="0" endSnd="0"/>
              </a:rPr>
              <a:t>https://youtu.be/GBWLP-iDUqg?t=9</a:t>
            </a:r>
          </a:p>
        </p:txBody>
      </p:sp>
      <p:pic>
        <p:nvPicPr>
          <p:cNvPr id="155" name="Image" descr="Image"/>
          <p:cNvPicPr>
            <a:picLocks noChangeAspect="1"/>
          </p:cNvPicPr>
          <p:nvPr/>
        </p:nvPicPr>
        <p:blipFill>
          <a:blip r:embed="rId4">
            <a:extLst/>
          </a:blip>
          <a:stretch>
            <a:fillRect/>
          </a:stretch>
        </p:blipFill>
        <p:spPr>
          <a:xfrm>
            <a:off x="9261698" y="5060950"/>
            <a:ext cx="3314701" cy="2451100"/>
          </a:xfrm>
          <a:prstGeom prst="rect">
            <a:avLst/>
          </a:prstGeom>
          <a:ln w="12700">
            <a:miter lim="400000"/>
          </a:ln>
        </p:spPr>
      </p:pic>
      <p:pic>
        <p:nvPicPr>
          <p:cNvPr id="156" name="Image" descr="Image"/>
          <p:cNvPicPr>
            <a:picLocks noChangeAspect="1"/>
          </p:cNvPicPr>
          <p:nvPr/>
        </p:nvPicPr>
        <p:blipFill>
          <a:blip r:embed="rId5">
            <a:extLst/>
          </a:blip>
          <a:stretch>
            <a:fillRect/>
          </a:stretch>
        </p:blipFill>
        <p:spPr>
          <a:xfrm>
            <a:off x="425450" y="4222750"/>
            <a:ext cx="3644900" cy="2222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 Cleaning/Inspection"/>
          <p:cNvSpPr txBox="1"/>
          <p:nvPr>
            <p:ph type="title"/>
          </p:nvPr>
        </p:nvSpPr>
        <p:spPr>
          <a:prstGeom prst="rect">
            <a:avLst/>
          </a:prstGeom>
        </p:spPr>
        <p:txBody>
          <a:bodyPr/>
          <a:lstStyle/>
          <a:p>
            <a:pPr/>
            <a:r>
              <a:t>Data Cleaning/Inspection</a:t>
            </a:r>
          </a:p>
        </p:txBody>
      </p:sp>
      <p:sp>
        <p:nvSpPr>
          <p:cNvPr id="159" name="Original data from Buzzfeed’s article on national bias in figure skating judging - https://github.com/BuzzFeedNews/2018-02-figure-skating-analysis…"/>
          <p:cNvSpPr txBox="1"/>
          <p:nvPr>
            <p:ph type="body" idx="1"/>
          </p:nvPr>
        </p:nvSpPr>
        <p:spPr>
          <a:xfrm>
            <a:off x="3924944" y="2628900"/>
            <a:ext cx="8597256" cy="6096000"/>
          </a:xfrm>
          <a:prstGeom prst="rect">
            <a:avLst/>
          </a:prstGeom>
        </p:spPr>
        <p:txBody>
          <a:bodyPr/>
          <a:lstStyle/>
          <a:p>
            <a:pPr>
              <a:buClrTx/>
              <a:buSzPct val="75000"/>
              <a:buFontTx/>
              <a:buChar char="•"/>
              <a:defRPr sz="2900"/>
            </a:pPr>
            <a:r>
              <a:t>Original data from Buzzfeed’s article on national bias in figure skating judging - </a:t>
            </a:r>
            <a:r>
              <a:rPr u="sng">
                <a:hlinkClick r:id="rId2" invalidUrl="" action="" tgtFrame="" tooltip="" history="1" highlightClick="0" endSnd="0"/>
              </a:rPr>
              <a:t>https://github.com/BuzzFeedNews/2018-02-figure-skating-analysis</a:t>
            </a:r>
          </a:p>
          <a:p>
            <a:pPr>
              <a:buClrTx/>
              <a:buSzPct val="75000"/>
              <a:buFontTx/>
              <a:buChar char="•"/>
              <a:defRPr sz="2900"/>
            </a:pPr>
            <a:r>
              <a:t>Used SQL to combine performance data with competitor data</a:t>
            </a:r>
          </a:p>
          <a:p>
            <a:pPr>
              <a:buClrTx/>
              <a:buSzPct val="75000"/>
              <a:buFontTx/>
              <a:buChar char="•"/>
              <a:defRPr sz="2900"/>
            </a:pPr>
            <a:r>
              <a:t>Created data frames for ladies competitions, ladies elements and components</a:t>
            </a:r>
          </a:p>
        </p:txBody>
      </p:sp>
      <p:pic>
        <p:nvPicPr>
          <p:cNvPr id="160" name="Image" descr="Image"/>
          <p:cNvPicPr>
            <a:picLocks noChangeAspect="1"/>
          </p:cNvPicPr>
          <p:nvPr/>
        </p:nvPicPr>
        <p:blipFill>
          <a:blip r:embed="rId3">
            <a:extLst/>
          </a:blip>
          <a:stretch>
            <a:fillRect/>
          </a:stretch>
        </p:blipFill>
        <p:spPr>
          <a:xfrm>
            <a:off x="423668" y="3513572"/>
            <a:ext cx="3208532" cy="432665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Ladies Long Program"/>
          <p:cNvSpPr txBox="1"/>
          <p:nvPr>
            <p:ph type="title"/>
          </p:nvPr>
        </p:nvSpPr>
        <p:spPr>
          <a:prstGeom prst="rect">
            <a:avLst/>
          </a:prstGeom>
        </p:spPr>
        <p:txBody>
          <a:bodyPr/>
          <a:lstStyle/>
          <a:p>
            <a:pPr/>
            <a:r>
              <a:t>Ladies Long Program</a:t>
            </a:r>
          </a:p>
        </p:txBody>
      </p:sp>
      <p:sp>
        <p:nvSpPr>
          <p:cNvPr id="163" name="Maximum of seven jump elements…"/>
          <p:cNvSpPr txBox="1"/>
          <p:nvPr>
            <p:ph type="body" sz="half" idx="1"/>
          </p:nvPr>
        </p:nvSpPr>
        <p:spPr>
          <a:xfrm>
            <a:off x="508000" y="2324100"/>
            <a:ext cx="7311033" cy="6756400"/>
          </a:xfrm>
          <a:prstGeom prst="rect">
            <a:avLst/>
          </a:prstGeom>
        </p:spPr>
        <p:txBody>
          <a:bodyPr/>
          <a:lstStyle/>
          <a:p>
            <a:pPr marL="157480" indent="-157480" defTabSz="233679">
              <a:spcBef>
                <a:spcPts val="700"/>
              </a:spcBef>
              <a:defRPr b="1" sz="1760"/>
            </a:pPr>
            <a:r>
              <a:t>Maximum of seven jump elements</a:t>
            </a:r>
          </a:p>
          <a:p>
            <a:pPr lvl="1" marL="314960" indent="-157480" defTabSz="233679">
              <a:spcBef>
                <a:spcPts val="700"/>
              </a:spcBef>
              <a:defRPr sz="1760"/>
            </a:pPr>
            <a:r>
              <a:t>One must be an axel type jump</a:t>
            </a:r>
          </a:p>
          <a:p>
            <a:pPr lvl="1" marL="314960" indent="-157480" defTabSz="233679">
              <a:spcBef>
                <a:spcPts val="700"/>
              </a:spcBef>
              <a:defRPr sz="1760"/>
            </a:pPr>
            <a:r>
              <a:t>Maximum of three jump combinations/sequences; one jump combination may contain three jumps</a:t>
            </a:r>
          </a:p>
          <a:p>
            <a:pPr lvl="1" marL="314960" indent="-157480" defTabSz="233679">
              <a:spcBef>
                <a:spcPts val="700"/>
              </a:spcBef>
              <a:defRPr sz="1760"/>
            </a:pPr>
            <a:r>
              <a:t>Double jumps cannot be included more than twice</a:t>
            </a:r>
          </a:p>
          <a:p>
            <a:pPr lvl="1" marL="314960" indent="-157480" defTabSz="233679">
              <a:spcBef>
                <a:spcPts val="700"/>
              </a:spcBef>
              <a:defRPr sz="1760"/>
            </a:pPr>
            <a:r>
              <a:t>Of all the triple and quadruple jumps only two can be executed twice; of the two, only one can be a quadruple jump</a:t>
            </a:r>
          </a:p>
          <a:p>
            <a:pPr marL="157480" indent="-157480" defTabSz="233679">
              <a:spcBef>
                <a:spcPts val="700"/>
              </a:spcBef>
              <a:defRPr sz="1760"/>
            </a:pPr>
          </a:p>
          <a:p>
            <a:pPr marL="157480" indent="-157480" defTabSz="233679">
              <a:spcBef>
                <a:spcPts val="700"/>
              </a:spcBef>
              <a:defRPr b="1" sz="1760"/>
            </a:pPr>
            <a:r>
              <a:t>Maximum of three spins</a:t>
            </a:r>
          </a:p>
          <a:p>
            <a:pPr lvl="1" marL="314960" indent="-157480" defTabSz="233679">
              <a:spcBef>
                <a:spcPts val="700"/>
              </a:spcBef>
              <a:defRPr sz="1760"/>
            </a:pPr>
            <a:r>
              <a:t>One combination spin; minimum of 10 revolutions</a:t>
            </a:r>
          </a:p>
          <a:p>
            <a:pPr lvl="1" marL="314960" indent="-157480" defTabSz="233679">
              <a:spcBef>
                <a:spcPts val="700"/>
              </a:spcBef>
              <a:defRPr sz="1760"/>
            </a:pPr>
            <a:r>
              <a:t>One flying spin or spin with a flying entrance; minimum of six revolutions</a:t>
            </a:r>
          </a:p>
          <a:p>
            <a:pPr lvl="1" marL="314960" indent="-157480" defTabSz="233679">
              <a:spcBef>
                <a:spcPts val="700"/>
              </a:spcBef>
              <a:defRPr sz="1760"/>
            </a:pPr>
            <a:r>
              <a:t>One spin with only one position; minimum of six revolutions</a:t>
            </a:r>
          </a:p>
          <a:p>
            <a:pPr lvl="1" marL="314960" indent="-157480" defTabSz="233679">
              <a:spcBef>
                <a:spcPts val="700"/>
              </a:spcBef>
              <a:defRPr sz="1760"/>
            </a:pPr>
            <a:r>
              <a:t>A change of foot optional in all spins</a:t>
            </a:r>
          </a:p>
          <a:p>
            <a:pPr marL="157480" indent="-157480" defTabSz="233679">
              <a:spcBef>
                <a:spcPts val="700"/>
              </a:spcBef>
              <a:defRPr sz="1760"/>
            </a:pPr>
          </a:p>
          <a:p>
            <a:pPr marL="157480" indent="-157480" defTabSz="233679">
              <a:spcBef>
                <a:spcPts val="700"/>
              </a:spcBef>
              <a:defRPr b="1" sz="1760"/>
            </a:pPr>
            <a:r>
              <a:t>Maximum of one step sequence</a:t>
            </a:r>
          </a:p>
          <a:p>
            <a:pPr marL="157480" indent="-157480" defTabSz="233679">
              <a:spcBef>
                <a:spcPts val="700"/>
              </a:spcBef>
              <a:defRPr sz="1760"/>
            </a:pPr>
          </a:p>
          <a:p>
            <a:pPr marL="157480" indent="-157480" defTabSz="233679">
              <a:spcBef>
                <a:spcPts val="700"/>
              </a:spcBef>
              <a:defRPr b="1" sz="1760"/>
            </a:pPr>
            <a:r>
              <a:t>Maximum of one choreographic sequence</a:t>
            </a:r>
          </a:p>
        </p:txBody>
      </p:sp>
      <p:pic>
        <p:nvPicPr>
          <p:cNvPr id="164" name="Image" descr="Image"/>
          <p:cNvPicPr>
            <a:picLocks noChangeAspect="1"/>
          </p:cNvPicPr>
          <p:nvPr/>
        </p:nvPicPr>
        <p:blipFill>
          <a:blip r:embed="rId2">
            <a:extLst/>
          </a:blip>
          <a:stretch>
            <a:fillRect/>
          </a:stretch>
        </p:blipFill>
        <p:spPr>
          <a:xfrm>
            <a:off x="8032672" y="2696343"/>
            <a:ext cx="4000655" cy="601191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Elements"/>
          <p:cNvSpPr txBox="1"/>
          <p:nvPr>
            <p:ph type="title"/>
          </p:nvPr>
        </p:nvSpPr>
        <p:spPr>
          <a:prstGeom prst="rect">
            <a:avLst/>
          </a:prstGeom>
        </p:spPr>
        <p:txBody>
          <a:bodyPr/>
          <a:lstStyle/>
          <a:p>
            <a:pPr/>
            <a:r>
              <a:t>Elements</a:t>
            </a:r>
          </a:p>
        </p:txBody>
      </p:sp>
      <p:sp>
        <p:nvSpPr>
          <p:cNvPr id="167" name="The technical elements of ladies competitions are organized into the following categories:…"/>
          <p:cNvSpPr txBox="1"/>
          <p:nvPr>
            <p:ph type="body" sz="quarter" idx="1"/>
          </p:nvPr>
        </p:nvSpPr>
        <p:spPr>
          <a:xfrm>
            <a:off x="508000" y="2628900"/>
            <a:ext cx="11988800" cy="2050009"/>
          </a:xfrm>
          <a:prstGeom prst="rect">
            <a:avLst/>
          </a:prstGeom>
        </p:spPr>
        <p:txBody>
          <a:bodyPr/>
          <a:lstStyle/>
          <a:p>
            <a:pPr marL="310134" indent="-310134" defTabSz="385572">
              <a:spcBef>
                <a:spcPts val="1500"/>
              </a:spcBef>
              <a:defRPr sz="1980"/>
            </a:pPr>
            <a:r>
              <a:t>The technical elements of ladies competitions are organized into the following categories:</a:t>
            </a:r>
          </a:p>
          <a:p>
            <a:pPr lvl="1" marL="620268" indent="-310134" defTabSz="385572">
              <a:spcBef>
                <a:spcPts val="1500"/>
              </a:spcBef>
              <a:defRPr sz="1980"/>
            </a:pPr>
            <a:r>
              <a:t>Jumps</a:t>
            </a:r>
          </a:p>
          <a:p>
            <a:pPr lvl="1" marL="620268" indent="-310134" defTabSz="385572">
              <a:spcBef>
                <a:spcPts val="1500"/>
              </a:spcBef>
              <a:defRPr sz="1980"/>
            </a:pPr>
            <a:r>
              <a:t>Spins</a:t>
            </a:r>
          </a:p>
          <a:p>
            <a:pPr lvl="1" marL="620268" indent="-310134" defTabSz="385572">
              <a:spcBef>
                <a:spcPts val="1500"/>
              </a:spcBef>
              <a:defRPr sz="1980"/>
            </a:pPr>
            <a:r>
              <a:t>Steps</a:t>
            </a:r>
          </a:p>
        </p:txBody>
      </p:sp>
      <p:pic>
        <p:nvPicPr>
          <p:cNvPr id="168" name="Image" descr="Image"/>
          <p:cNvPicPr>
            <a:picLocks noChangeAspect="1"/>
          </p:cNvPicPr>
          <p:nvPr/>
        </p:nvPicPr>
        <p:blipFill>
          <a:blip r:embed="rId2">
            <a:extLst/>
          </a:blip>
          <a:stretch>
            <a:fillRect/>
          </a:stretch>
        </p:blipFill>
        <p:spPr>
          <a:xfrm>
            <a:off x="2447192" y="3633983"/>
            <a:ext cx="10029564" cy="527076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Elements"/>
          <p:cNvSpPr txBox="1"/>
          <p:nvPr>
            <p:ph type="title"/>
          </p:nvPr>
        </p:nvSpPr>
        <p:spPr>
          <a:prstGeom prst="rect">
            <a:avLst/>
          </a:prstGeom>
        </p:spPr>
        <p:txBody>
          <a:bodyPr/>
          <a:lstStyle/>
          <a:p>
            <a:pPr/>
            <a:r>
              <a:t>Elements</a:t>
            </a:r>
          </a:p>
        </p:txBody>
      </p:sp>
      <p:pic>
        <p:nvPicPr>
          <p:cNvPr id="171" name="Image" descr="Image"/>
          <p:cNvPicPr>
            <a:picLocks noChangeAspect="1"/>
          </p:cNvPicPr>
          <p:nvPr/>
        </p:nvPicPr>
        <p:blipFill>
          <a:blip r:embed="rId2">
            <a:extLst/>
          </a:blip>
          <a:stretch>
            <a:fillRect/>
          </a:stretch>
        </p:blipFill>
        <p:spPr>
          <a:xfrm>
            <a:off x="494751" y="2835737"/>
            <a:ext cx="12015298" cy="5682326"/>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