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5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1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8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8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Web of wires showing connections between groups and singles">
            <a:extLst>
              <a:ext uri="{FF2B5EF4-FFF2-40B4-BE49-F238E27FC236}">
                <a16:creationId xmlns:a16="http://schemas.microsoft.com/office/drawing/2014/main" id="{0F791ADC-74C9-40ED-9CD1-53B6FBA9A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CBC8-76B8-4D20-81C0-B9DAF844C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119" y="1190036"/>
            <a:ext cx="2515263" cy="2946277"/>
          </a:xfrm>
        </p:spPr>
        <p:txBody>
          <a:bodyPr anchor="b">
            <a:normAutofit/>
          </a:bodyPr>
          <a:lstStyle/>
          <a:p>
            <a:r>
              <a:rPr lang="en-US" dirty="0"/>
              <a:t>Scrum-Agile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0F99-90FA-43E8-B03D-592955E71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19" y="4405256"/>
            <a:ext cx="2443783" cy="1262708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Why It Works</a:t>
            </a: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0DF01A-DAD0-4D16-BEDE-ED085CCC3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EE1E2D-ECFB-49DE-A025-1F56F4BF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530" y="650821"/>
            <a:ext cx="5675176" cy="5572420"/>
          </a:xfrm>
          <a:custGeom>
            <a:avLst/>
            <a:gdLst>
              <a:gd name="connsiteX0" fmla="*/ 3054021 w 5812746"/>
              <a:gd name="connsiteY0" fmla="*/ 1231 h 5528040"/>
              <a:gd name="connsiteX1" fmla="*/ 3457269 w 5812746"/>
              <a:gd name="connsiteY1" fmla="*/ 26605 h 5528040"/>
              <a:gd name="connsiteX2" fmla="*/ 5044657 w 5812746"/>
              <a:gd name="connsiteY2" fmla="*/ 762351 h 5528040"/>
              <a:gd name="connsiteX3" fmla="*/ 5796943 w 5812746"/>
              <a:gd name="connsiteY3" fmla="*/ 3658506 h 5528040"/>
              <a:gd name="connsiteX4" fmla="*/ 4954141 w 5812746"/>
              <a:gd name="connsiteY4" fmla="*/ 5012740 h 5528040"/>
              <a:gd name="connsiteX5" fmla="*/ 2691747 w 5812746"/>
              <a:gd name="connsiteY5" fmla="*/ 5525878 h 5528040"/>
              <a:gd name="connsiteX6" fmla="*/ 851096 w 5812746"/>
              <a:gd name="connsiteY6" fmla="*/ 4850742 h 5528040"/>
              <a:gd name="connsiteX7" fmla="*/ 140681 w 5812746"/>
              <a:gd name="connsiteY7" fmla="*/ 2645192 h 5528040"/>
              <a:gd name="connsiteX8" fmla="*/ 359594 w 5812746"/>
              <a:gd name="connsiteY8" fmla="*/ 1360849 h 5528040"/>
              <a:gd name="connsiteX9" fmla="*/ 446887 w 5812746"/>
              <a:gd name="connsiteY9" fmla="*/ 1002123 h 5528040"/>
              <a:gd name="connsiteX10" fmla="*/ 19774 w 5812746"/>
              <a:gd name="connsiteY10" fmla="*/ 765364 h 5528040"/>
              <a:gd name="connsiteX11" fmla="*/ 1117899 w 5812746"/>
              <a:gd name="connsiteY11" fmla="*/ 432351 h 5528040"/>
              <a:gd name="connsiteX12" fmla="*/ 1876138 w 5812746"/>
              <a:gd name="connsiteY12" fmla="*/ 213732 h 5528040"/>
              <a:gd name="connsiteX13" fmla="*/ 3054021 w 5812746"/>
              <a:gd name="connsiteY13" fmla="*/ 1231 h 5528040"/>
              <a:gd name="connsiteX0" fmla="*/ 3054021 w 5812746"/>
              <a:gd name="connsiteY0" fmla="*/ 1231 h 5528040"/>
              <a:gd name="connsiteX1" fmla="*/ 3602604 w 5812746"/>
              <a:gd name="connsiteY1" fmla="*/ 26605 h 5528040"/>
              <a:gd name="connsiteX2" fmla="*/ 5044657 w 5812746"/>
              <a:gd name="connsiteY2" fmla="*/ 762351 h 5528040"/>
              <a:gd name="connsiteX3" fmla="*/ 5796943 w 5812746"/>
              <a:gd name="connsiteY3" fmla="*/ 3658506 h 5528040"/>
              <a:gd name="connsiteX4" fmla="*/ 4954141 w 5812746"/>
              <a:gd name="connsiteY4" fmla="*/ 5012740 h 5528040"/>
              <a:gd name="connsiteX5" fmla="*/ 2691747 w 5812746"/>
              <a:gd name="connsiteY5" fmla="*/ 5525878 h 5528040"/>
              <a:gd name="connsiteX6" fmla="*/ 851096 w 5812746"/>
              <a:gd name="connsiteY6" fmla="*/ 4850742 h 5528040"/>
              <a:gd name="connsiteX7" fmla="*/ 140681 w 5812746"/>
              <a:gd name="connsiteY7" fmla="*/ 2645192 h 5528040"/>
              <a:gd name="connsiteX8" fmla="*/ 359594 w 5812746"/>
              <a:gd name="connsiteY8" fmla="*/ 1360849 h 5528040"/>
              <a:gd name="connsiteX9" fmla="*/ 446887 w 5812746"/>
              <a:gd name="connsiteY9" fmla="*/ 1002123 h 5528040"/>
              <a:gd name="connsiteX10" fmla="*/ 19774 w 5812746"/>
              <a:gd name="connsiteY10" fmla="*/ 765364 h 5528040"/>
              <a:gd name="connsiteX11" fmla="*/ 1117899 w 5812746"/>
              <a:gd name="connsiteY11" fmla="*/ 432351 h 5528040"/>
              <a:gd name="connsiteX12" fmla="*/ 1876138 w 5812746"/>
              <a:gd name="connsiteY12" fmla="*/ 213732 h 5528040"/>
              <a:gd name="connsiteX13" fmla="*/ 3054021 w 5812746"/>
              <a:gd name="connsiteY13" fmla="*/ 1231 h 5528040"/>
              <a:gd name="connsiteX0" fmla="*/ 1876138 w 5812746"/>
              <a:gd name="connsiteY0" fmla="*/ 209741 h 5524049"/>
              <a:gd name="connsiteX1" fmla="*/ 3602604 w 5812746"/>
              <a:gd name="connsiteY1" fmla="*/ 22614 h 5524049"/>
              <a:gd name="connsiteX2" fmla="*/ 5044657 w 5812746"/>
              <a:gd name="connsiteY2" fmla="*/ 758360 h 5524049"/>
              <a:gd name="connsiteX3" fmla="*/ 5796943 w 5812746"/>
              <a:gd name="connsiteY3" fmla="*/ 3654515 h 5524049"/>
              <a:gd name="connsiteX4" fmla="*/ 4954141 w 5812746"/>
              <a:gd name="connsiteY4" fmla="*/ 5008749 h 5524049"/>
              <a:gd name="connsiteX5" fmla="*/ 2691747 w 5812746"/>
              <a:gd name="connsiteY5" fmla="*/ 5521887 h 5524049"/>
              <a:gd name="connsiteX6" fmla="*/ 851096 w 5812746"/>
              <a:gd name="connsiteY6" fmla="*/ 4846751 h 5524049"/>
              <a:gd name="connsiteX7" fmla="*/ 140681 w 5812746"/>
              <a:gd name="connsiteY7" fmla="*/ 2641201 h 5524049"/>
              <a:gd name="connsiteX8" fmla="*/ 359594 w 5812746"/>
              <a:gd name="connsiteY8" fmla="*/ 1356858 h 5524049"/>
              <a:gd name="connsiteX9" fmla="*/ 446887 w 5812746"/>
              <a:gd name="connsiteY9" fmla="*/ 998132 h 5524049"/>
              <a:gd name="connsiteX10" fmla="*/ 19774 w 5812746"/>
              <a:gd name="connsiteY10" fmla="*/ 761373 h 5524049"/>
              <a:gd name="connsiteX11" fmla="*/ 1117899 w 5812746"/>
              <a:gd name="connsiteY11" fmla="*/ 428360 h 5524049"/>
              <a:gd name="connsiteX12" fmla="*/ 1876138 w 5812746"/>
              <a:gd name="connsiteY12" fmla="*/ 209741 h 5524049"/>
              <a:gd name="connsiteX0" fmla="*/ 1876138 w 5812746"/>
              <a:gd name="connsiteY0" fmla="*/ 209741 h 5527442"/>
              <a:gd name="connsiteX1" fmla="*/ 3602604 w 5812746"/>
              <a:gd name="connsiteY1" fmla="*/ 22614 h 5527442"/>
              <a:gd name="connsiteX2" fmla="*/ 5044657 w 5812746"/>
              <a:gd name="connsiteY2" fmla="*/ 758360 h 5527442"/>
              <a:gd name="connsiteX3" fmla="*/ 5796943 w 5812746"/>
              <a:gd name="connsiteY3" fmla="*/ 3654515 h 5527442"/>
              <a:gd name="connsiteX4" fmla="*/ 4978741 w 5812746"/>
              <a:gd name="connsiteY4" fmla="*/ 5080951 h 5527442"/>
              <a:gd name="connsiteX5" fmla="*/ 2691747 w 5812746"/>
              <a:gd name="connsiteY5" fmla="*/ 5521887 h 5527442"/>
              <a:gd name="connsiteX6" fmla="*/ 851096 w 5812746"/>
              <a:gd name="connsiteY6" fmla="*/ 4846751 h 5527442"/>
              <a:gd name="connsiteX7" fmla="*/ 140681 w 5812746"/>
              <a:gd name="connsiteY7" fmla="*/ 2641201 h 5527442"/>
              <a:gd name="connsiteX8" fmla="*/ 359594 w 5812746"/>
              <a:gd name="connsiteY8" fmla="*/ 1356858 h 5527442"/>
              <a:gd name="connsiteX9" fmla="*/ 446887 w 5812746"/>
              <a:gd name="connsiteY9" fmla="*/ 998132 h 5527442"/>
              <a:gd name="connsiteX10" fmla="*/ 19774 w 5812746"/>
              <a:gd name="connsiteY10" fmla="*/ 761373 h 5527442"/>
              <a:gd name="connsiteX11" fmla="*/ 1117899 w 5812746"/>
              <a:gd name="connsiteY11" fmla="*/ 428360 h 5527442"/>
              <a:gd name="connsiteX12" fmla="*/ 1876138 w 5812746"/>
              <a:gd name="connsiteY12" fmla="*/ 209741 h 5527442"/>
              <a:gd name="connsiteX0" fmla="*/ 1868107 w 5804715"/>
              <a:gd name="connsiteY0" fmla="*/ 209741 h 5527442"/>
              <a:gd name="connsiteX1" fmla="*/ 3594573 w 5804715"/>
              <a:gd name="connsiteY1" fmla="*/ 22614 h 5527442"/>
              <a:gd name="connsiteX2" fmla="*/ 5036626 w 5804715"/>
              <a:gd name="connsiteY2" fmla="*/ 758360 h 5527442"/>
              <a:gd name="connsiteX3" fmla="*/ 5788912 w 5804715"/>
              <a:gd name="connsiteY3" fmla="*/ 3654515 h 5527442"/>
              <a:gd name="connsiteX4" fmla="*/ 4970710 w 5804715"/>
              <a:gd name="connsiteY4" fmla="*/ 5080951 h 5527442"/>
              <a:gd name="connsiteX5" fmla="*/ 2683716 w 5804715"/>
              <a:gd name="connsiteY5" fmla="*/ 5521887 h 5527442"/>
              <a:gd name="connsiteX6" fmla="*/ 843065 w 5804715"/>
              <a:gd name="connsiteY6" fmla="*/ 4846751 h 5527442"/>
              <a:gd name="connsiteX7" fmla="*/ 132650 w 5804715"/>
              <a:gd name="connsiteY7" fmla="*/ 2641201 h 5527442"/>
              <a:gd name="connsiteX8" fmla="*/ 351563 w 5804715"/>
              <a:gd name="connsiteY8" fmla="*/ 1356858 h 5527442"/>
              <a:gd name="connsiteX9" fmla="*/ 438856 w 5804715"/>
              <a:gd name="connsiteY9" fmla="*/ 998132 h 5527442"/>
              <a:gd name="connsiteX10" fmla="*/ 11743 w 5804715"/>
              <a:gd name="connsiteY10" fmla="*/ 761373 h 5527442"/>
              <a:gd name="connsiteX11" fmla="*/ 1109868 w 5804715"/>
              <a:gd name="connsiteY11" fmla="*/ 428360 h 5527442"/>
              <a:gd name="connsiteX12" fmla="*/ 1868107 w 5804715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948185 w 5808362"/>
              <a:gd name="connsiteY0" fmla="*/ 196960 h 5529615"/>
              <a:gd name="connsiteX1" fmla="*/ 3598220 w 5808362"/>
              <a:gd name="connsiteY1" fmla="*/ 24787 h 5529615"/>
              <a:gd name="connsiteX2" fmla="*/ 5040273 w 5808362"/>
              <a:gd name="connsiteY2" fmla="*/ 760533 h 5529615"/>
              <a:gd name="connsiteX3" fmla="*/ 5792559 w 5808362"/>
              <a:gd name="connsiteY3" fmla="*/ 3656688 h 5529615"/>
              <a:gd name="connsiteX4" fmla="*/ 4974357 w 5808362"/>
              <a:gd name="connsiteY4" fmla="*/ 5083124 h 5529615"/>
              <a:gd name="connsiteX5" fmla="*/ 2687363 w 5808362"/>
              <a:gd name="connsiteY5" fmla="*/ 5524060 h 5529615"/>
              <a:gd name="connsiteX6" fmla="*/ 846712 w 5808362"/>
              <a:gd name="connsiteY6" fmla="*/ 4848924 h 5529615"/>
              <a:gd name="connsiteX7" fmla="*/ 136297 w 5808362"/>
              <a:gd name="connsiteY7" fmla="*/ 2643374 h 5529615"/>
              <a:gd name="connsiteX8" fmla="*/ 355210 w 5808362"/>
              <a:gd name="connsiteY8" fmla="*/ 1359031 h 5529615"/>
              <a:gd name="connsiteX9" fmla="*/ 442503 w 5808362"/>
              <a:gd name="connsiteY9" fmla="*/ 1000305 h 5529615"/>
              <a:gd name="connsiteX10" fmla="*/ 15390 w 5808362"/>
              <a:gd name="connsiteY10" fmla="*/ 763546 h 5529615"/>
              <a:gd name="connsiteX11" fmla="*/ 1113515 w 5808362"/>
              <a:gd name="connsiteY11" fmla="*/ 430533 h 5529615"/>
              <a:gd name="connsiteX12" fmla="*/ 1948185 w 5808362"/>
              <a:gd name="connsiteY12" fmla="*/ 196960 h 5529615"/>
              <a:gd name="connsiteX0" fmla="*/ 1948185 w 5808362"/>
              <a:gd name="connsiteY0" fmla="*/ 203971 h 5536626"/>
              <a:gd name="connsiteX1" fmla="*/ 3598220 w 5808362"/>
              <a:gd name="connsiteY1" fmla="*/ 31798 h 5536626"/>
              <a:gd name="connsiteX2" fmla="*/ 5040273 w 5808362"/>
              <a:gd name="connsiteY2" fmla="*/ 767544 h 5536626"/>
              <a:gd name="connsiteX3" fmla="*/ 5792559 w 5808362"/>
              <a:gd name="connsiteY3" fmla="*/ 3663699 h 5536626"/>
              <a:gd name="connsiteX4" fmla="*/ 4974357 w 5808362"/>
              <a:gd name="connsiteY4" fmla="*/ 5090135 h 5536626"/>
              <a:gd name="connsiteX5" fmla="*/ 2687363 w 5808362"/>
              <a:gd name="connsiteY5" fmla="*/ 5531071 h 5536626"/>
              <a:gd name="connsiteX6" fmla="*/ 846712 w 5808362"/>
              <a:gd name="connsiteY6" fmla="*/ 4855935 h 5536626"/>
              <a:gd name="connsiteX7" fmla="*/ 136297 w 5808362"/>
              <a:gd name="connsiteY7" fmla="*/ 2650385 h 5536626"/>
              <a:gd name="connsiteX8" fmla="*/ 355210 w 5808362"/>
              <a:gd name="connsiteY8" fmla="*/ 1366042 h 5536626"/>
              <a:gd name="connsiteX9" fmla="*/ 442503 w 5808362"/>
              <a:gd name="connsiteY9" fmla="*/ 1007316 h 5536626"/>
              <a:gd name="connsiteX10" fmla="*/ 15390 w 5808362"/>
              <a:gd name="connsiteY10" fmla="*/ 770557 h 5536626"/>
              <a:gd name="connsiteX11" fmla="*/ 1113515 w 5808362"/>
              <a:gd name="connsiteY11" fmla="*/ 437544 h 5536626"/>
              <a:gd name="connsiteX12" fmla="*/ 1948185 w 5808362"/>
              <a:gd name="connsiteY12" fmla="*/ 203971 h 5536626"/>
              <a:gd name="connsiteX0" fmla="*/ 1948185 w 5808362"/>
              <a:gd name="connsiteY0" fmla="*/ 203971 h 5536626"/>
              <a:gd name="connsiteX1" fmla="*/ 3598220 w 5808362"/>
              <a:gd name="connsiteY1" fmla="*/ 31798 h 5536626"/>
              <a:gd name="connsiteX2" fmla="*/ 5040273 w 5808362"/>
              <a:gd name="connsiteY2" fmla="*/ 767544 h 5536626"/>
              <a:gd name="connsiteX3" fmla="*/ 5792559 w 5808362"/>
              <a:gd name="connsiteY3" fmla="*/ 3663699 h 5536626"/>
              <a:gd name="connsiteX4" fmla="*/ 4974357 w 5808362"/>
              <a:gd name="connsiteY4" fmla="*/ 5090135 h 5536626"/>
              <a:gd name="connsiteX5" fmla="*/ 2687363 w 5808362"/>
              <a:gd name="connsiteY5" fmla="*/ 5531071 h 5536626"/>
              <a:gd name="connsiteX6" fmla="*/ 846712 w 5808362"/>
              <a:gd name="connsiteY6" fmla="*/ 4855935 h 5536626"/>
              <a:gd name="connsiteX7" fmla="*/ 136297 w 5808362"/>
              <a:gd name="connsiteY7" fmla="*/ 2650385 h 5536626"/>
              <a:gd name="connsiteX8" fmla="*/ 355210 w 5808362"/>
              <a:gd name="connsiteY8" fmla="*/ 1366042 h 5536626"/>
              <a:gd name="connsiteX9" fmla="*/ 442503 w 5808362"/>
              <a:gd name="connsiteY9" fmla="*/ 1007316 h 5536626"/>
              <a:gd name="connsiteX10" fmla="*/ 15390 w 5808362"/>
              <a:gd name="connsiteY10" fmla="*/ 770557 h 5536626"/>
              <a:gd name="connsiteX11" fmla="*/ 1113515 w 5808362"/>
              <a:gd name="connsiteY11" fmla="*/ 437544 h 5536626"/>
              <a:gd name="connsiteX12" fmla="*/ 1948185 w 5808362"/>
              <a:gd name="connsiteY12" fmla="*/ 203971 h 5536626"/>
              <a:gd name="connsiteX0" fmla="*/ 1956093 w 5816270"/>
              <a:gd name="connsiteY0" fmla="*/ 203971 h 5536626"/>
              <a:gd name="connsiteX1" fmla="*/ 3606128 w 5816270"/>
              <a:gd name="connsiteY1" fmla="*/ 31798 h 5536626"/>
              <a:gd name="connsiteX2" fmla="*/ 5048181 w 5816270"/>
              <a:gd name="connsiteY2" fmla="*/ 767544 h 5536626"/>
              <a:gd name="connsiteX3" fmla="*/ 5800467 w 5816270"/>
              <a:gd name="connsiteY3" fmla="*/ 3663699 h 5536626"/>
              <a:gd name="connsiteX4" fmla="*/ 4982265 w 5816270"/>
              <a:gd name="connsiteY4" fmla="*/ 5090135 h 5536626"/>
              <a:gd name="connsiteX5" fmla="*/ 2695271 w 5816270"/>
              <a:gd name="connsiteY5" fmla="*/ 5531071 h 5536626"/>
              <a:gd name="connsiteX6" fmla="*/ 854620 w 5816270"/>
              <a:gd name="connsiteY6" fmla="*/ 4855935 h 5536626"/>
              <a:gd name="connsiteX7" fmla="*/ 144205 w 5816270"/>
              <a:gd name="connsiteY7" fmla="*/ 2650385 h 5536626"/>
              <a:gd name="connsiteX8" fmla="*/ 363118 w 5816270"/>
              <a:gd name="connsiteY8" fmla="*/ 1366042 h 5536626"/>
              <a:gd name="connsiteX9" fmla="*/ 450411 w 5816270"/>
              <a:gd name="connsiteY9" fmla="*/ 1007316 h 5536626"/>
              <a:gd name="connsiteX10" fmla="*/ 23298 w 5816270"/>
              <a:gd name="connsiteY10" fmla="*/ 770557 h 5536626"/>
              <a:gd name="connsiteX11" fmla="*/ 1090851 w 5816270"/>
              <a:gd name="connsiteY11" fmla="*/ 482410 h 5536626"/>
              <a:gd name="connsiteX12" fmla="*/ 1956093 w 5816270"/>
              <a:gd name="connsiteY12" fmla="*/ 203971 h 5536626"/>
              <a:gd name="connsiteX0" fmla="*/ 1956093 w 5820396"/>
              <a:gd name="connsiteY0" fmla="*/ 203971 h 5536626"/>
              <a:gd name="connsiteX1" fmla="*/ 3606128 w 5820396"/>
              <a:gd name="connsiteY1" fmla="*/ 31798 h 5536626"/>
              <a:gd name="connsiteX2" fmla="*/ 5048181 w 5820396"/>
              <a:gd name="connsiteY2" fmla="*/ 767544 h 5536626"/>
              <a:gd name="connsiteX3" fmla="*/ 5800467 w 5820396"/>
              <a:gd name="connsiteY3" fmla="*/ 3663699 h 5536626"/>
              <a:gd name="connsiteX4" fmla="*/ 4982265 w 5820396"/>
              <a:gd name="connsiteY4" fmla="*/ 5090135 h 5536626"/>
              <a:gd name="connsiteX5" fmla="*/ 2695271 w 5820396"/>
              <a:gd name="connsiteY5" fmla="*/ 5531071 h 5536626"/>
              <a:gd name="connsiteX6" fmla="*/ 854620 w 5820396"/>
              <a:gd name="connsiteY6" fmla="*/ 4855935 h 5536626"/>
              <a:gd name="connsiteX7" fmla="*/ 144205 w 5820396"/>
              <a:gd name="connsiteY7" fmla="*/ 2650385 h 5536626"/>
              <a:gd name="connsiteX8" fmla="*/ 363118 w 5820396"/>
              <a:gd name="connsiteY8" fmla="*/ 1366042 h 5536626"/>
              <a:gd name="connsiteX9" fmla="*/ 450411 w 5820396"/>
              <a:gd name="connsiteY9" fmla="*/ 1007316 h 5536626"/>
              <a:gd name="connsiteX10" fmla="*/ 23298 w 5820396"/>
              <a:gd name="connsiteY10" fmla="*/ 770557 h 5536626"/>
              <a:gd name="connsiteX11" fmla="*/ 1090851 w 5820396"/>
              <a:gd name="connsiteY11" fmla="*/ 482410 h 5536626"/>
              <a:gd name="connsiteX12" fmla="*/ 1956093 w 5820396"/>
              <a:gd name="connsiteY12" fmla="*/ 203971 h 5536626"/>
              <a:gd name="connsiteX0" fmla="*/ 1956093 w 5823792"/>
              <a:gd name="connsiteY0" fmla="*/ 203971 h 5536626"/>
              <a:gd name="connsiteX1" fmla="*/ 3606128 w 5823792"/>
              <a:gd name="connsiteY1" fmla="*/ 31798 h 5536626"/>
              <a:gd name="connsiteX2" fmla="*/ 5122050 w 5823792"/>
              <a:gd name="connsiteY2" fmla="*/ 767544 h 5536626"/>
              <a:gd name="connsiteX3" fmla="*/ 5800467 w 5823792"/>
              <a:gd name="connsiteY3" fmla="*/ 3663699 h 5536626"/>
              <a:gd name="connsiteX4" fmla="*/ 4982265 w 5823792"/>
              <a:gd name="connsiteY4" fmla="*/ 5090135 h 5536626"/>
              <a:gd name="connsiteX5" fmla="*/ 2695271 w 5823792"/>
              <a:gd name="connsiteY5" fmla="*/ 5531071 h 5536626"/>
              <a:gd name="connsiteX6" fmla="*/ 854620 w 5823792"/>
              <a:gd name="connsiteY6" fmla="*/ 4855935 h 5536626"/>
              <a:gd name="connsiteX7" fmla="*/ 144205 w 5823792"/>
              <a:gd name="connsiteY7" fmla="*/ 2650385 h 5536626"/>
              <a:gd name="connsiteX8" fmla="*/ 363118 w 5823792"/>
              <a:gd name="connsiteY8" fmla="*/ 1366042 h 5536626"/>
              <a:gd name="connsiteX9" fmla="*/ 450411 w 5823792"/>
              <a:gd name="connsiteY9" fmla="*/ 1007316 h 5536626"/>
              <a:gd name="connsiteX10" fmla="*/ 23298 w 5823792"/>
              <a:gd name="connsiteY10" fmla="*/ 770557 h 5536626"/>
              <a:gd name="connsiteX11" fmla="*/ 1090851 w 5823792"/>
              <a:gd name="connsiteY11" fmla="*/ 482410 h 5536626"/>
              <a:gd name="connsiteX12" fmla="*/ 1956093 w 5823792"/>
              <a:gd name="connsiteY12" fmla="*/ 203971 h 5536626"/>
              <a:gd name="connsiteX0" fmla="*/ 1956093 w 5824968"/>
              <a:gd name="connsiteY0" fmla="*/ 203971 h 5536626"/>
              <a:gd name="connsiteX1" fmla="*/ 3606128 w 5824968"/>
              <a:gd name="connsiteY1" fmla="*/ 31798 h 5536626"/>
              <a:gd name="connsiteX2" fmla="*/ 5143156 w 5824968"/>
              <a:gd name="connsiteY2" fmla="*/ 767544 h 5536626"/>
              <a:gd name="connsiteX3" fmla="*/ 5800467 w 5824968"/>
              <a:gd name="connsiteY3" fmla="*/ 3663699 h 5536626"/>
              <a:gd name="connsiteX4" fmla="*/ 4982265 w 5824968"/>
              <a:gd name="connsiteY4" fmla="*/ 5090135 h 5536626"/>
              <a:gd name="connsiteX5" fmla="*/ 2695271 w 5824968"/>
              <a:gd name="connsiteY5" fmla="*/ 5531071 h 5536626"/>
              <a:gd name="connsiteX6" fmla="*/ 854620 w 5824968"/>
              <a:gd name="connsiteY6" fmla="*/ 4855935 h 5536626"/>
              <a:gd name="connsiteX7" fmla="*/ 144205 w 5824968"/>
              <a:gd name="connsiteY7" fmla="*/ 2650385 h 5536626"/>
              <a:gd name="connsiteX8" fmla="*/ 363118 w 5824968"/>
              <a:gd name="connsiteY8" fmla="*/ 1366042 h 5536626"/>
              <a:gd name="connsiteX9" fmla="*/ 450411 w 5824968"/>
              <a:gd name="connsiteY9" fmla="*/ 1007316 h 5536626"/>
              <a:gd name="connsiteX10" fmla="*/ 23298 w 5824968"/>
              <a:gd name="connsiteY10" fmla="*/ 770557 h 5536626"/>
              <a:gd name="connsiteX11" fmla="*/ 1090851 w 5824968"/>
              <a:gd name="connsiteY11" fmla="*/ 482410 h 5536626"/>
              <a:gd name="connsiteX12" fmla="*/ 1956093 w 5824968"/>
              <a:gd name="connsiteY12" fmla="*/ 203971 h 55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24968" h="5536626">
                <a:moveTo>
                  <a:pt x="1956093" y="203971"/>
                </a:moveTo>
                <a:cubicBezTo>
                  <a:pt x="2416071" y="69049"/>
                  <a:pt x="3074951" y="-62131"/>
                  <a:pt x="3606128" y="31798"/>
                </a:cubicBezTo>
                <a:cubicBezTo>
                  <a:pt x="4137305" y="125727"/>
                  <a:pt x="4839706" y="167149"/>
                  <a:pt x="5143156" y="767544"/>
                </a:cubicBezTo>
                <a:cubicBezTo>
                  <a:pt x="5627086" y="1597283"/>
                  <a:pt x="5913211" y="2337425"/>
                  <a:pt x="5800467" y="3663699"/>
                </a:cubicBezTo>
                <a:cubicBezTo>
                  <a:pt x="5666002" y="4275467"/>
                  <a:pt x="5499798" y="4778906"/>
                  <a:pt x="4982265" y="5090135"/>
                </a:cubicBezTo>
                <a:cubicBezTo>
                  <a:pt x="4464732" y="5401364"/>
                  <a:pt x="3383212" y="5570104"/>
                  <a:pt x="2695271" y="5531071"/>
                </a:cubicBezTo>
                <a:cubicBezTo>
                  <a:pt x="2007330" y="5492038"/>
                  <a:pt x="1608792" y="5694368"/>
                  <a:pt x="854620" y="4855935"/>
                </a:cubicBezTo>
                <a:cubicBezTo>
                  <a:pt x="420570" y="4381493"/>
                  <a:pt x="226122" y="3232034"/>
                  <a:pt x="144205" y="2650385"/>
                </a:cubicBezTo>
                <a:cubicBezTo>
                  <a:pt x="62288" y="2068737"/>
                  <a:pt x="190669" y="1906259"/>
                  <a:pt x="363118" y="1366042"/>
                </a:cubicBezTo>
                <a:cubicBezTo>
                  <a:pt x="405188" y="1271625"/>
                  <a:pt x="414881" y="1073979"/>
                  <a:pt x="450411" y="1007316"/>
                </a:cubicBezTo>
                <a:cubicBezTo>
                  <a:pt x="196957" y="697531"/>
                  <a:pt x="-83442" y="858041"/>
                  <a:pt x="23298" y="770557"/>
                </a:cubicBezTo>
                <a:cubicBezTo>
                  <a:pt x="130038" y="683073"/>
                  <a:pt x="441219" y="545955"/>
                  <a:pt x="1090851" y="482410"/>
                </a:cubicBezTo>
                <a:cubicBezTo>
                  <a:pt x="1390577" y="430872"/>
                  <a:pt x="1631276" y="330982"/>
                  <a:pt x="1956093" y="2039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84FC1-32E6-46A0-970B-AC09EB8A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30" y="1246249"/>
            <a:ext cx="4299123" cy="15286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Product owner</a:t>
            </a:r>
          </a:p>
        </p:txBody>
      </p:sp>
      <p:pic>
        <p:nvPicPr>
          <p:cNvPr id="7" name="Graphic 6" descr="Board Room">
            <a:extLst>
              <a:ext uri="{FF2B5EF4-FFF2-40B4-BE49-F238E27FC236}">
                <a16:creationId xmlns:a16="http://schemas.microsoft.com/office/drawing/2014/main" id="{FE085D16-358E-4A05-83C8-D7DEA49C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33" y="721541"/>
            <a:ext cx="5309237" cy="53092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9A3E-D5FD-4C79-AE18-661832DD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650" y="2818229"/>
            <a:ext cx="3802935" cy="297700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The product owner is responsible for talking to the customer and stakeholder, listening to their ideas, and then taking those ideas and putting them into an organized product backlog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79121EC-981A-4EB2-B42E-58FA5B2FF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2704" y="694112"/>
            <a:ext cx="5675176" cy="5572420"/>
          </a:xfrm>
          <a:custGeom>
            <a:avLst/>
            <a:gdLst>
              <a:gd name="connsiteX0" fmla="*/ 3054021 w 5812746"/>
              <a:gd name="connsiteY0" fmla="*/ 1231 h 5528040"/>
              <a:gd name="connsiteX1" fmla="*/ 3457269 w 5812746"/>
              <a:gd name="connsiteY1" fmla="*/ 26605 h 5528040"/>
              <a:gd name="connsiteX2" fmla="*/ 5044657 w 5812746"/>
              <a:gd name="connsiteY2" fmla="*/ 762351 h 5528040"/>
              <a:gd name="connsiteX3" fmla="*/ 5796943 w 5812746"/>
              <a:gd name="connsiteY3" fmla="*/ 3658506 h 5528040"/>
              <a:gd name="connsiteX4" fmla="*/ 4954141 w 5812746"/>
              <a:gd name="connsiteY4" fmla="*/ 5012740 h 5528040"/>
              <a:gd name="connsiteX5" fmla="*/ 2691747 w 5812746"/>
              <a:gd name="connsiteY5" fmla="*/ 5525878 h 5528040"/>
              <a:gd name="connsiteX6" fmla="*/ 851096 w 5812746"/>
              <a:gd name="connsiteY6" fmla="*/ 4850742 h 5528040"/>
              <a:gd name="connsiteX7" fmla="*/ 140681 w 5812746"/>
              <a:gd name="connsiteY7" fmla="*/ 2645192 h 5528040"/>
              <a:gd name="connsiteX8" fmla="*/ 359594 w 5812746"/>
              <a:gd name="connsiteY8" fmla="*/ 1360849 h 5528040"/>
              <a:gd name="connsiteX9" fmla="*/ 446887 w 5812746"/>
              <a:gd name="connsiteY9" fmla="*/ 1002123 h 5528040"/>
              <a:gd name="connsiteX10" fmla="*/ 19774 w 5812746"/>
              <a:gd name="connsiteY10" fmla="*/ 765364 h 5528040"/>
              <a:gd name="connsiteX11" fmla="*/ 1117899 w 5812746"/>
              <a:gd name="connsiteY11" fmla="*/ 432351 h 5528040"/>
              <a:gd name="connsiteX12" fmla="*/ 1876138 w 5812746"/>
              <a:gd name="connsiteY12" fmla="*/ 213732 h 5528040"/>
              <a:gd name="connsiteX13" fmla="*/ 3054021 w 5812746"/>
              <a:gd name="connsiteY13" fmla="*/ 1231 h 5528040"/>
              <a:gd name="connsiteX0" fmla="*/ 3054021 w 5812746"/>
              <a:gd name="connsiteY0" fmla="*/ 1231 h 5528040"/>
              <a:gd name="connsiteX1" fmla="*/ 3602604 w 5812746"/>
              <a:gd name="connsiteY1" fmla="*/ 26605 h 5528040"/>
              <a:gd name="connsiteX2" fmla="*/ 5044657 w 5812746"/>
              <a:gd name="connsiteY2" fmla="*/ 762351 h 5528040"/>
              <a:gd name="connsiteX3" fmla="*/ 5796943 w 5812746"/>
              <a:gd name="connsiteY3" fmla="*/ 3658506 h 5528040"/>
              <a:gd name="connsiteX4" fmla="*/ 4954141 w 5812746"/>
              <a:gd name="connsiteY4" fmla="*/ 5012740 h 5528040"/>
              <a:gd name="connsiteX5" fmla="*/ 2691747 w 5812746"/>
              <a:gd name="connsiteY5" fmla="*/ 5525878 h 5528040"/>
              <a:gd name="connsiteX6" fmla="*/ 851096 w 5812746"/>
              <a:gd name="connsiteY6" fmla="*/ 4850742 h 5528040"/>
              <a:gd name="connsiteX7" fmla="*/ 140681 w 5812746"/>
              <a:gd name="connsiteY7" fmla="*/ 2645192 h 5528040"/>
              <a:gd name="connsiteX8" fmla="*/ 359594 w 5812746"/>
              <a:gd name="connsiteY8" fmla="*/ 1360849 h 5528040"/>
              <a:gd name="connsiteX9" fmla="*/ 446887 w 5812746"/>
              <a:gd name="connsiteY9" fmla="*/ 1002123 h 5528040"/>
              <a:gd name="connsiteX10" fmla="*/ 19774 w 5812746"/>
              <a:gd name="connsiteY10" fmla="*/ 765364 h 5528040"/>
              <a:gd name="connsiteX11" fmla="*/ 1117899 w 5812746"/>
              <a:gd name="connsiteY11" fmla="*/ 432351 h 5528040"/>
              <a:gd name="connsiteX12" fmla="*/ 1876138 w 5812746"/>
              <a:gd name="connsiteY12" fmla="*/ 213732 h 5528040"/>
              <a:gd name="connsiteX13" fmla="*/ 3054021 w 5812746"/>
              <a:gd name="connsiteY13" fmla="*/ 1231 h 5528040"/>
              <a:gd name="connsiteX0" fmla="*/ 1876138 w 5812746"/>
              <a:gd name="connsiteY0" fmla="*/ 209741 h 5524049"/>
              <a:gd name="connsiteX1" fmla="*/ 3602604 w 5812746"/>
              <a:gd name="connsiteY1" fmla="*/ 22614 h 5524049"/>
              <a:gd name="connsiteX2" fmla="*/ 5044657 w 5812746"/>
              <a:gd name="connsiteY2" fmla="*/ 758360 h 5524049"/>
              <a:gd name="connsiteX3" fmla="*/ 5796943 w 5812746"/>
              <a:gd name="connsiteY3" fmla="*/ 3654515 h 5524049"/>
              <a:gd name="connsiteX4" fmla="*/ 4954141 w 5812746"/>
              <a:gd name="connsiteY4" fmla="*/ 5008749 h 5524049"/>
              <a:gd name="connsiteX5" fmla="*/ 2691747 w 5812746"/>
              <a:gd name="connsiteY5" fmla="*/ 5521887 h 5524049"/>
              <a:gd name="connsiteX6" fmla="*/ 851096 w 5812746"/>
              <a:gd name="connsiteY6" fmla="*/ 4846751 h 5524049"/>
              <a:gd name="connsiteX7" fmla="*/ 140681 w 5812746"/>
              <a:gd name="connsiteY7" fmla="*/ 2641201 h 5524049"/>
              <a:gd name="connsiteX8" fmla="*/ 359594 w 5812746"/>
              <a:gd name="connsiteY8" fmla="*/ 1356858 h 5524049"/>
              <a:gd name="connsiteX9" fmla="*/ 446887 w 5812746"/>
              <a:gd name="connsiteY9" fmla="*/ 998132 h 5524049"/>
              <a:gd name="connsiteX10" fmla="*/ 19774 w 5812746"/>
              <a:gd name="connsiteY10" fmla="*/ 761373 h 5524049"/>
              <a:gd name="connsiteX11" fmla="*/ 1117899 w 5812746"/>
              <a:gd name="connsiteY11" fmla="*/ 428360 h 5524049"/>
              <a:gd name="connsiteX12" fmla="*/ 1876138 w 5812746"/>
              <a:gd name="connsiteY12" fmla="*/ 209741 h 5524049"/>
              <a:gd name="connsiteX0" fmla="*/ 1876138 w 5812746"/>
              <a:gd name="connsiteY0" fmla="*/ 209741 h 5527442"/>
              <a:gd name="connsiteX1" fmla="*/ 3602604 w 5812746"/>
              <a:gd name="connsiteY1" fmla="*/ 22614 h 5527442"/>
              <a:gd name="connsiteX2" fmla="*/ 5044657 w 5812746"/>
              <a:gd name="connsiteY2" fmla="*/ 758360 h 5527442"/>
              <a:gd name="connsiteX3" fmla="*/ 5796943 w 5812746"/>
              <a:gd name="connsiteY3" fmla="*/ 3654515 h 5527442"/>
              <a:gd name="connsiteX4" fmla="*/ 4978741 w 5812746"/>
              <a:gd name="connsiteY4" fmla="*/ 5080951 h 5527442"/>
              <a:gd name="connsiteX5" fmla="*/ 2691747 w 5812746"/>
              <a:gd name="connsiteY5" fmla="*/ 5521887 h 5527442"/>
              <a:gd name="connsiteX6" fmla="*/ 851096 w 5812746"/>
              <a:gd name="connsiteY6" fmla="*/ 4846751 h 5527442"/>
              <a:gd name="connsiteX7" fmla="*/ 140681 w 5812746"/>
              <a:gd name="connsiteY7" fmla="*/ 2641201 h 5527442"/>
              <a:gd name="connsiteX8" fmla="*/ 359594 w 5812746"/>
              <a:gd name="connsiteY8" fmla="*/ 1356858 h 5527442"/>
              <a:gd name="connsiteX9" fmla="*/ 446887 w 5812746"/>
              <a:gd name="connsiteY9" fmla="*/ 998132 h 5527442"/>
              <a:gd name="connsiteX10" fmla="*/ 19774 w 5812746"/>
              <a:gd name="connsiteY10" fmla="*/ 761373 h 5527442"/>
              <a:gd name="connsiteX11" fmla="*/ 1117899 w 5812746"/>
              <a:gd name="connsiteY11" fmla="*/ 428360 h 5527442"/>
              <a:gd name="connsiteX12" fmla="*/ 1876138 w 5812746"/>
              <a:gd name="connsiteY12" fmla="*/ 209741 h 5527442"/>
              <a:gd name="connsiteX0" fmla="*/ 1868107 w 5804715"/>
              <a:gd name="connsiteY0" fmla="*/ 209741 h 5527442"/>
              <a:gd name="connsiteX1" fmla="*/ 3594573 w 5804715"/>
              <a:gd name="connsiteY1" fmla="*/ 22614 h 5527442"/>
              <a:gd name="connsiteX2" fmla="*/ 5036626 w 5804715"/>
              <a:gd name="connsiteY2" fmla="*/ 758360 h 5527442"/>
              <a:gd name="connsiteX3" fmla="*/ 5788912 w 5804715"/>
              <a:gd name="connsiteY3" fmla="*/ 3654515 h 5527442"/>
              <a:gd name="connsiteX4" fmla="*/ 4970710 w 5804715"/>
              <a:gd name="connsiteY4" fmla="*/ 5080951 h 5527442"/>
              <a:gd name="connsiteX5" fmla="*/ 2683716 w 5804715"/>
              <a:gd name="connsiteY5" fmla="*/ 5521887 h 5527442"/>
              <a:gd name="connsiteX6" fmla="*/ 843065 w 5804715"/>
              <a:gd name="connsiteY6" fmla="*/ 4846751 h 5527442"/>
              <a:gd name="connsiteX7" fmla="*/ 132650 w 5804715"/>
              <a:gd name="connsiteY7" fmla="*/ 2641201 h 5527442"/>
              <a:gd name="connsiteX8" fmla="*/ 351563 w 5804715"/>
              <a:gd name="connsiteY8" fmla="*/ 1356858 h 5527442"/>
              <a:gd name="connsiteX9" fmla="*/ 438856 w 5804715"/>
              <a:gd name="connsiteY9" fmla="*/ 998132 h 5527442"/>
              <a:gd name="connsiteX10" fmla="*/ 11743 w 5804715"/>
              <a:gd name="connsiteY10" fmla="*/ 761373 h 5527442"/>
              <a:gd name="connsiteX11" fmla="*/ 1109868 w 5804715"/>
              <a:gd name="connsiteY11" fmla="*/ 428360 h 5527442"/>
              <a:gd name="connsiteX12" fmla="*/ 1868107 w 5804715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948185 w 5808362"/>
              <a:gd name="connsiteY0" fmla="*/ 196960 h 5529615"/>
              <a:gd name="connsiteX1" fmla="*/ 3598220 w 5808362"/>
              <a:gd name="connsiteY1" fmla="*/ 24787 h 5529615"/>
              <a:gd name="connsiteX2" fmla="*/ 5040273 w 5808362"/>
              <a:gd name="connsiteY2" fmla="*/ 760533 h 5529615"/>
              <a:gd name="connsiteX3" fmla="*/ 5792559 w 5808362"/>
              <a:gd name="connsiteY3" fmla="*/ 3656688 h 5529615"/>
              <a:gd name="connsiteX4" fmla="*/ 4974357 w 5808362"/>
              <a:gd name="connsiteY4" fmla="*/ 5083124 h 5529615"/>
              <a:gd name="connsiteX5" fmla="*/ 2687363 w 5808362"/>
              <a:gd name="connsiteY5" fmla="*/ 5524060 h 5529615"/>
              <a:gd name="connsiteX6" fmla="*/ 846712 w 5808362"/>
              <a:gd name="connsiteY6" fmla="*/ 4848924 h 5529615"/>
              <a:gd name="connsiteX7" fmla="*/ 136297 w 5808362"/>
              <a:gd name="connsiteY7" fmla="*/ 2643374 h 5529615"/>
              <a:gd name="connsiteX8" fmla="*/ 355210 w 5808362"/>
              <a:gd name="connsiteY8" fmla="*/ 1359031 h 5529615"/>
              <a:gd name="connsiteX9" fmla="*/ 442503 w 5808362"/>
              <a:gd name="connsiteY9" fmla="*/ 1000305 h 5529615"/>
              <a:gd name="connsiteX10" fmla="*/ 15390 w 5808362"/>
              <a:gd name="connsiteY10" fmla="*/ 763546 h 5529615"/>
              <a:gd name="connsiteX11" fmla="*/ 1113515 w 5808362"/>
              <a:gd name="connsiteY11" fmla="*/ 430533 h 5529615"/>
              <a:gd name="connsiteX12" fmla="*/ 1948185 w 5808362"/>
              <a:gd name="connsiteY12" fmla="*/ 196960 h 5529615"/>
              <a:gd name="connsiteX0" fmla="*/ 1948185 w 5808362"/>
              <a:gd name="connsiteY0" fmla="*/ 203971 h 5536626"/>
              <a:gd name="connsiteX1" fmla="*/ 3598220 w 5808362"/>
              <a:gd name="connsiteY1" fmla="*/ 31798 h 5536626"/>
              <a:gd name="connsiteX2" fmla="*/ 5040273 w 5808362"/>
              <a:gd name="connsiteY2" fmla="*/ 767544 h 5536626"/>
              <a:gd name="connsiteX3" fmla="*/ 5792559 w 5808362"/>
              <a:gd name="connsiteY3" fmla="*/ 3663699 h 5536626"/>
              <a:gd name="connsiteX4" fmla="*/ 4974357 w 5808362"/>
              <a:gd name="connsiteY4" fmla="*/ 5090135 h 5536626"/>
              <a:gd name="connsiteX5" fmla="*/ 2687363 w 5808362"/>
              <a:gd name="connsiteY5" fmla="*/ 5531071 h 5536626"/>
              <a:gd name="connsiteX6" fmla="*/ 846712 w 5808362"/>
              <a:gd name="connsiteY6" fmla="*/ 4855935 h 5536626"/>
              <a:gd name="connsiteX7" fmla="*/ 136297 w 5808362"/>
              <a:gd name="connsiteY7" fmla="*/ 2650385 h 5536626"/>
              <a:gd name="connsiteX8" fmla="*/ 355210 w 5808362"/>
              <a:gd name="connsiteY8" fmla="*/ 1366042 h 5536626"/>
              <a:gd name="connsiteX9" fmla="*/ 442503 w 5808362"/>
              <a:gd name="connsiteY9" fmla="*/ 1007316 h 5536626"/>
              <a:gd name="connsiteX10" fmla="*/ 15390 w 5808362"/>
              <a:gd name="connsiteY10" fmla="*/ 770557 h 5536626"/>
              <a:gd name="connsiteX11" fmla="*/ 1113515 w 5808362"/>
              <a:gd name="connsiteY11" fmla="*/ 437544 h 5536626"/>
              <a:gd name="connsiteX12" fmla="*/ 1948185 w 5808362"/>
              <a:gd name="connsiteY12" fmla="*/ 203971 h 5536626"/>
              <a:gd name="connsiteX0" fmla="*/ 1948185 w 5808362"/>
              <a:gd name="connsiteY0" fmla="*/ 203971 h 5536626"/>
              <a:gd name="connsiteX1" fmla="*/ 3598220 w 5808362"/>
              <a:gd name="connsiteY1" fmla="*/ 31798 h 5536626"/>
              <a:gd name="connsiteX2" fmla="*/ 5040273 w 5808362"/>
              <a:gd name="connsiteY2" fmla="*/ 767544 h 5536626"/>
              <a:gd name="connsiteX3" fmla="*/ 5792559 w 5808362"/>
              <a:gd name="connsiteY3" fmla="*/ 3663699 h 5536626"/>
              <a:gd name="connsiteX4" fmla="*/ 4974357 w 5808362"/>
              <a:gd name="connsiteY4" fmla="*/ 5090135 h 5536626"/>
              <a:gd name="connsiteX5" fmla="*/ 2687363 w 5808362"/>
              <a:gd name="connsiteY5" fmla="*/ 5531071 h 5536626"/>
              <a:gd name="connsiteX6" fmla="*/ 846712 w 5808362"/>
              <a:gd name="connsiteY6" fmla="*/ 4855935 h 5536626"/>
              <a:gd name="connsiteX7" fmla="*/ 136297 w 5808362"/>
              <a:gd name="connsiteY7" fmla="*/ 2650385 h 5536626"/>
              <a:gd name="connsiteX8" fmla="*/ 355210 w 5808362"/>
              <a:gd name="connsiteY8" fmla="*/ 1366042 h 5536626"/>
              <a:gd name="connsiteX9" fmla="*/ 442503 w 5808362"/>
              <a:gd name="connsiteY9" fmla="*/ 1007316 h 5536626"/>
              <a:gd name="connsiteX10" fmla="*/ 15390 w 5808362"/>
              <a:gd name="connsiteY10" fmla="*/ 770557 h 5536626"/>
              <a:gd name="connsiteX11" fmla="*/ 1113515 w 5808362"/>
              <a:gd name="connsiteY11" fmla="*/ 437544 h 5536626"/>
              <a:gd name="connsiteX12" fmla="*/ 1948185 w 5808362"/>
              <a:gd name="connsiteY12" fmla="*/ 203971 h 5536626"/>
              <a:gd name="connsiteX0" fmla="*/ 1956093 w 5816270"/>
              <a:gd name="connsiteY0" fmla="*/ 203971 h 5536626"/>
              <a:gd name="connsiteX1" fmla="*/ 3606128 w 5816270"/>
              <a:gd name="connsiteY1" fmla="*/ 31798 h 5536626"/>
              <a:gd name="connsiteX2" fmla="*/ 5048181 w 5816270"/>
              <a:gd name="connsiteY2" fmla="*/ 767544 h 5536626"/>
              <a:gd name="connsiteX3" fmla="*/ 5800467 w 5816270"/>
              <a:gd name="connsiteY3" fmla="*/ 3663699 h 5536626"/>
              <a:gd name="connsiteX4" fmla="*/ 4982265 w 5816270"/>
              <a:gd name="connsiteY4" fmla="*/ 5090135 h 5536626"/>
              <a:gd name="connsiteX5" fmla="*/ 2695271 w 5816270"/>
              <a:gd name="connsiteY5" fmla="*/ 5531071 h 5536626"/>
              <a:gd name="connsiteX6" fmla="*/ 854620 w 5816270"/>
              <a:gd name="connsiteY6" fmla="*/ 4855935 h 5536626"/>
              <a:gd name="connsiteX7" fmla="*/ 144205 w 5816270"/>
              <a:gd name="connsiteY7" fmla="*/ 2650385 h 5536626"/>
              <a:gd name="connsiteX8" fmla="*/ 363118 w 5816270"/>
              <a:gd name="connsiteY8" fmla="*/ 1366042 h 5536626"/>
              <a:gd name="connsiteX9" fmla="*/ 450411 w 5816270"/>
              <a:gd name="connsiteY9" fmla="*/ 1007316 h 5536626"/>
              <a:gd name="connsiteX10" fmla="*/ 23298 w 5816270"/>
              <a:gd name="connsiteY10" fmla="*/ 770557 h 5536626"/>
              <a:gd name="connsiteX11" fmla="*/ 1090851 w 5816270"/>
              <a:gd name="connsiteY11" fmla="*/ 482410 h 5536626"/>
              <a:gd name="connsiteX12" fmla="*/ 1956093 w 5816270"/>
              <a:gd name="connsiteY12" fmla="*/ 203971 h 5536626"/>
              <a:gd name="connsiteX0" fmla="*/ 1956093 w 5820396"/>
              <a:gd name="connsiteY0" fmla="*/ 203971 h 5536626"/>
              <a:gd name="connsiteX1" fmla="*/ 3606128 w 5820396"/>
              <a:gd name="connsiteY1" fmla="*/ 31798 h 5536626"/>
              <a:gd name="connsiteX2" fmla="*/ 5048181 w 5820396"/>
              <a:gd name="connsiteY2" fmla="*/ 767544 h 5536626"/>
              <a:gd name="connsiteX3" fmla="*/ 5800467 w 5820396"/>
              <a:gd name="connsiteY3" fmla="*/ 3663699 h 5536626"/>
              <a:gd name="connsiteX4" fmla="*/ 4982265 w 5820396"/>
              <a:gd name="connsiteY4" fmla="*/ 5090135 h 5536626"/>
              <a:gd name="connsiteX5" fmla="*/ 2695271 w 5820396"/>
              <a:gd name="connsiteY5" fmla="*/ 5531071 h 5536626"/>
              <a:gd name="connsiteX6" fmla="*/ 854620 w 5820396"/>
              <a:gd name="connsiteY6" fmla="*/ 4855935 h 5536626"/>
              <a:gd name="connsiteX7" fmla="*/ 144205 w 5820396"/>
              <a:gd name="connsiteY7" fmla="*/ 2650385 h 5536626"/>
              <a:gd name="connsiteX8" fmla="*/ 363118 w 5820396"/>
              <a:gd name="connsiteY8" fmla="*/ 1366042 h 5536626"/>
              <a:gd name="connsiteX9" fmla="*/ 450411 w 5820396"/>
              <a:gd name="connsiteY9" fmla="*/ 1007316 h 5536626"/>
              <a:gd name="connsiteX10" fmla="*/ 23298 w 5820396"/>
              <a:gd name="connsiteY10" fmla="*/ 770557 h 5536626"/>
              <a:gd name="connsiteX11" fmla="*/ 1090851 w 5820396"/>
              <a:gd name="connsiteY11" fmla="*/ 482410 h 5536626"/>
              <a:gd name="connsiteX12" fmla="*/ 1956093 w 5820396"/>
              <a:gd name="connsiteY12" fmla="*/ 203971 h 5536626"/>
              <a:gd name="connsiteX0" fmla="*/ 1956093 w 5823792"/>
              <a:gd name="connsiteY0" fmla="*/ 203971 h 5536626"/>
              <a:gd name="connsiteX1" fmla="*/ 3606128 w 5823792"/>
              <a:gd name="connsiteY1" fmla="*/ 31798 h 5536626"/>
              <a:gd name="connsiteX2" fmla="*/ 5122050 w 5823792"/>
              <a:gd name="connsiteY2" fmla="*/ 767544 h 5536626"/>
              <a:gd name="connsiteX3" fmla="*/ 5800467 w 5823792"/>
              <a:gd name="connsiteY3" fmla="*/ 3663699 h 5536626"/>
              <a:gd name="connsiteX4" fmla="*/ 4982265 w 5823792"/>
              <a:gd name="connsiteY4" fmla="*/ 5090135 h 5536626"/>
              <a:gd name="connsiteX5" fmla="*/ 2695271 w 5823792"/>
              <a:gd name="connsiteY5" fmla="*/ 5531071 h 5536626"/>
              <a:gd name="connsiteX6" fmla="*/ 854620 w 5823792"/>
              <a:gd name="connsiteY6" fmla="*/ 4855935 h 5536626"/>
              <a:gd name="connsiteX7" fmla="*/ 144205 w 5823792"/>
              <a:gd name="connsiteY7" fmla="*/ 2650385 h 5536626"/>
              <a:gd name="connsiteX8" fmla="*/ 363118 w 5823792"/>
              <a:gd name="connsiteY8" fmla="*/ 1366042 h 5536626"/>
              <a:gd name="connsiteX9" fmla="*/ 450411 w 5823792"/>
              <a:gd name="connsiteY9" fmla="*/ 1007316 h 5536626"/>
              <a:gd name="connsiteX10" fmla="*/ 23298 w 5823792"/>
              <a:gd name="connsiteY10" fmla="*/ 770557 h 5536626"/>
              <a:gd name="connsiteX11" fmla="*/ 1090851 w 5823792"/>
              <a:gd name="connsiteY11" fmla="*/ 482410 h 5536626"/>
              <a:gd name="connsiteX12" fmla="*/ 1956093 w 5823792"/>
              <a:gd name="connsiteY12" fmla="*/ 203971 h 5536626"/>
              <a:gd name="connsiteX0" fmla="*/ 1956093 w 5824968"/>
              <a:gd name="connsiteY0" fmla="*/ 203971 h 5536626"/>
              <a:gd name="connsiteX1" fmla="*/ 3606128 w 5824968"/>
              <a:gd name="connsiteY1" fmla="*/ 31798 h 5536626"/>
              <a:gd name="connsiteX2" fmla="*/ 5143156 w 5824968"/>
              <a:gd name="connsiteY2" fmla="*/ 767544 h 5536626"/>
              <a:gd name="connsiteX3" fmla="*/ 5800467 w 5824968"/>
              <a:gd name="connsiteY3" fmla="*/ 3663699 h 5536626"/>
              <a:gd name="connsiteX4" fmla="*/ 4982265 w 5824968"/>
              <a:gd name="connsiteY4" fmla="*/ 5090135 h 5536626"/>
              <a:gd name="connsiteX5" fmla="*/ 2695271 w 5824968"/>
              <a:gd name="connsiteY5" fmla="*/ 5531071 h 5536626"/>
              <a:gd name="connsiteX6" fmla="*/ 854620 w 5824968"/>
              <a:gd name="connsiteY6" fmla="*/ 4855935 h 5536626"/>
              <a:gd name="connsiteX7" fmla="*/ 144205 w 5824968"/>
              <a:gd name="connsiteY7" fmla="*/ 2650385 h 5536626"/>
              <a:gd name="connsiteX8" fmla="*/ 363118 w 5824968"/>
              <a:gd name="connsiteY8" fmla="*/ 1366042 h 5536626"/>
              <a:gd name="connsiteX9" fmla="*/ 450411 w 5824968"/>
              <a:gd name="connsiteY9" fmla="*/ 1007316 h 5536626"/>
              <a:gd name="connsiteX10" fmla="*/ 23298 w 5824968"/>
              <a:gd name="connsiteY10" fmla="*/ 770557 h 5536626"/>
              <a:gd name="connsiteX11" fmla="*/ 1090851 w 5824968"/>
              <a:gd name="connsiteY11" fmla="*/ 482410 h 5536626"/>
              <a:gd name="connsiteX12" fmla="*/ 1956093 w 5824968"/>
              <a:gd name="connsiteY12" fmla="*/ 203971 h 55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24968" h="5536626">
                <a:moveTo>
                  <a:pt x="1956093" y="203971"/>
                </a:moveTo>
                <a:cubicBezTo>
                  <a:pt x="2416071" y="69049"/>
                  <a:pt x="3074951" y="-62131"/>
                  <a:pt x="3606128" y="31798"/>
                </a:cubicBezTo>
                <a:cubicBezTo>
                  <a:pt x="4137305" y="125727"/>
                  <a:pt x="4839706" y="167149"/>
                  <a:pt x="5143156" y="767544"/>
                </a:cubicBezTo>
                <a:cubicBezTo>
                  <a:pt x="5627086" y="1597283"/>
                  <a:pt x="5913211" y="2337425"/>
                  <a:pt x="5800467" y="3663699"/>
                </a:cubicBezTo>
                <a:cubicBezTo>
                  <a:pt x="5666002" y="4275467"/>
                  <a:pt x="5499798" y="4778906"/>
                  <a:pt x="4982265" y="5090135"/>
                </a:cubicBezTo>
                <a:cubicBezTo>
                  <a:pt x="4464732" y="5401364"/>
                  <a:pt x="3383212" y="5570104"/>
                  <a:pt x="2695271" y="5531071"/>
                </a:cubicBezTo>
                <a:cubicBezTo>
                  <a:pt x="2007330" y="5492038"/>
                  <a:pt x="1608792" y="5694368"/>
                  <a:pt x="854620" y="4855935"/>
                </a:cubicBezTo>
                <a:cubicBezTo>
                  <a:pt x="420570" y="4381493"/>
                  <a:pt x="226122" y="3232034"/>
                  <a:pt x="144205" y="2650385"/>
                </a:cubicBezTo>
                <a:cubicBezTo>
                  <a:pt x="62288" y="2068737"/>
                  <a:pt x="190669" y="1906259"/>
                  <a:pt x="363118" y="1366042"/>
                </a:cubicBezTo>
                <a:cubicBezTo>
                  <a:pt x="405188" y="1271625"/>
                  <a:pt x="414881" y="1073979"/>
                  <a:pt x="450411" y="1007316"/>
                </a:cubicBezTo>
                <a:cubicBezTo>
                  <a:pt x="196957" y="697531"/>
                  <a:pt x="-83442" y="858041"/>
                  <a:pt x="23298" y="770557"/>
                </a:cubicBezTo>
                <a:cubicBezTo>
                  <a:pt x="130038" y="683073"/>
                  <a:pt x="441219" y="545955"/>
                  <a:pt x="1090851" y="482410"/>
                </a:cubicBezTo>
                <a:cubicBezTo>
                  <a:pt x="1390577" y="430872"/>
                  <a:pt x="1631276" y="330982"/>
                  <a:pt x="1956093" y="203971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74714E-C5FA-4546-B323-BEA3FF66D7B6}"/>
              </a:ext>
            </a:extLst>
          </p:cNvPr>
          <p:cNvSpPr txBox="1">
            <a:spLocks/>
          </p:cNvSpPr>
          <p:nvPr/>
        </p:nvSpPr>
        <p:spPr>
          <a:xfrm>
            <a:off x="6740729" y="1246249"/>
            <a:ext cx="4299123" cy="1528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Scrum Master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316656-6B69-4088-8419-B01BC443AB4C}"/>
              </a:ext>
            </a:extLst>
          </p:cNvPr>
          <p:cNvSpPr txBox="1">
            <a:spLocks/>
          </p:cNvSpPr>
          <p:nvPr/>
        </p:nvSpPr>
        <p:spPr>
          <a:xfrm>
            <a:off x="7028649" y="2839875"/>
            <a:ext cx="3802935" cy="297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/>
              <a:t>The Scrum Master is responsible for coaching the development team, helping them remove impediments in their progress and facilitation scrum events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F6B124E-1A63-4467-BD06-418E6E6C98B7}"/>
              </a:ext>
            </a:extLst>
          </p:cNvPr>
          <p:cNvSpPr txBox="1">
            <a:spLocks/>
          </p:cNvSpPr>
          <p:nvPr/>
        </p:nvSpPr>
        <p:spPr>
          <a:xfrm>
            <a:off x="6700903" y="1249626"/>
            <a:ext cx="4299123" cy="1528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Development Team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C0602C-DEF0-4967-9A1A-49BB4705D334}"/>
              </a:ext>
            </a:extLst>
          </p:cNvPr>
          <p:cNvSpPr txBox="1">
            <a:spLocks/>
          </p:cNvSpPr>
          <p:nvPr/>
        </p:nvSpPr>
        <p:spPr>
          <a:xfrm>
            <a:off x="6988823" y="2796583"/>
            <a:ext cx="3802935" cy="297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/>
              <a:t>The development team is responsible for creating the potentially releasable increment of done at the end of each sprint. They self organize and for np titles other than developer. </a:t>
            </a:r>
          </a:p>
        </p:txBody>
      </p:sp>
    </p:spTree>
    <p:extLst>
      <p:ext uri="{BB962C8B-B14F-4D97-AF65-F5344CB8AC3E}">
        <p14:creationId xmlns:p14="http://schemas.microsoft.com/office/powerpoint/2010/main" val="284040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13" grpId="0"/>
      <p:bldP spid="13" grpId="1"/>
      <p:bldP spid="15" grpId="0" build="p"/>
      <p:bldP spid="15" grpId="1" build="p"/>
      <p:bldP spid="17" grpId="0"/>
      <p:bldP spid="17" grpId="1"/>
      <p:bldP spid="18" grpId="0" build="p"/>
      <p:bldP spid="18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C84E-E9FF-40B9-9E0B-C4F1BC93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B6C-4C24-4BC8-8E17-32A50152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phase of creating a product is the print planning. This allows the product owner and rest of the team to come together and figure out what stories need to go into this sprint. </a:t>
            </a:r>
          </a:p>
          <a:p>
            <a:r>
              <a:rPr lang="en-US" dirty="0"/>
              <a:t>The product owner will already have created a product backlog which should be organized at this point. </a:t>
            </a:r>
          </a:p>
          <a:p>
            <a:r>
              <a:rPr lang="en-US" dirty="0"/>
              <a:t>This is also when they determine how many stories can be fulfilled within the given sprint, based on level of effort and team velocity.</a:t>
            </a:r>
          </a:p>
        </p:txBody>
      </p:sp>
    </p:spTree>
    <p:extLst>
      <p:ext uri="{BB962C8B-B14F-4D97-AF65-F5344CB8AC3E}">
        <p14:creationId xmlns:p14="http://schemas.microsoft.com/office/powerpoint/2010/main" val="105212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FC73-C682-4AD2-A613-4F237687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standup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7DF2-175B-42A9-873A-3395F4C5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is a very short, 15 minute, meeting that happens daily in order to assess team progress.</a:t>
            </a:r>
          </a:p>
          <a:p>
            <a:r>
              <a:rPr lang="en-US" dirty="0"/>
              <a:t>The team goes over three main talking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did I accomplish yesterday?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will I accomplish today?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obstacles are in my way?</a:t>
            </a:r>
          </a:p>
          <a:p>
            <a:r>
              <a:rPr lang="en-US" dirty="0"/>
              <a:t>This allows the Scrum Master to get an idea of progress and remove any impediments. </a:t>
            </a:r>
          </a:p>
        </p:txBody>
      </p:sp>
    </p:spTree>
    <p:extLst>
      <p:ext uri="{BB962C8B-B14F-4D97-AF65-F5344CB8AC3E}">
        <p14:creationId xmlns:p14="http://schemas.microsoft.com/office/powerpoint/2010/main" val="64498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E585-118A-4D70-BE65-080248B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and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381D-A44D-4C8C-B33C-8D88B8E0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review is where the team presents their finished work to the product owner. This is a short review of the “finished” product without any defects, unless approved by the product owner previously. </a:t>
            </a:r>
          </a:p>
          <a:p>
            <a:r>
              <a:rPr lang="en-US" dirty="0"/>
              <a:t>The retrospective is where the team gets together to discuss what went wrong, right, and look for improvements or changes before the next sprint. </a:t>
            </a:r>
          </a:p>
        </p:txBody>
      </p:sp>
    </p:spTree>
    <p:extLst>
      <p:ext uri="{BB962C8B-B14F-4D97-AF65-F5344CB8AC3E}">
        <p14:creationId xmlns:p14="http://schemas.microsoft.com/office/powerpoint/2010/main" val="154556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D7D0-DE3E-489A-8E04-C3955276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2A58-0817-49C1-A4F4-E2CFEEEE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2089298"/>
            <a:ext cx="10333074" cy="3827722"/>
          </a:xfrm>
        </p:spPr>
        <p:txBody>
          <a:bodyPr/>
          <a:lstStyle/>
          <a:p>
            <a:r>
              <a:rPr lang="en-US" dirty="0"/>
              <a:t>This process would not have gone as smoothly in a waterfall approach. </a:t>
            </a:r>
          </a:p>
          <a:p>
            <a:r>
              <a:rPr lang="en-US" dirty="0"/>
              <a:t>The changes the customer wanted to make mid-sprint would not have happened. Changes are not made easily within a waterfall approach and a change like that would have slowed down the timeline. </a:t>
            </a:r>
          </a:p>
          <a:p>
            <a:r>
              <a:rPr lang="en-US" dirty="0"/>
              <a:t>Using the scrum-agile approach we were able to make the desired changes without compromising the timeline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384210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A625-16BA-41BE-AD3C-A3490EA2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4045-88E4-43B0-A0DA-F689CF9A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2089298"/>
            <a:ext cx="10333074" cy="3827722"/>
          </a:xfrm>
        </p:spPr>
        <p:txBody>
          <a:bodyPr/>
          <a:lstStyle/>
          <a:p>
            <a:r>
              <a:rPr lang="en-US" dirty="0"/>
              <a:t>Scrum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customers to have continuous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Processes new changes quickly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and upfront about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Development starts quicker and will generally finish a project quicker.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29F0E9-028F-4BB9-B337-58E8A38458BA}"/>
              </a:ext>
            </a:extLst>
          </p:cNvPr>
          <p:cNvSpPr txBox="1">
            <a:spLocks/>
          </p:cNvSpPr>
          <p:nvPr/>
        </p:nvSpPr>
        <p:spPr>
          <a:xfrm>
            <a:off x="1020725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Waterfall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Works for products that have well documented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Good for secure projects where customer input is not needed or not allowed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for very sequential approach that might be better for very small teams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1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4DC8-FA80-4290-B9C0-CDA62814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46DB-2D3D-4BC8-A519-F239A31F9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Cobb, Charles. G. (2015).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Manager's Guide to Mastering Agile : Principles and Practices for an Adaptive Approach.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Wiley.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9641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DarkSeedRightStep">
      <a:dk1>
        <a:srgbClr val="000000"/>
      </a:dk1>
      <a:lt1>
        <a:srgbClr val="FFFFFF"/>
      </a:lt1>
      <a:dk2>
        <a:srgbClr val="1B2F2E"/>
      </a:dk2>
      <a:lt2>
        <a:srgbClr val="F3F0F2"/>
      </a:lt2>
      <a:accent1>
        <a:srgbClr val="46B381"/>
      </a:accent1>
      <a:accent2>
        <a:srgbClr val="3BB1AC"/>
      </a:accent2>
      <a:accent3>
        <a:srgbClr val="4D98C3"/>
      </a:accent3>
      <a:accent4>
        <a:srgbClr val="3E57B3"/>
      </a:accent4>
      <a:accent5>
        <a:srgbClr val="644DC3"/>
      </a:accent5>
      <a:accent6>
        <a:srgbClr val="843BB1"/>
      </a:accent6>
      <a:hlink>
        <a:srgbClr val="8B8E2F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The Hand</vt:lpstr>
      <vt:lpstr>The Serif Hand</vt:lpstr>
      <vt:lpstr>Times New Roman</vt:lpstr>
      <vt:lpstr>ChitchatVTI</vt:lpstr>
      <vt:lpstr>Scrum-Agile</vt:lpstr>
      <vt:lpstr>Product owner</vt:lpstr>
      <vt:lpstr>Sprint planning</vt:lpstr>
      <vt:lpstr>Daily standup</vt:lpstr>
      <vt:lpstr>Sprint review and retrospective</vt:lpstr>
      <vt:lpstr>Scrum vs. waterfall</vt:lpstr>
      <vt:lpstr>Scrum Vs. Waterfall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</dc:title>
  <dc:creator>Kayleigh Geel</dc:creator>
  <cp:lastModifiedBy>Kayleigh Geel</cp:lastModifiedBy>
  <cp:revision>1</cp:revision>
  <dcterms:created xsi:type="dcterms:W3CDTF">2021-10-18T01:40:00Z</dcterms:created>
  <dcterms:modified xsi:type="dcterms:W3CDTF">2021-10-18T02:23:25Z</dcterms:modified>
</cp:coreProperties>
</file>