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76" r:id="rId6"/>
    <p:sldId id="292" r:id="rId7"/>
    <p:sldId id="277" r:id="rId8"/>
    <p:sldId id="260" r:id="rId9"/>
    <p:sldId id="261" r:id="rId10"/>
    <p:sldId id="262" r:id="rId11"/>
    <p:sldId id="263" r:id="rId12"/>
    <p:sldId id="266" r:id="rId13"/>
    <p:sldId id="264" r:id="rId14"/>
    <p:sldId id="265" r:id="rId15"/>
    <p:sldId id="267" r:id="rId16"/>
    <p:sldId id="268" r:id="rId17"/>
    <p:sldId id="271" r:id="rId18"/>
    <p:sldId id="269" r:id="rId19"/>
    <p:sldId id="270" r:id="rId20"/>
    <p:sldId id="272" r:id="rId21"/>
    <p:sldId id="273" r:id="rId22"/>
    <p:sldId id="274" r:id="rId23"/>
    <p:sldId id="275" r:id="rId24"/>
    <p:sldId id="278" r:id="rId25"/>
    <p:sldId id="279" r:id="rId26"/>
    <p:sldId id="280" r:id="rId27"/>
    <p:sldId id="281" r:id="rId28"/>
    <p:sldId id="282" r:id="rId29"/>
    <p:sldId id="293" r:id="rId30"/>
    <p:sldId id="294" r:id="rId31"/>
    <p:sldId id="295" r:id="rId32"/>
    <p:sldId id="291" r:id="rId33"/>
    <p:sldId id="284" r:id="rId34"/>
    <p:sldId id="296" r:id="rId35"/>
    <p:sldId id="285" r:id="rId36"/>
    <p:sldId id="286" r:id="rId37"/>
    <p:sldId id="290" r:id="rId38"/>
    <p:sldId id="289" r:id="rId39"/>
    <p:sldId id="288" r:id="rId40"/>
    <p:sldId id="287"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5"/>
    <p:restoredTop sz="82325"/>
  </p:normalViewPr>
  <p:slideViewPr>
    <p:cSldViewPr snapToGrid="0" snapToObjects="1">
      <p:cViewPr varScale="1">
        <p:scale>
          <a:sx n="76" d="100"/>
          <a:sy n="76" d="100"/>
        </p:scale>
        <p:origin x="20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D3664-FA15-1642-9927-C4C5489F62BD}" type="datetimeFigureOut">
              <a:rPr lang="en-US" smtClean="0"/>
              <a:t>7/27/15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E58E9-1E94-3B45-9902-730587CCD08B}" type="slidenum">
              <a:rPr lang="en-US" smtClean="0"/>
              <a:t>‹#›</a:t>
            </a:fld>
            <a:endParaRPr lang="en-US"/>
          </a:p>
        </p:txBody>
      </p:sp>
    </p:spTree>
    <p:extLst>
      <p:ext uri="{BB962C8B-B14F-4D97-AF65-F5344CB8AC3E}">
        <p14:creationId xmlns:p14="http://schemas.microsoft.com/office/powerpoint/2010/main" val="97092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we’re stuck in thi</a:t>
            </a:r>
            <a:r>
              <a:rPr lang="en-US" baseline="0" dirty="0" smtClean="0"/>
              <a:t>s world at </a:t>
            </a:r>
            <a:r>
              <a:rPr lang="en-US" baseline="0" dirty="0" err="1" smtClean="0"/>
              <a:t>SigFig</a:t>
            </a:r>
            <a:r>
              <a:rPr lang="en-US" baseline="0" dirty="0" smtClean="0"/>
              <a:t>, but why should </a:t>
            </a:r>
            <a:r>
              <a:rPr lang="en-US" i="1" baseline="0" dirty="0" smtClean="0"/>
              <a:t>you</a:t>
            </a:r>
            <a:r>
              <a:rPr lang="en-US" i="0" baseline="0" dirty="0" smtClean="0"/>
              <a:t> personally care about Scala? Why should you get excited enough about Scala to spend nights and weekends looking at it?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a:t>
            </a:fld>
            <a:endParaRPr lang="en-US"/>
          </a:p>
        </p:txBody>
      </p:sp>
    </p:spTree>
    <p:extLst>
      <p:ext uri="{BB962C8B-B14F-4D97-AF65-F5344CB8AC3E}">
        <p14:creationId xmlns:p14="http://schemas.microsoft.com/office/powerpoint/2010/main" val="95579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this Java code compile?</a:t>
            </a:r>
          </a:p>
        </p:txBody>
      </p:sp>
      <p:sp>
        <p:nvSpPr>
          <p:cNvPr id="4" name="Slide Number Placeholder 3"/>
          <p:cNvSpPr>
            <a:spLocks noGrp="1"/>
          </p:cNvSpPr>
          <p:nvPr>
            <p:ph type="sldNum" sz="quarter" idx="10"/>
          </p:nvPr>
        </p:nvSpPr>
        <p:spPr/>
        <p:txBody>
          <a:bodyPr/>
          <a:lstStyle/>
          <a:p>
            <a:fld id="{7E8E58E9-1E94-3B45-9902-730587CCD08B}" type="slidenum">
              <a:rPr lang="en-US" smtClean="0"/>
              <a:t>11</a:t>
            </a:fld>
            <a:endParaRPr lang="en-US"/>
          </a:p>
        </p:txBody>
      </p:sp>
    </p:spTree>
    <p:extLst>
      <p:ext uri="{BB962C8B-B14F-4D97-AF65-F5344CB8AC3E}">
        <p14:creationId xmlns:p14="http://schemas.microsoft.com/office/powerpoint/2010/main" val="48636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compiler error. </a:t>
            </a:r>
            <a:r>
              <a:rPr lang="en-US" baseline="0" dirty="0" smtClean="0"/>
              <a:t>It wanted a list of lists that contain numbers, but you gave it a list of lists that contain integers. You *idiot* how could you have gotten this wrong?</a:t>
            </a:r>
          </a:p>
          <a:p>
            <a:endParaRPr lang="en-US" baseline="0" dirty="0" smtClean="0"/>
          </a:p>
          <a:p>
            <a:r>
              <a:rPr lang="en-US" baseline="0" dirty="0" smtClean="0"/>
              <a:t>If you haven’t run into this, it’s just a matter of time. You will hit this eventually.</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12</a:t>
            </a:fld>
            <a:endParaRPr lang="en-US"/>
          </a:p>
        </p:txBody>
      </p:sp>
    </p:spTree>
    <p:extLst>
      <p:ext uri="{BB962C8B-B14F-4D97-AF65-F5344CB8AC3E}">
        <p14:creationId xmlns:p14="http://schemas.microsoft.com/office/powerpoint/2010/main" val="748515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it turns out that there are good reasons why Java prevents you from writing that code. If</a:t>
            </a:r>
            <a:r>
              <a:rPr lang="en-US" baseline="0" dirty="0" smtClean="0"/>
              <a:t> that code were valid, it would let you break type safety. </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13</a:t>
            </a:fld>
            <a:endParaRPr lang="en-US"/>
          </a:p>
        </p:txBody>
      </p:sp>
    </p:spTree>
    <p:extLst>
      <p:ext uri="{BB962C8B-B14F-4D97-AF65-F5344CB8AC3E}">
        <p14:creationId xmlns:p14="http://schemas.microsoft.com/office/powerpoint/2010/main" val="13641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 add an extra “extends” capture.</a:t>
            </a:r>
            <a:r>
              <a:rPr lang="en-US" baseline="0" dirty="0" smtClean="0"/>
              <a:t> Once it’s in this form, if you play with it, Java will let you get values </a:t>
            </a:r>
            <a:r>
              <a:rPr lang="en-US" i="1" baseline="0" dirty="0" smtClean="0"/>
              <a:t>out </a:t>
            </a:r>
            <a:r>
              <a:rPr lang="en-US" i="0" baseline="0" dirty="0" smtClean="0"/>
              <a:t>of the list, which is sometimes all you need, but not put values </a:t>
            </a:r>
            <a:r>
              <a:rPr lang="en-US" i="1" baseline="0" dirty="0" smtClean="0"/>
              <a:t>into</a:t>
            </a:r>
            <a:r>
              <a:rPr lang="en-US" i="0" baseline="0" dirty="0" smtClean="0"/>
              <a:t> the list, which is what was causing the issues in the previous slide.</a:t>
            </a:r>
          </a:p>
          <a:p>
            <a:endParaRPr lang="en-US" i="0" baseline="0" dirty="0" smtClean="0"/>
          </a:p>
          <a:p>
            <a:r>
              <a:rPr lang="en-US" i="0" baseline="0" dirty="0" smtClean="0"/>
              <a:t>If this isn’t obvious to you, you’re not alone.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14</a:t>
            </a:fld>
            <a:endParaRPr lang="en-US"/>
          </a:p>
        </p:txBody>
      </p:sp>
    </p:spTree>
    <p:extLst>
      <p:ext uri="{BB962C8B-B14F-4D97-AF65-F5344CB8AC3E}">
        <p14:creationId xmlns:p14="http://schemas.microsoft.com/office/powerpoint/2010/main" val="172897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15</a:t>
            </a:fld>
            <a:endParaRPr lang="en-US"/>
          </a:p>
        </p:txBody>
      </p:sp>
    </p:spTree>
    <p:extLst>
      <p:ext uri="{BB962C8B-B14F-4D97-AF65-F5344CB8AC3E}">
        <p14:creationId xmlns:p14="http://schemas.microsoft.com/office/powerpoint/2010/main" val="82898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Josh Bloch’s </a:t>
            </a:r>
            <a:r>
              <a:rPr lang="en-US" dirty="0" err="1" smtClean="0"/>
              <a:t>Javapolis</a:t>
            </a:r>
            <a:r>
              <a:rPr lang="en-US" baseline="0" dirty="0" smtClean="0"/>
              <a:t> ‘07 </a:t>
            </a:r>
            <a:r>
              <a:rPr lang="en-US" dirty="0" smtClean="0"/>
              <a:t>presentation</a:t>
            </a:r>
            <a:r>
              <a:rPr lang="en-US" baseline="0" dirty="0" smtClean="0"/>
              <a:t> on Java closures. http://</a:t>
            </a:r>
            <a:r>
              <a:rPr lang="en-US" sz="1200" b="0" i="0" kern="1200" dirty="0" err="1" smtClean="0">
                <a:solidFill>
                  <a:schemeClr val="tx1"/>
                </a:solidFill>
                <a:effectLst/>
                <a:latin typeface="+mn-lt"/>
                <a:ea typeface="+mn-ea"/>
                <a:cs typeface="+mn-cs"/>
              </a:rPr>
              <a:t>www.javac.info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bloch</a:t>
            </a:r>
            <a:r>
              <a:rPr lang="en-US" sz="1200" b="0" i="0" kern="1200" dirty="0" smtClean="0">
                <a:solidFill>
                  <a:schemeClr val="tx1"/>
                </a:solidFill>
                <a:effectLst/>
                <a:latin typeface="+mn-lt"/>
                <a:ea typeface="+mn-ea"/>
                <a:cs typeface="+mn-cs"/>
              </a:rPr>
              <a:t>-closures-</a:t>
            </a:r>
            <a:r>
              <a:rPr lang="en-US" sz="1200" b="0" i="0" kern="1200" dirty="0" err="1" smtClean="0">
                <a:solidFill>
                  <a:schemeClr val="tx1"/>
                </a:solidFill>
                <a:effectLst/>
                <a:latin typeface="+mn-lt"/>
                <a:ea typeface="+mn-ea"/>
                <a:cs typeface="+mn-cs"/>
              </a:rPr>
              <a:t>controversy.ppt</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16</a:t>
            </a:fld>
            <a:endParaRPr lang="en-US"/>
          </a:p>
        </p:txBody>
      </p:sp>
    </p:spTree>
    <p:extLst>
      <p:ext uri="{BB962C8B-B14F-4D97-AF65-F5344CB8AC3E}">
        <p14:creationId xmlns:p14="http://schemas.microsoft.com/office/powerpoint/2010/main" val="543066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Scala save us from this nightmare?</a:t>
            </a:r>
          </a:p>
          <a:p>
            <a:endParaRPr lang="en-US" dirty="0" smtClean="0"/>
          </a:p>
          <a:p>
            <a:r>
              <a:rPr lang="en-US" dirty="0" smtClean="0"/>
              <a:t>Well, there’s a rule that lets us simplify this in</a:t>
            </a:r>
            <a:r>
              <a:rPr lang="en-US" baseline="0" dirty="0" smtClean="0"/>
              <a:t> many cases, and we often use it in use-site variance languages like Java and </a:t>
            </a:r>
            <a:r>
              <a:rPr lang="en-US" baseline="0" dirty="0" err="1" smtClean="0"/>
              <a:t>TypeScript</a:t>
            </a:r>
            <a:r>
              <a:rPr lang="en-US" dirty="0" smtClean="0"/>
              <a:t>. Interfaces</a:t>
            </a:r>
            <a:r>
              <a:rPr lang="en-US" baseline="0" dirty="0" smtClean="0"/>
              <a:t> that produce values (like Iterators and </a:t>
            </a:r>
            <a:r>
              <a:rPr lang="en-US" baseline="0" dirty="0" err="1" smtClean="0"/>
              <a:t>InputStreams</a:t>
            </a:r>
            <a:r>
              <a:rPr lang="en-US" baseline="0" dirty="0" smtClean="0"/>
              <a:t>) are covariant. That means that if you have a producer interface that can take instances of T, by the LSP it can also take instances of subclasses of T. That translates to the “extends” keyword. </a:t>
            </a:r>
            <a:r>
              <a:rPr lang="en-US" i="0" baseline="0" dirty="0" smtClean="0"/>
              <a:t>Interfaces that consume values (like Comparators and </a:t>
            </a:r>
            <a:r>
              <a:rPr lang="en-US" i="0" baseline="0" dirty="0" err="1" smtClean="0"/>
              <a:t>OutputStreams</a:t>
            </a:r>
            <a:r>
              <a:rPr lang="en-US" i="0" baseline="0" dirty="0" smtClean="0"/>
              <a:t>) are </a:t>
            </a:r>
            <a:r>
              <a:rPr lang="en-US" i="0" baseline="0" dirty="0" err="1" smtClean="0"/>
              <a:t>contravariant</a:t>
            </a:r>
            <a:r>
              <a:rPr lang="en-US" i="0" baseline="0" dirty="0" smtClean="0"/>
              <a:t>, which means that if you have a consumer interface that can take instances of T, by the LSP it’s equipped to consume instances of </a:t>
            </a:r>
            <a:r>
              <a:rPr lang="en-US" i="0" baseline="0" dirty="0" err="1" smtClean="0"/>
              <a:t>superclasses</a:t>
            </a:r>
            <a:r>
              <a:rPr lang="en-US" i="0" baseline="0" dirty="0" smtClean="0"/>
              <a:t> of T. That translates to the “super” keyword.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17</a:t>
            </a:fld>
            <a:endParaRPr lang="en-US"/>
          </a:p>
        </p:txBody>
      </p:sp>
    </p:spTree>
    <p:extLst>
      <p:ext uri="{BB962C8B-B14F-4D97-AF65-F5344CB8AC3E}">
        <p14:creationId xmlns:p14="http://schemas.microsoft.com/office/powerpoint/2010/main" val="34523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18</a:t>
            </a:fld>
            <a:endParaRPr lang="en-US"/>
          </a:p>
        </p:txBody>
      </p:sp>
    </p:spTree>
    <p:extLst>
      <p:ext uri="{BB962C8B-B14F-4D97-AF65-F5344CB8AC3E}">
        <p14:creationId xmlns:p14="http://schemas.microsoft.com/office/powerpoint/2010/main" val="80731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pecs.sc</a:t>
            </a:r>
            <a:r>
              <a:rPr lang="en-US" dirty="0" smtClean="0"/>
              <a:t> worksheet.</a:t>
            </a:r>
            <a:r>
              <a:rPr lang="en-US" baseline="0" dirty="0" smtClean="0"/>
              <a:t> </a:t>
            </a:r>
            <a:r>
              <a:rPr lang="en-US" dirty="0" smtClean="0"/>
              <a:t>Note that Scala actually prevents you from using </a:t>
            </a:r>
            <a:r>
              <a:rPr lang="en-US" dirty="0" err="1" smtClean="0"/>
              <a:t>contravariant</a:t>
            </a:r>
            <a:r>
              <a:rPr lang="en-US" dirty="0" smtClean="0"/>
              <a:t> </a:t>
            </a:r>
            <a:r>
              <a:rPr lang="en-US" baseline="0" dirty="0" smtClean="0"/>
              <a:t>type parameters in method parameter positions, and from using covariant type parameters in return positions.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You may not believe me that this works. For example, what if you have a class like </a:t>
            </a:r>
            <a:r>
              <a:rPr lang="en-US" dirty="0" err="1" smtClean="0"/>
              <a:t>java.util.List</a:t>
            </a:r>
            <a:r>
              <a:rPr lang="en-US" dirty="0" smtClean="0"/>
              <a:t> that has a</a:t>
            </a:r>
            <a:r>
              <a:rPr lang="en-US" baseline="0" dirty="0" smtClean="0"/>
              <a:t> single type parameter in both positions? </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19</a:t>
            </a:fld>
            <a:endParaRPr lang="en-US"/>
          </a:p>
        </p:txBody>
      </p:sp>
    </p:spTree>
    <p:extLst>
      <p:ext uri="{BB962C8B-B14F-4D97-AF65-F5344CB8AC3E}">
        <p14:creationId xmlns:p14="http://schemas.microsoft.com/office/powerpoint/2010/main" val="8125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yeah, that sucks, and that’s why the mutable collections in Scala have invariant types. And you’ve probably guessed this by now, but </a:t>
            </a:r>
            <a:r>
              <a:rPr lang="en-US" i="1" baseline="0" dirty="0" smtClean="0"/>
              <a:t>immutable</a:t>
            </a:r>
            <a:r>
              <a:rPr lang="en-US" i="0" baseline="0" dirty="0" smtClean="0"/>
              <a:t> collections allow you have a covariant type parameter.</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20</a:t>
            </a:fld>
            <a:endParaRPr lang="en-US"/>
          </a:p>
        </p:txBody>
      </p:sp>
    </p:spTree>
    <p:extLst>
      <p:ext uri="{BB962C8B-B14F-4D97-AF65-F5344CB8AC3E}">
        <p14:creationId xmlns:p14="http://schemas.microsoft.com/office/powerpoint/2010/main" val="198643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Semicolons are optional</a:t>
            </a:r>
          </a:p>
          <a:p>
            <a:r>
              <a:rPr lang="en-US" dirty="0" smtClean="0"/>
              <a:t>Things are public by default</a:t>
            </a:r>
          </a:p>
          <a:p>
            <a:r>
              <a:rPr lang="en-US" dirty="0" smtClean="0"/>
              <a:t>Array is just another generic collection, generics use [] unlike java/c#</a:t>
            </a:r>
          </a:p>
          <a:p>
            <a:r>
              <a:rPr lang="en-US" dirty="0" smtClean="0"/>
              <a:t>If you don’t set a return type for a method, it’s Unit by</a:t>
            </a:r>
            <a:r>
              <a:rPr lang="en-US" baseline="0" dirty="0" smtClean="0"/>
              <a:t> default</a:t>
            </a:r>
          </a:p>
          <a:p>
            <a:r>
              <a:rPr lang="en-US" baseline="0" dirty="0" smtClean="0"/>
              <a:t>Equals to define methods</a:t>
            </a:r>
            <a:endParaRPr lang="en-US" dirty="0" smtClean="0"/>
          </a:p>
          <a:p>
            <a:r>
              <a:rPr lang="en-US" dirty="0" smtClean="0"/>
              <a:t>Scala has no static methods</a:t>
            </a:r>
          </a:p>
          <a:p>
            <a:r>
              <a:rPr lang="en-US" dirty="0" err="1" smtClean="0"/>
              <a:t>Println</a:t>
            </a:r>
            <a:r>
              <a:rPr lang="en-US" baseline="0" dirty="0" smtClean="0"/>
              <a:t> is in </a:t>
            </a:r>
            <a:r>
              <a:rPr lang="en-US" baseline="0" dirty="0" err="1" smtClean="0"/>
              <a:t>predef</a:t>
            </a:r>
            <a:endParaRPr lang="en-US" baseline="0"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3</a:t>
            </a:fld>
            <a:endParaRPr lang="en-US"/>
          </a:p>
        </p:txBody>
      </p:sp>
    </p:spTree>
    <p:extLst>
      <p:ext uri="{BB962C8B-B14F-4D97-AF65-F5344CB8AC3E}">
        <p14:creationId xmlns:p14="http://schemas.microsoft.com/office/powerpoint/2010/main" val="30919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a:t>
            </a:r>
            <a:r>
              <a:rPr lang="en-US" baseline="0" dirty="0" smtClean="0"/>
              <a:t> </a:t>
            </a:r>
            <a:r>
              <a:rPr lang="en-US" dirty="0" err="1" smtClean="0"/>
              <a:t>scala’s</a:t>
            </a:r>
            <a:r>
              <a:rPr lang="en-US" dirty="0" smtClean="0"/>
              <a:t> immutable</a:t>
            </a:r>
            <a:r>
              <a:rPr lang="en-US" baseline="0" dirty="0" smtClean="0"/>
              <a:t> list class does it. This is a simplified view of a list, supporting the basic operations of an immutable list as is typically seen in functional programming. We can get the head of the list, we can get the </a:t>
            </a:r>
            <a:r>
              <a:rPr lang="en-US" i="1" baseline="0" dirty="0" smtClean="0"/>
              <a:t>rest</a:t>
            </a:r>
            <a:r>
              <a:rPr lang="en-US" i="0" baseline="0" dirty="0" smtClean="0"/>
              <a:t> of the list, and we can prepend a value to produce a new list</a:t>
            </a:r>
            <a:r>
              <a:rPr lang="en-US" baseline="0" dirty="0" smtClean="0"/>
              <a:t>.</a:t>
            </a:r>
          </a:p>
          <a:p>
            <a:endParaRPr lang="en-US" baseline="0" dirty="0" smtClean="0"/>
          </a:p>
          <a:p>
            <a:r>
              <a:rPr lang="en-US" baseline="0" dirty="0" smtClean="0"/>
              <a:t>The type parameter is covariant, like List is a producer, and indeed it produces values of that type for car and </a:t>
            </a:r>
            <a:r>
              <a:rPr lang="en-US" baseline="0" dirty="0" err="1" smtClean="0"/>
              <a:t>cdr.</a:t>
            </a:r>
            <a:r>
              <a:rPr lang="en-US" baseline="0" dirty="0" smtClean="0"/>
              <a:t> When it needs to consume a value, it still manages to do so </a:t>
            </a:r>
            <a:r>
              <a:rPr lang="en-US" baseline="0" dirty="0" err="1" smtClean="0"/>
              <a:t>contravariantly</a:t>
            </a:r>
            <a:r>
              <a:rPr lang="en-US" baseline="0" dirty="0" smtClean="0"/>
              <a:t>, by accepting a parameter of type B, which is </a:t>
            </a:r>
            <a:r>
              <a:rPr lang="en-US" b="1" baseline="0" dirty="0" smtClean="0"/>
              <a:t>not</a:t>
            </a:r>
            <a:r>
              <a:rPr lang="en-US" b="0" baseline="0" dirty="0" smtClean="0"/>
              <a:t> A, it’s something that’s a superclass of A. </a:t>
            </a:r>
          </a:p>
          <a:p>
            <a:endParaRPr lang="en-US" b="0" baseline="0" dirty="0" smtClean="0"/>
          </a:p>
          <a:p>
            <a:r>
              <a:rPr lang="en-US" b="0" baseline="0" dirty="0" smtClean="0"/>
              <a:t>So that’s the trick. You can use your covariant type parameter A directly for getting values </a:t>
            </a:r>
            <a:r>
              <a:rPr lang="en-US" b="0" i="1" baseline="0" dirty="0" smtClean="0"/>
              <a:t>out</a:t>
            </a:r>
            <a:r>
              <a:rPr lang="en-US" b="0" i="0" baseline="0" dirty="0" smtClean="0"/>
              <a:t> of your immutable classes, and the only time you put values of type A </a:t>
            </a:r>
            <a:r>
              <a:rPr lang="en-US" b="0" i="1" baseline="0" dirty="0" smtClean="0"/>
              <a:t>in</a:t>
            </a:r>
            <a:r>
              <a:rPr lang="en-US" b="0" i="0" baseline="0" dirty="0" smtClean="0"/>
              <a:t> is when you’re creating a whole new object that can have a whole new type B &gt;: A. This is one really neat advantage to using immutable data structures.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21</a:t>
            </a:fld>
            <a:endParaRPr lang="en-US"/>
          </a:p>
        </p:txBody>
      </p:sp>
    </p:spTree>
    <p:extLst>
      <p:ext uri="{BB962C8B-B14F-4D97-AF65-F5344CB8AC3E}">
        <p14:creationId xmlns:p14="http://schemas.microsoft.com/office/powerpoint/2010/main" val="37306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right, we’re done with the dive into category theory. </a:t>
            </a:r>
            <a:r>
              <a:rPr lang="en-US" dirty="0" smtClean="0"/>
              <a:t>There are</a:t>
            </a:r>
            <a:r>
              <a:rPr lang="en-US" baseline="0" dirty="0" smtClean="0"/>
              <a:t> a couple of keywords to cover before we’re</a:t>
            </a:r>
            <a:r>
              <a:rPr lang="en-US" dirty="0" smtClean="0"/>
              <a:t> done with my segment on classes.</a:t>
            </a:r>
            <a:r>
              <a:rPr lang="en-US" baseline="0" dirty="0" smtClean="0"/>
              <a:t> First is object. </a:t>
            </a:r>
          </a:p>
          <a:p>
            <a:endParaRPr lang="en-US" baseline="0" dirty="0" smtClean="0"/>
          </a:p>
          <a:p>
            <a:pPr marL="171450" indent="-171450">
              <a:buFont typeface="Arial" charset="0"/>
              <a:buChar char="•"/>
            </a:pPr>
            <a:r>
              <a:rPr lang="en-US" baseline="0" dirty="0" smtClean="0"/>
              <a:t>A companion object in the same file with the same name has total visibility into its companion class</a:t>
            </a:r>
          </a:p>
          <a:p>
            <a:pPr marL="171450" indent="-171450">
              <a:buFont typeface="Arial" charset="0"/>
              <a:buChar char="•"/>
            </a:pPr>
            <a:r>
              <a:rPr lang="en-US" baseline="0" dirty="0" smtClean="0"/>
              <a:t>Functions as a singleton of the type </a:t>
            </a:r>
            <a:r>
              <a:rPr lang="en-US" baseline="0" dirty="0" err="1" smtClean="0"/>
              <a:t>ObjectExample</a:t>
            </a:r>
            <a:endParaRPr lang="en-US" baseline="0" dirty="0" smtClean="0"/>
          </a:p>
          <a:p>
            <a:pPr marL="171450" indent="-171450">
              <a:buFont typeface="Arial" charset="0"/>
              <a:buChar char="•"/>
            </a:pPr>
            <a:r>
              <a:rPr lang="en-US" baseline="0" dirty="0" smtClean="0"/>
              <a:t>This is where you put static methods and values</a:t>
            </a:r>
          </a:p>
          <a:p>
            <a:pPr marL="171450" indent="-171450">
              <a:buFont typeface="Arial" charset="0"/>
              <a:buChar char="•"/>
            </a:pPr>
            <a:endParaRPr lang="en-US" baseline="0" dirty="0" smtClean="0"/>
          </a:p>
          <a:p>
            <a:pPr marL="0" indent="0">
              <a:buFont typeface="Arial" charset="0"/>
              <a:buNone/>
            </a:pPr>
            <a:r>
              <a:rPr lang="en-US" baseline="0" dirty="0" smtClean="0"/>
              <a:t>You can also create a package object for commonly-used imports etc.</a:t>
            </a:r>
          </a:p>
        </p:txBody>
      </p:sp>
      <p:sp>
        <p:nvSpPr>
          <p:cNvPr id="4" name="Slide Number Placeholder 3"/>
          <p:cNvSpPr>
            <a:spLocks noGrp="1"/>
          </p:cNvSpPr>
          <p:nvPr>
            <p:ph type="sldNum" sz="quarter" idx="10"/>
          </p:nvPr>
        </p:nvSpPr>
        <p:spPr/>
        <p:txBody>
          <a:bodyPr/>
          <a:lstStyle/>
          <a:p>
            <a:fld id="{7E8E58E9-1E94-3B45-9902-730587CCD08B}" type="slidenum">
              <a:rPr lang="en-US" smtClean="0"/>
              <a:t>22</a:t>
            </a:fld>
            <a:endParaRPr lang="en-US"/>
          </a:p>
        </p:txBody>
      </p:sp>
    </p:spTree>
    <p:extLst>
      <p:ext uri="{BB962C8B-B14F-4D97-AF65-F5344CB8AC3E}">
        <p14:creationId xmlns:p14="http://schemas.microsoft.com/office/powerpoint/2010/main" val="165273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Parameters</a:t>
            </a:r>
            <a:r>
              <a:rPr lang="en-US" baseline="0" dirty="0" smtClean="0"/>
              <a:t> are automatically public members</a:t>
            </a:r>
          </a:p>
          <a:p>
            <a:pPr marL="171450" indent="-171450">
              <a:buFont typeface="Arial" charset="0"/>
              <a:buChar char="•"/>
            </a:pPr>
            <a:r>
              <a:rPr lang="en-US" baseline="0" dirty="0" smtClean="0"/>
              <a:t>Auto </a:t>
            </a:r>
            <a:r>
              <a:rPr lang="en-US" baseline="0" dirty="0" err="1" smtClean="0"/>
              <a:t>hashcode</a:t>
            </a:r>
            <a:r>
              <a:rPr lang="en-US" baseline="0" dirty="0" smtClean="0"/>
              <a:t>/equals</a:t>
            </a:r>
          </a:p>
          <a:p>
            <a:pPr marL="171450" indent="-171450">
              <a:buFont typeface="Arial" charset="0"/>
              <a:buChar char="•"/>
            </a:pPr>
            <a:r>
              <a:rPr lang="en-US" baseline="0" dirty="0" smtClean="0"/>
              <a:t>Auto apply/</a:t>
            </a:r>
            <a:r>
              <a:rPr lang="en-US" baseline="0" dirty="0" err="1" smtClean="0"/>
              <a:t>unapply</a:t>
            </a:r>
            <a:r>
              <a:rPr lang="en-US" baseline="0" dirty="0" smtClean="0"/>
              <a:t> (explained soon)</a:t>
            </a:r>
          </a:p>
          <a:p>
            <a:pPr marL="171450" indent="-171450">
              <a:buFont typeface="Arial" charset="0"/>
              <a:buChar char="•"/>
            </a:pPr>
            <a:r>
              <a:rPr lang="en-US" baseline="0" dirty="0" smtClean="0"/>
              <a:t>Auto </a:t>
            </a:r>
            <a:r>
              <a:rPr lang="en-US" baseline="0" dirty="0" err="1" smtClean="0"/>
              <a:t>toString</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23</a:t>
            </a:fld>
            <a:endParaRPr lang="en-US"/>
          </a:p>
        </p:txBody>
      </p:sp>
    </p:spTree>
    <p:extLst>
      <p:ext uri="{BB962C8B-B14F-4D97-AF65-F5344CB8AC3E}">
        <p14:creationId xmlns:p14="http://schemas.microsoft.com/office/powerpoint/2010/main" val="787078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defines two new variables</a:t>
            </a:r>
            <a:r>
              <a:rPr lang="en-US" baseline="0" dirty="0" smtClean="0"/>
              <a:t> named first and second, and sets them to the components of the input tuple. This isn’t limited to tuples though…</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24</a:t>
            </a:fld>
            <a:endParaRPr lang="en-US"/>
          </a:p>
        </p:txBody>
      </p:sp>
    </p:spTree>
    <p:extLst>
      <p:ext uri="{BB962C8B-B14F-4D97-AF65-F5344CB8AC3E}">
        <p14:creationId xmlns:p14="http://schemas.microsoft.com/office/powerpoint/2010/main" val="543246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can do it with case classes too.</a:t>
            </a:r>
          </a:p>
          <a:p>
            <a:endParaRPr lang="en-US" dirty="0" smtClean="0"/>
          </a:p>
          <a:p>
            <a:r>
              <a:rPr lang="en-US" dirty="0" smtClean="0"/>
              <a:t>This declares</a:t>
            </a:r>
            <a:r>
              <a:rPr lang="en-US" baseline="0" dirty="0" smtClean="0"/>
              <a:t> three variables: </a:t>
            </a:r>
            <a:r>
              <a:rPr lang="en-US" baseline="0" dirty="0" err="1" smtClean="0"/>
              <a:t>haroldsName</a:t>
            </a:r>
            <a:r>
              <a:rPr lang="en-US" baseline="0" dirty="0" smtClean="0"/>
              <a:t>, </a:t>
            </a:r>
            <a:r>
              <a:rPr lang="en-US" baseline="0" dirty="0" err="1" smtClean="0"/>
              <a:t>haroldsAge</a:t>
            </a:r>
            <a:r>
              <a:rPr lang="en-US" baseline="0" dirty="0" smtClean="0"/>
              <a:t>, and </a:t>
            </a:r>
            <a:r>
              <a:rPr lang="en-US" baseline="0" dirty="0" err="1" smtClean="0"/>
              <a:t>haroldsHeight</a:t>
            </a:r>
            <a:endParaRPr lang="en-US" baseline="0" dirty="0" smtClean="0"/>
          </a:p>
          <a:p>
            <a:endParaRPr lang="en-US" baseline="0" dirty="0" smtClean="0"/>
          </a:p>
          <a:p>
            <a:r>
              <a:rPr lang="en-US" baseline="0" dirty="0" smtClean="0"/>
              <a:t>There are two complementary things occurring here: apply turns the constituent values into a Person instance, and </a:t>
            </a:r>
            <a:r>
              <a:rPr lang="en-US" baseline="0" dirty="0" err="1" smtClean="0"/>
              <a:t>unapply</a:t>
            </a:r>
            <a:r>
              <a:rPr lang="en-US" baseline="0" dirty="0" smtClean="0"/>
              <a:t> turns a Person instance into a tuple of the constituent values. You get those methods for free when you use the case class keyword, but in fact, we can implement these methods directly in our own classes.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25</a:t>
            </a:fld>
            <a:endParaRPr lang="en-US"/>
          </a:p>
        </p:txBody>
      </p:sp>
    </p:spTree>
    <p:extLst>
      <p:ext uri="{BB962C8B-B14F-4D97-AF65-F5344CB8AC3E}">
        <p14:creationId xmlns:p14="http://schemas.microsoft.com/office/powerpoint/2010/main" val="1146975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“Some”. We’re unconditionally accepting any</a:t>
            </a:r>
            <a:r>
              <a:rPr lang="en-US" baseline="0" dirty="0" smtClean="0"/>
              <a:t> person. We’ll see in a couple of slides that we don’t have to do that.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26</a:t>
            </a:fld>
            <a:endParaRPr lang="en-US"/>
          </a:p>
        </p:txBody>
      </p:sp>
    </p:spTree>
    <p:extLst>
      <p:ext uri="{BB962C8B-B14F-4D97-AF65-F5344CB8AC3E}">
        <p14:creationId xmlns:p14="http://schemas.microsoft.com/office/powerpoint/2010/main" val="939183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syntax. We’ll use this soon, but you should be aware</a:t>
            </a:r>
            <a:r>
              <a:rPr lang="en-US" baseline="0" dirty="0" smtClean="0"/>
              <a:t> that it’s just based on pattern matching, using the </a:t>
            </a:r>
            <a:r>
              <a:rPr lang="en-US" baseline="0" dirty="0" err="1" smtClean="0"/>
              <a:t>unapply</a:t>
            </a:r>
            <a:r>
              <a:rPr lang="en-US" baseline="0" dirty="0" smtClean="0"/>
              <a:t> method we’re already familiar with</a:t>
            </a:r>
          </a:p>
        </p:txBody>
      </p:sp>
      <p:sp>
        <p:nvSpPr>
          <p:cNvPr id="4" name="Slide Number Placeholder 3"/>
          <p:cNvSpPr>
            <a:spLocks noGrp="1"/>
          </p:cNvSpPr>
          <p:nvPr>
            <p:ph type="sldNum" sz="quarter" idx="10"/>
          </p:nvPr>
        </p:nvSpPr>
        <p:spPr/>
        <p:txBody>
          <a:bodyPr/>
          <a:lstStyle/>
          <a:p>
            <a:fld id="{7E8E58E9-1E94-3B45-9902-730587CCD08B}" type="slidenum">
              <a:rPr lang="en-US" smtClean="0"/>
              <a:t>27</a:t>
            </a:fld>
            <a:endParaRPr lang="en-US"/>
          </a:p>
        </p:txBody>
      </p:sp>
    </p:spTree>
    <p:extLst>
      <p:ext uri="{BB962C8B-B14F-4D97-AF65-F5344CB8AC3E}">
        <p14:creationId xmlns:p14="http://schemas.microsoft.com/office/powerpoint/2010/main" val="674087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case statements. We go down the match block trying cases until we find</a:t>
            </a:r>
            <a:r>
              <a:rPr lang="en-US" baseline="0" dirty="0" smtClean="0"/>
              <a:t> one that returns a Some. If there are no matches, a </a:t>
            </a:r>
            <a:r>
              <a:rPr lang="en-US" baseline="0" dirty="0" err="1" smtClean="0"/>
              <a:t>scala.MatchError</a:t>
            </a:r>
            <a:r>
              <a:rPr lang="en-US" baseline="0" dirty="0" smtClean="0"/>
              <a:t> is thrown.</a:t>
            </a:r>
          </a:p>
          <a:p>
            <a:endParaRPr lang="en-US" baseline="0" dirty="0" smtClean="0"/>
          </a:p>
          <a:p>
            <a:r>
              <a:rPr lang="en-US" baseline="0" dirty="0" smtClean="0"/>
              <a:t>This might seem like an artificial example but trust me, pattern matching becomes incredibly useful and powerful.</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28</a:t>
            </a:fld>
            <a:endParaRPr lang="en-US"/>
          </a:p>
        </p:txBody>
      </p:sp>
    </p:spTree>
    <p:extLst>
      <p:ext uri="{BB962C8B-B14F-4D97-AF65-F5344CB8AC3E}">
        <p14:creationId xmlns:p14="http://schemas.microsoft.com/office/powerpoint/2010/main" val="1589221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way, you don’t have to call the constructor</a:t>
            </a:r>
            <a:r>
              <a:rPr lang="en-US" baseline="0" dirty="0" smtClean="0"/>
              <a:t> of the companion class in apply. </a:t>
            </a:r>
            <a:r>
              <a:rPr lang="en-US" dirty="0" smtClean="0"/>
              <a:t>Apply is widely</a:t>
            </a:r>
            <a:r>
              <a:rPr lang="en-US" baseline="0" dirty="0" smtClean="0"/>
              <a:t> used when you want an object or instance to perform a single principal task. </a:t>
            </a:r>
          </a:p>
          <a:p>
            <a:endParaRPr lang="en-US" baseline="0" dirty="0" smtClean="0"/>
          </a:p>
          <a:p>
            <a:r>
              <a:rPr lang="en-US" baseline="0" dirty="0" smtClean="0"/>
              <a:t>So it kind of emulates function call syntax. Scala supports a lot of syntactic sugar like this to empower you to make it as easy as possible for users to interact with your class.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29</a:t>
            </a:fld>
            <a:endParaRPr lang="en-US"/>
          </a:p>
        </p:txBody>
      </p:sp>
    </p:spTree>
    <p:extLst>
      <p:ext uri="{BB962C8B-B14F-4D97-AF65-F5344CB8AC3E}">
        <p14:creationId xmlns:p14="http://schemas.microsoft.com/office/powerpoint/2010/main" val="749856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Scala lets</a:t>
            </a:r>
            <a:r>
              <a:rPr lang="en-US" baseline="0" dirty="0" smtClean="0"/>
              <a:t> you define methods and classes which have symbols for names. This allows you to build DSLs, which I’m not personally a fan of but which seem to be pretty popular.</a:t>
            </a:r>
          </a:p>
          <a:p>
            <a:endParaRPr lang="en-US" baseline="0" dirty="0" smtClean="0"/>
          </a:p>
          <a:p>
            <a:r>
              <a:rPr lang="en-US" baseline="0" dirty="0" smtClean="0"/>
              <a:t>And if you think this is unwieldy, it’s syntactically equivalent to this infix form.</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30</a:t>
            </a:fld>
            <a:endParaRPr lang="en-US"/>
          </a:p>
        </p:txBody>
      </p:sp>
    </p:spTree>
    <p:extLst>
      <p:ext uri="{BB962C8B-B14F-4D97-AF65-F5344CB8AC3E}">
        <p14:creationId xmlns:p14="http://schemas.microsoft.com/office/powerpoint/2010/main" val="122555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could in theory</a:t>
            </a:r>
            <a:r>
              <a:rPr lang="en-US" baseline="0" dirty="0" smtClean="0"/>
              <a:t> write Scala exactly like you write Java, today, using Java collections classes and Java idioms. Just do a parse and code generation. </a:t>
            </a:r>
            <a:r>
              <a:rPr lang="en-US" baseline="0" dirty="0" err="1" smtClean="0"/>
              <a:t>IntelliJ</a:t>
            </a:r>
            <a:r>
              <a:rPr lang="en-US" baseline="0" dirty="0" smtClean="0"/>
              <a:t> can do this for you.</a:t>
            </a:r>
          </a:p>
          <a:p>
            <a:endParaRPr lang="en-US" baseline="0" dirty="0" smtClean="0"/>
          </a:p>
          <a:p>
            <a:r>
              <a:rPr lang="en-US" baseline="0" dirty="0" smtClean="0"/>
              <a:t>This is surprisingly useful when you’re trying to learn about some particular topic in Scala.</a:t>
            </a:r>
          </a:p>
          <a:p>
            <a:endParaRPr lang="en-US" baseline="0" dirty="0" smtClean="0"/>
          </a:p>
          <a:p>
            <a:r>
              <a:rPr lang="en-US" baseline="0" dirty="0" smtClean="0"/>
              <a:t>Of course, don’t actually commit code unless it’s Scala-y.</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a:t>
            </a:fld>
            <a:endParaRPr lang="en-US"/>
          </a:p>
        </p:txBody>
      </p:sp>
    </p:spTree>
    <p:extLst>
      <p:ext uri="{BB962C8B-B14F-4D97-AF65-F5344CB8AC3E}">
        <p14:creationId xmlns:p14="http://schemas.microsoft.com/office/powerpoint/2010/main" val="703550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we’re calling the “::” method on numbers, not on 13. This is how cons can</a:t>
            </a:r>
            <a:r>
              <a:rPr lang="en-US" baseline="0" dirty="0" smtClean="0"/>
              <a:t> work with the traditional ML syntax, and it’s </a:t>
            </a:r>
            <a:r>
              <a:rPr lang="en-US" dirty="0" smtClean="0"/>
              <a:t>another tool in the toolbox for creating</a:t>
            </a:r>
            <a:r>
              <a:rPr lang="en-US" baseline="0" dirty="0" smtClean="0"/>
              <a:t> DSLs.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31</a:t>
            </a:fld>
            <a:endParaRPr lang="en-US"/>
          </a:p>
        </p:txBody>
      </p:sp>
    </p:spTree>
    <p:extLst>
      <p:ext uri="{BB962C8B-B14F-4D97-AF65-F5344CB8AC3E}">
        <p14:creationId xmlns:p14="http://schemas.microsoft.com/office/powerpoint/2010/main" val="1717698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a:t>
            </a:r>
            <a:r>
              <a:rPr lang="en-US" baseline="0" dirty="0" smtClean="0"/>
              <a:t> detour. </a:t>
            </a:r>
            <a:r>
              <a:rPr lang="en-US" dirty="0" smtClean="0"/>
              <a:t>Explain cons cells</a:t>
            </a:r>
            <a:r>
              <a:rPr lang="en-US" baseline="0" dirty="0" smtClean="0"/>
              <a:t>, head/tail/Nil on a whiteboard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32</a:t>
            </a:fld>
            <a:endParaRPr lang="en-US"/>
          </a:p>
        </p:txBody>
      </p:sp>
    </p:spTree>
    <p:extLst>
      <p:ext uri="{BB962C8B-B14F-4D97-AF65-F5344CB8AC3E}">
        <p14:creationId xmlns:p14="http://schemas.microsoft.com/office/powerpoint/2010/main" val="867266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back up a bit and cover some basics that you’ll need to know to write code in a</a:t>
            </a:r>
            <a:r>
              <a:rPr lang="en-US" baseline="0" dirty="0" smtClean="0"/>
              <a:t> Scala-like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Probably the biggest</a:t>
            </a:r>
            <a:r>
              <a:rPr lang="en-US" baseline="0" dirty="0" smtClean="0"/>
              <a:t> hurdle for me when starting to write Scala was to learn to stop using side effects. It seems more complicated and less readable to do things in a functional style, but if you drink deeply of the </a:t>
            </a:r>
            <a:r>
              <a:rPr lang="en-US" baseline="0" dirty="0" err="1" smtClean="0"/>
              <a:t>kool-aid</a:t>
            </a:r>
            <a:r>
              <a:rPr lang="en-US" baseline="0" dirty="0" smtClean="0"/>
              <a:t> and give it a shot, you may also come to the conclusion that it’s safer and easier to reason about.</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33</a:t>
            </a:fld>
            <a:endParaRPr lang="en-US"/>
          </a:p>
        </p:txBody>
      </p:sp>
    </p:spTree>
    <p:extLst>
      <p:ext uri="{BB962C8B-B14F-4D97-AF65-F5344CB8AC3E}">
        <p14:creationId xmlns:p14="http://schemas.microsoft.com/office/powerpoint/2010/main" val="996947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right, let’s see some</a:t>
            </a:r>
            <a:r>
              <a:rPr lang="en-US" baseline="0" dirty="0" smtClean="0"/>
              <a:t> concrete examples of how you can write Scala programs without using side-effects. First a simple for loop. In Java we have the option of using either an ordinary C-style for loop, or if we’re iterating over an </a:t>
            </a:r>
            <a:r>
              <a:rPr lang="en-US" baseline="0" dirty="0" err="1" smtClean="0"/>
              <a:t>Iterable</a:t>
            </a:r>
            <a:r>
              <a:rPr lang="en-US" baseline="0" dirty="0" smtClean="0"/>
              <a:t>, a for each loop. Here we just want to count to 10, so we use the C-style loop.</a:t>
            </a:r>
          </a:p>
          <a:p>
            <a:endParaRPr lang="en-US" baseline="0" dirty="0" smtClean="0"/>
          </a:p>
          <a:p>
            <a:r>
              <a:rPr lang="en-US" baseline="0" dirty="0" smtClean="0"/>
              <a:t>In Scala, we don’t have that option. We </a:t>
            </a:r>
            <a:r>
              <a:rPr lang="en-US" i="1" baseline="0" dirty="0" smtClean="0"/>
              <a:t>have</a:t>
            </a:r>
            <a:r>
              <a:rPr lang="en-US" i="0" baseline="0" dirty="0" smtClean="0"/>
              <a:t> to use the for-each loop.</a:t>
            </a:r>
          </a:p>
          <a:p>
            <a:endParaRPr lang="en-US" baseline="0" dirty="0" smtClean="0"/>
          </a:p>
          <a:p>
            <a:r>
              <a:rPr lang="en-US" baseline="0" dirty="0" smtClean="0"/>
              <a:t>“1 to 10” isn’t just syntactic sugar (1.to(10)) creates a Range, which lazily generates the numbers 1 to 10 in a sequence</a:t>
            </a:r>
          </a:p>
          <a:p>
            <a:endParaRPr lang="en-US" baseline="0" dirty="0" smtClean="0"/>
          </a:p>
          <a:p>
            <a:r>
              <a:rPr lang="en-US" baseline="0" dirty="0" smtClean="0"/>
              <a:t>(</a:t>
            </a:r>
            <a:r>
              <a:rPr lang="en-US" baseline="0" dirty="0" err="1" smtClean="0"/>
              <a:t>scala</a:t>
            </a:r>
            <a:r>
              <a:rPr lang="en-US" baseline="0" dirty="0" smtClean="0"/>
              <a:t> version doesn’t have a mutable variable)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34</a:t>
            </a:fld>
            <a:endParaRPr lang="en-US"/>
          </a:p>
        </p:txBody>
      </p:sp>
    </p:spTree>
    <p:extLst>
      <p:ext uri="{BB962C8B-B14F-4D97-AF65-F5344CB8AC3E}">
        <p14:creationId xmlns:p14="http://schemas.microsoft.com/office/powerpoint/2010/main" val="1686736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let’s see a typical Java-style approach to summing a list of integers.</a:t>
            </a:r>
          </a:p>
          <a:p>
            <a:endParaRPr lang="en-US" baseline="0" dirty="0" smtClean="0"/>
          </a:p>
          <a:p>
            <a:r>
              <a:rPr lang="en-US" baseline="0" dirty="0" smtClean="0"/>
              <a:t>This is pretty straightforward. Note that the last line of the block is the value that the block evaluates to.</a:t>
            </a:r>
          </a:p>
          <a:p>
            <a:endParaRPr lang="en-US" baseline="0" dirty="0" smtClean="0"/>
          </a:p>
          <a:p>
            <a:r>
              <a:rPr lang="en-US" baseline="0" dirty="0" smtClean="0"/>
              <a:t>So how can we eliminate the side-effect? We have to keep track of the running sum somehow, but we’re only able to set final variables and call functions.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35</a:t>
            </a:fld>
            <a:endParaRPr lang="en-US"/>
          </a:p>
        </p:txBody>
      </p:sp>
    </p:spTree>
    <p:extLst>
      <p:ext uri="{BB962C8B-B14F-4D97-AF65-F5344CB8AC3E}">
        <p14:creationId xmlns:p14="http://schemas.microsoft.com/office/powerpoint/2010/main" val="991156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is recursion. We</a:t>
            </a:r>
            <a:r>
              <a:rPr lang="en-US" baseline="0" dirty="0" smtClean="0"/>
              <a:t> have to keep state somewhere, so we can </a:t>
            </a:r>
            <a:r>
              <a:rPr lang="en-US" dirty="0" smtClean="0"/>
              <a:t>use the call</a:t>
            </a:r>
            <a:r>
              <a:rPr lang="en-US" baseline="0" dirty="0" smtClean="0"/>
              <a:t> stack to hold it.</a:t>
            </a:r>
          </a:p>
          <a:p>
            <a:endParaRPr lang="en-US" baseline="0" dirty="0" smtClean="0"/>
          </a:p>
          <a:p>
            <a:r>
              <a:rPr lang="en-US" baseline="0" dirty="0" smtClean="0"/>
              <a:t>Here we see pattern matching using the cons operator. Immutable lists in </a:t>
            </a:r>
            <a:r>
              <a:rPr lang="en-US" baseline="0" dirty="0" err="1" smtClean="0"/>
              <a:t>scala</a:t>
            </a:r>
            <a:r>
              <a:rPr lang="en-US" baseline="0" dirty="0" smtClean="0"/>
              <a:t> are built from instances of the :: (</a:t>
            </a:r>
            <a:r>
              <a:rPr lang="en-US" baseline="0" dirty="0" err="1" smtClean="0"/>
              <a:t>prounounced</a:t>
            </a:r>
            <a:r>
              <a:rPr lang="en-US" baseline="0" dirty="0" smtClean="0"/>
              <a:t> cons) case class. Since it’s a case class, it automatically has an </a:t>
            </a:r>
            <a:r>
              <a:rPr lang="en-US" baseline="0" dirty="0" err="1" smtClean="0"/>
              <a:t>unapply</a:t>
            </a:r>
            <a:r>
              <a:rPr lang="en-US" baseline="0" dirty="0" smtClean="0"/>
              <a:t> method so we can deconstruct the head from the tail recursively.</a:t>
            </a:r>
          </a:p>
          <a:p>
            <a:endParaRPr lang="en-US" baseline="0" dirty="0" smtClean="0"/>
          </a:p>
          <a:p>
            <a:r>
              <a:rPr lang="en-US" baseline="0" dirty="0" smtClean="0"/>
              <a:t>The issue with this is that if you have a list with a million elements, you need a million stack frames. You’re going to get a stack overflow. But the idea to use recursion isn’t dead…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36</a:t>
            </a:fld>
            <a:endParaRPr lang="en-US"/>
          </a:p>
        </p:txBody>
      </p:sp>
    </p:spTree>
    <p:extLst>
      <p:ext uri="{BB962C8B-B14F-4D97-AF65-F5344CB8AC3E}">
        <p14:creationId xmlns:p14="http://schemas.microsoft.com/office/powerpoint/2010/main" val="1201145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a:t>
            </a:r>
            <a:r>
              <a:rPr lang="en-US" baseline="0" dirty="0" smtClean="0"/>
              <a:t> Java has</a:t>
            </a:r>
            <a:r>
              <a:rPr lang="en-US" dirty="0" smtClean="0"/>
              <a:t> a JIT</a:t>
            </a:r>
            <a:r>
              <a:rPr lang="en-US" baseline="0" dirty="0" smtClean="0"/>
              <a:t> optimization called tail call elimination that can elide unnecessary stack frames. If we write our function so that we return </a:t>
            </a:r>
            <a:r>
              <a:rPr lang="en-US" i="0" baseline="0" dirty="0" smtClean="0"/>
              <a:t>the recursive call directly, there’s no need to keep the stack frame around, and we can reuse it for the recursive call. At the end, when we have fully added all of the numbers up, instead of rewinding through all of the stack frames, we just return the final sum directly to the original caller of the sum3 method.</a:t>
            </a:r>
          </a:p>
          <a:p>
            <a:endParaRPr lang="en-US" i="0" baseline="0" dirty="0" smtClean="0"/>
          </a:p>
          <a:p>
            <a:r>
              <a:rPr lang="en-US" i="0" baseline="0" dirty="0" smtClean="0"/>
              <a:t>If you use @</a:t>
            </a:r>
            <a:r>
              <a:rPr lang="en-US" i="0" baseline="0" dirty="0" err="1" smtClean="0"/>
              <a:t>tailrec</a:t>
            </a:r>
            <a:r>
              <a:rPr lang="en-US" i="0" baseline="0" dirty="0" smtClean="0"/>
              <a:t> annotation then </a:t>
            </a:r>
            <a:r>
              <a:rPr lang="en-US" i="0" baseline="0" dirty="0" err="1" smtClean="0"/>
              <a:t>scala</a:t>
            </a:r>
            <a:r>
              <a:rPr lang="en-US" i="0" baseline="0" dirty="0" smtClean="0"/>
              <a:t> will enforce at compile-time that you’re making a tail call, so that you’re not surprised at runtime by stack overflow exceptions.</a:t>
            </a:r>
          </a:p>
          <a:p>
            <a:endParaRPr lang="en-US" i="0" baseline="0" dirty="0" smtClean="0"/>
          </a:p>
          <a:p>
            <a:r>
              <a:rPr lang="en-US" i="0" baseline="0" dirty="0" smtClean="0"/>
              <a:t>Also point out the default argument value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37</a:t>
            </a:fld>
            <a:endParaRPr lang="en-US"/>
          </a:p>
        </p:txBody>
      </p:sp>
    </p:spTree>
    <p:extLst>
      <p:ext uri="{BB962C8B-B14F-4D97-AF65-F5344CB8AC3E}">
        <p14:creationId xmlns:p14="http://schemas.microsoft.com/office/powerpoint/2010/main" val="2034104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a:t>
            </a:r>
            <a:r>
              <a:rPr lang="en-US" baseline="0" dirty="0" smtClean="0"/>
              <a:t> that that pattern is common enough in functional programming to have a function named after it. In </a:t>
            </a:r>
            <a:r>
              <a:rPr lang="en-US" baseline="0" dirty="0" err="1" smtClean="0"/>
              <a:t>scala</a:t>
            </a:r>
            <a:r>
              <a:rPr lang="en-US" baseline="0" dirty="0" smtClean="0"/>
              <a:t> it’s called fold, and all of the Scala collection classes support it. The first argument is the initial value for the accumulator, and the second argument is an anonymous function. We visit each number in sequence, calling the anonymous function to produce a new accumulator each time. At the end, fold returns the final value of the accumulator.</a:t>
            </a:r>
          </a:p>
          <a:p>
            <a:endParaRPr lang="en-US" baseline="0" dirty="0" smtClean="0"/>
          </a:p>
          <a:p>
            <a:r>
              <a:rPr lang="en-US" baseline="0" dirty="0" smtClean="0"/>
              <a:t>Note the currying. It’s possible to call just </a:t>
            </a:r>
            <a:r>
              <a:rPr lang="en-US" baseline="0" dirty="0" err="1" smtClean="0"/>
              <a:t>numbers.fold</a:t>
            </a:r>
            <a:r>
              <a:rPr lang="en-US" baseline="0" dirty="0" smtClean="0"/>
              <a:t>(0) and later provide the other argument. You can do this with your own methods.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38</a:t>
            </a:fld>
            <a:endParaRPr lang="en-US"/>
          </a:p>
        </p:txBody>
      </p:sp>
    </p:spTree>
    <p:extLst>
      <p:ext uri="{BB962C8B-B14F-4D97-AF65-F5344CB8AC3E}">
        <p14:creationId xmlns:p14="http://schemas.microsoft.com/office/powerpoint/2010/main" val="541781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actually in</a:t>
            </a:r>
            <a:r>
              <a:rPr lang="en-US" baseline="0" dirty="0" smtClean="0"/>
              <a:t> Scala it’s extremely common to write little anonymous functions like that. Here’s sum4 again, and an equivalent abbreviated version. I started out hating this syntax but it becomes readable with experience.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39</a:t>
            </a:fld>
            <a:endParaRPr lang="en-US"/>
          </a:p>
        </p:txBody>
      </p:sp>
    </p:spTree>
    <p:extLst>
      <p:ext uri="{BB962C8B-B14F-4D97-AF65-F5344CB8AC3E}">
        <p14:creationId xmlns:p14="http://schemas.microsoft.com/office/powerpoint/2010/main" val="1240826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a:t>
            </a:r>
            <a:r>
              <a:rPr lang="en-US" baseline="0" dirty="0" smtClean="0"/>
              <a:t> Scala’s not stupid, it has a method built-in to compute the sum of a list with numeric elements. </a:t>
            </a:r>
          </a:p>
          <a:p>
            <a:endParaRPr lang="en-US" baseline="0" dirty="0" smtClean="0"/>
          </a:p>
          <a:p>
            <a:r>
              <a:rPr lang="en-US" baseline="0" dirty="0" smtClean="0"/>
              <a:t>This method actually works not just on </a:t>
            </a:r>
            <a:r>
              <a:rPr lang="en-US" baseline="0" dirty="0" err="1" smtClean="0"/>
              <a:t>Int</a:t>
            </a:r>
            <a:r>
              <a:rPr lang="en-US" baseline="0" dirty="0" smtClean="0"/>
              <a:t> lists. It uses type classes to work on any numeric type. David may cover that later.</a:t>
            </a:r>
          </a:p>
        </p:txBody>
      </p:sp>
      <p:sp>
        <p:nvSpPr>
          <p:cNvPr id="4" name="Slide Number Placeholder 3"/>
          <p:cNvSpPr>
            <a:spLocks noGrp="1"/>
          </p:cNvSpPr>
          <p:nvPr>
            <p:ph type="sldNum" sz="quarter" idx="10"/>
          </p:nvPr>
        </p:nvSpPr>
        <p:spPr/>
        <p:txBody>
          <a:bodyPr/>
          <a:lstStyle/>
          <a:p>
            <a:fld id="{7E8E58E9-1E94-3B45-9902-730587CCD08B}" type="slidenum">
              <a:rPr lang="en-US" smtClean="0"/>
              <a:t>40</a:t>
            </a:fld>
            <a:endParaRPr lang="en-US"/>
          </a:p>
        </p:txBody>
      </p:sp>
    </p:spTree>
    <p:extLst>
      <p:ext uri="{BB962C8B-B14F-4D97-AF65-F5344CB8AC3E}">
        <p14:creationId xmlns:p14="http://schemas.microsoft.com/office/powerpoint/2010/main" val="60491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off with</a:t>
            </a:r>
            <a:r>
              <a:rPr lang="en-US" baseline="0" dirty="0" smtClean="0"/>
              <a:t> one quick win that Scala gives us over Java. </a:t>
            </a:r>
          </a:p>
          <a:p>
            <a:endParaRPr lang="en-US" baseline="0" dirty="0" smtClean="0"/>
          </a:p>
          <a:p>
            <a:r>
              <a:rPr lang="en-US" baseline="0" dirty="0" smtClean="0"/>
              <a:t>(expensive computation can be evaluated conditionally on log level for example)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a:t>
            </a:fld>
            <a:endParaRPr lang="en-US"/>
          </a:p>
        </p:txBody>
      </p:sp>
    </p:spTree>
    <p:extLst>
      <p:ext uri="{BB962C8B-B14F-4D97-AF65-F5344CB8AC3E}">
        <p14:creationId xmlns:p14="http://schemas.microsoft.com/office/powerpoint/2010/main" val="264299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t>
            </a:r>
            <a:r>
              <a:rPr lang="en-US" dirty="0" err="1" smtClean="0"/>
              <a:t>json.scala</a:t>
            </a:r>
            <a:endParaRPr lang="en-US" dirty="0" smtClean="0"/>
          </a:p>
          <a:p>
            <a:endParaRPr lang="en-US" dirty="0" smtClean="0"/>
          </a:p>
          <a:p>
            <a:r>
              <a:rPr lang="en-US" dirty="0" smtClean="0"/>
              <a:t>This is a</a:t>
            </a:r>
            <a:r>
              <a:rPr lang="en-US" baseline="0" dirty="0" smtClean="0"/>
              <a:t> kind of algebraic data type called a sum type (you may know it as a variant record or a tagged union)</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41</a:t>
            </a:fld>
            <a:endParaRPr lang="en-US"/>
          </a:p>
        </p:txBody>
      </p:sp>
    </p:spTree>
    <p:extLst>
      <p:ext uri="{BB962C8B-B14F-4D97-AF65-F5344CB8AC3E}">
        <p14:creationId xmlns:p14="http://schemas.microsoft.com/office/powerpoint/2010/main" val="151238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t>
            </a:r>
            <a:r>
              <a:rPr lang="en-US" dirty="0" err="1" smtClean="0"/>
              <a:t>inference.sc</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6</a:t>
            </a:fld>
            <a:endParaRPr lang="en-US"/>
          </a:p>
        </p:txBody>
      </p:sp>
    </p:spTree>
    <p:extLst>
      <p:ext uri="{BB962C8B-B14F-4D97-AF65-F5344CB8AC3E}">
        <p14:creationId xmlns:p14="http://schemas.microsoft.com/office/powerpoint/2010/main" val="73716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diagram. Throw returns </a:t>
            </a:r>
            <a:r>
              <a:rPr lang="en-US" baseline="0" dirty="0" smtClean="0"/>
              <a:t>type Nothing. This makes types work when you want to throw an exception instead of returning a value.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7</a:t>
            </a:fld>
            <a:endParaRPr lang="en-US"/>
          </a:p>
        </p:txBody>
      </p:sp>
    </p:spTree>
    <p:extLst>
      <p:ext uri="{BB962C8B-B14F-4D97-AF65-F5344CB8AC3E}">
        <p14:creationId xmlns:p14="http://schemas.microsoft.com/office/powerpoint/2010/main" val="71852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t>
            </a:r>
            <a:r>
              <a:rPr lang="en-US" baseline="0" dirty="0" err="1" smtClean="0"/>
              <a:t>animals.sc</a:t>
            </a:r>
            <a:r>
              <a:rPr lang="en-US" baseline="0" dirty="0" smtClean="0"/>
              <a:t> example and make the constructor argument a field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8</a:t>
            </a:fld>
            <a:endParaRPr lang="en-US"/>
          </a:p>
        </p:txBody>
      </p:sp>
    </p:spTree>
    <p:extLst>
      <p:ext uri="{BB962C8B-B14F-4D97-AF65-F5344CB8AC3E}">
        <p14:creationId xmlns:p14="http://schemas.microsoft.com/office/powerpoint/2010/main" val="436359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different options you have in Scala that you didn’t have in Java. Show </a:t>
            </a:r>
            <a:r>
              <a:rPr lang="en-US" dirty="0" err="1" smtClean="0"/>
              <a:t>visibility.sc</a:t>
            </a:r>
            <a:r>
              <a:rPr lang="en-US" dirty="0" smtClean="0"/>
              <a:t> worksheet</a:t>
            </a:r>
          </a:p>
          <a:p>
            <a:endParaRPr lang="en-US" dirty="0" smtClean="0"/>
          </a:p>
          <a:p>
            <a:r>
              <a:rPr lang="en-US" dirty="0" smtClean="0"/>
              <a:t>(Note that java protected allows access to everything else</a:t>
            </a:r>
            <a:r>
              <a:rPr lang="en-US" baseline="0" dirty="0" smtClean="0"/>
              <a:t> in the package)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9</a:t>
            </a:fld>
            <a:endParaRPr lang="en-US"/>
          </a:p>
        </p:txBody>
      </p:sp>
    </p:spTree>
    <p:extLst>
      <p:ext uri="{BB962C8B-B14F-4D97-AF65-F5344CB8AC3E}">
        <p14:creationId xmlns:p14="http://schemas.microsoft.com/office/powerpoint/2010/main" val="163256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a:t>
            </a:r>
            <a:r>
              <a:rPr lang="en-US" baseline="0" dirty="0" smtClean="0"/>
              <a:t> the same basic concept as Java. Note we don’t need Java 7’s diamond operator &lt;&gt;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10</a:t>
            </a:fld>
            <a:endParaRPr lang="en-US"/>
          </a:p>
        </p:txBody>
      </p:sp>
    </p:spTree>
    <p:extLst>
      <p:ext uri="{BB962C8B-B14F-4D97-AF65-F5344CB8AC3E}">
        <p14:creationId xmlns:p14="http://schemas.microsoft.com/office/powerpoint/2010/main" val="194202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hyperlink" Target="http://githut.inf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 intro part one</a:t>
            </a:r>
            <a:endParaRPr lang="en-US" dirty="0"/>
          </a:p>
        </p:txBody>
      </p:sp>
      <p:sp>
        <p:nvSpPr>
          <p:cNvPr id="3" name="Subtitle 2"/>
          <p:cNvSpPr>
            <a:spLocks noGrp="1"/>
          </p:cNvSpPr>
          <p:nvPr>
            <p:ph type="subTitle" idx="1"/>
          </p:nvPr>
        </p:nvSpPr>
        <p:spPr/>
        <p:txBody>
          <a:bodyPr/>
          <a:lstStyle/>
          <a:p>
            <a:r>
              <a:rPr lang="en-US" cap="none" dirty="0" smtClean="0"/>
              <a:t>Brian Gordon</a:t>
            </a:r>
          </a:p>
          <a:p>
            <a:r>
              <a:rPr lang="en-US" cap="none" dirty="0" err="1" smtClean="0"/>
              <a:t>SigFig</a:t>
            </a:r>
            <a:endParaRPr lang="en-US" cap="none"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b="1" dirty="0">
                <a:latin typeface="Consolas" charset="0"/>
                <a:ea typeface="Consolas" charset="0"/>
                <a:cs typeface="Consolas" charset="0"/>
              </a:rPr>
              <a:t>class </a:t>
            </a:r>
            <a:r>
              <a:rPr lang="en-US" sz="2000" dirty="0">
                <a:latin typeface="Consolas" charset="0"/>
                <a:ea typeface="Consolas" charset="0"/>
                <a:cs typeface="Consolas" charset="0"/>
              </a:rPr>
              <a:t>Holder[</a:t>
            </a:r>
            <a:r>
              <a:rPr lang="en-US" sz="2000" dirty="0">
                <a:latin typeface="Consolas" charset="0"/>
                <a:ea typeface="Consolas" charset="0"/>
                <a:cs typeface="Consolas" charset="0"/>
              </a:rPr>
              <a:t>T</a:t>
            </a:r>
            <a:r>
              <a:rPr lang="en-US" sz="2000" dirty="0">
                <a:latin typeface="Consolas" charset="0"/>
                <a:ea typeface="Consolas" charset="0"/>
                <a:cs typeface="Consolas" charset="0"/>
              </a:rPr>
              <a:t>](</a:t>
            </a:r>
            <a:r>
              <a:rPr lang="en-US" sz="2000" b="1" dirty="0" err="1">
                <a:latin typeface="Consolas" charset="0"/>
                <a:ea typeface="Consolas" charset="0"/>
                <a:cs typeface="Consolas" charset="0"/>
              </a:rPr>
              <a:t>val</a:t>
            </a:r>
            <a:r>
              <a:rPr lang="en-US" sz="2000" b="1" dirty="0">
                <a:latin typeface="Consolas" charset="0"/>
                <a:ea typeface="Consolas" charset="0"/>
                <a:cs typeface="Consolas" charset="0"/>
              </a:rPr>
              <a:t> </a:t>
            </a:r>
            <a:r>
              <a:rPr lang="en-US" sz="2000" dirty="0">
                <a:latin typeface="Consolas" charset="0"/>
                <a:ea typeface="Consolas" charset="0"/>
                <a:cs typeface="Consolas" charset="0"/>
              </a:rPr>
              <a:t>item: </a:t>
            </a:r>
            <a:r>
              <a:rPr lang="en-US" sz="2000" dirty="0">
                <a:latin typeface="Consolas" charset="0"/>
                <a:ea typeface="Consolas" charset="0"/>
                <a:cs typeface="Consolas" charset="0"/>
              </a:rPr>
              <a:t>T</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new </a:t>
            </a:r>
            <a:r>
              <a:rPr lang="en-US" sz="2000" dirty="0" smtClean="0">
                <a:latin typeface="Consolas" charset="0"/>
                <a:ea typeface="Consolas" charset="0"/>
                <a:cs typeface="Consolas" charset="0"/>
              </a:rPr>
              <a:t>Holder(3</a:t>
            </a:r>
            <a:r>
              <a:rPr lang="en-US" sz="2000" dirty="0">
                <a:latin typeface="Consolas" charset="0"/>
                <a:ea typeface="Consolas" charset="0"/>
                <a:cs typeface="Consolas" charset="0"/>
              </a:rPr>
              <a:t>).item + </a:t>
            </a:r>
            <a:r>
              <a:rPr lang="en-US" sz="2000" dirty="0">
                <a:latin typeface="Consolas" charset="0"/>
                <a:ea typeface="Consolas" charset="0"/>
                <a:cs typeface="Consolas" charset="0"/>
              </a:rPr>
              <a:t>5</a:t>
            </a:r>
            <a:endParaRPr lang="en-US" sz="2000" dirty="0">
              <a:latin typeface="Consolas" charset="0"/>
              <a:ea typeface="Consolas" charset="0"/>
              <a:cs typeface="Consolas" charset="0"/>
            </a:endParaRPr>
          </a:p>
        </p:txBody>
      </p:sp>
      <p:sp>
        <p:nvSpPr>
          <p:cNvPr id="4" name="Content Placeholder 3"/>
          <p:cNvSpPr>
            <a:spLocks noGrp="1"/>
          </p:cNvSpPr>
          <p:nvPr>
            <p:ph sz="half" idx="2"/>
          </p:nvPr>
        </p:nvSpPr>
        <p:spPr/>
        <p:txBody>
          <a:bodyPr>
            <a:normAutofit/>
          </a:bodyPr>
          <a:lstStyle/>
          <a:p>
            <a:pPr marL="0" indent="0">
              <a:buNone/>
            </a:pPr>
            <a:r>
              <a:rPr lang="en-US" sz="2000" b="1" dirty="0">
                <a:latin typeface="Consolas" charset="0"/>
                <a:ea typeface="Consolas" charset="0"/>
                <a:cs typeface="Consolas" charset="0"/>
              </a:rPr>
              <a:t>public class </a:t>
            </a:r>
            <a:r>
              <a:rPr lang="en-US" sz="2000" dirty="0">
                <a:latin typeface="Consolas" charset="0"/>
                <a:ea typeface="Consolas" charset="0"/>
                <a:cs typeface="Consolas" charset="0"/>
              </a:rPr>
              <a:t>Holder&lt;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public final </a:t>
            </a:r>
            <a:r>
              <a:rPr lang="en-US" sz="2000" dirty="0">
                <a:latin typeface="Consolas" charset="0"/>
                <a:ea typeface="Consolas" charset="0"/>
                <a:cs typeface="Consolas" charset="0"/>
              </a:rPr>
              <a:t>T </a:t>
            </a:r>
            <a:r>
              <a:rPr lang="en-US" sz="2000" b="1" dirty="0">
                <a:latin typeface="Consolas" charset="0"/>
                <a:ea typeface="Consolas" charset="0"/>
                <a:cs typeface="Consolas" charset="0"/>
              </a:rPr>
              <a:t>item</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public </a:t>
            </a:r>
            <a:r>
              <a:rPr lang="en-US" sz="2000" dirty="0">
                <a:latin typeface="Consolas" charset="0"/>
                <a:ea typeface="Consolas" charset="0"/>
                <a:cs typeface="Consolas" charset="0"/>
              </a:rPr>
              <a:t>Holder(</a:t>
            </a:r>
            <a:r>
              <a:rPr lang="en-US" sz="2000" dirty="0">
                <a:latin typeface="Consolas" charset="0"/>
                <a:ea typeface="Consolas" charset="0"/>
                <a:cs typeface="Consolas" charset="0"/>
              </a:rPr>
              <a:t>T </a:t>
            </a:r>
            <a:r>
              <a:rPr lang="en-US" sz="2000" dirty="0">
                <a:latin typeface="Consolas" charset="0"/>
                <a:ea typeface="Consolas" charset="0"/>
                <a:cs typeface="Consolas" charset="0"/>
              </a:rPr>
              <a:t>item)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this</a:t>
            </a:r>
            <a:r>
              <a:rPr lang="en-US" sz="2000" dirty="0" err="1">
                <a:latin typeface="Consolas" charset="0"/>
                <a:ea typeface="Consolas" charset="0"/>
                <a:cs typeface="Consolas" charset="0"/>
              </a:rPr>
              <a:t>.</a:t>
            </a:r>
            <a:r>
              <a:rPr lang="en-US" sz="2000" b="1" dirty="0" err="1">
                <a:latin typeface="Consolas" charset="0"/>
                <a:ea typeface="Consolas" charset="0"/>
                <a:cs typeface="Consolas" charset="0"/>
              </a:rPr>
              <a:t>item</a:t>
            </a:r>
            <a:r>
              <a:rPr lang="en-US" sz="2000" b="1" dirty="0">
                <a:latin typeface="Consolas" charset="0"/>
                <a:ea typeface="Consolas" charset="0"/>
                <a:cs typeface="Consolas" charset="0"/>
              </a:rPr>
              <a:t> </a:t>
            </a:r>
            <a:r>
              <a:rPr lang="en-US" sz="2000" dirty="0">
                <a:latin typeface="Consolas" charset="0"/>
                <a:ea typeface="Consolas" charset="0"/>
                <a:cs typeface="Consolas" charset="0"/>
              </a:rPr>
              <a:t>= item;</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b="1" dirty="0" smtClean="0">
                <a:latin typeface="Consolas" charset="0"/>
                <a:ea typeface="Consolas" charset="0"/>
                <a:cs typeface="Consolas" charset="0"/>
              </a:rPr>
              <a:t>new </a:t>
            </a:r>
            <a:r>
              <a:rPr lang="en-US" sz="2000" dirty="0">
                <a:latin typeface="Consolas" charset="0"/>
                <a:ea typeface="Consolas" charset="0"/>
                <a:cs typeface="Consolas" charset="0"/>
              </a:rPr>
              <a:t>Holder&lt;&gt;(</a:t>
            </a:r>
            <a:r>
              <a:rPr lang="en-US" sz="2000" dirty="0">
                <a:latin typeface="Consolas" charset="0"/>
                <a:ea typeface="Consolas" charset="0"/>
                <a:cs typeface="Consolas" charset="0"/>
              </a:rPr>
              <a:t>3</a:t>
            </a:r>
            <a:r>
              <a:rPr lang="en-US" sz="2000" dirty="0">
                <a:latin typeface="Consolas" charset="0"/>
                <a:ea typeface="Consolas" charset="0"/>
                <a:cs typeface="Consolas" charset="0"/>
              </a:rPr>
              <a:t>).</a:t>
            </a:r>
            <a:r>
              <a:rPr lang="en-US" sz="2000" b="1" dirty="0">
                <a:latin typeface="Consolas" charset="0"/>
                <a:ea typeface="Consolas" charset="0"/>
                <a:cs typeface="Consolas" charset="0"/>
              </a:rPr>
              <a:t>item </a:t>
            </a:r>
            <a:r>
              <a:rPr lang="en-US" sz="2000" dirty="0">
                <a:latin typeface="Consolas" charset="0"/>
                <a:ea typeface="Consolas" charset="0"/>
                <a:cs typeface="Consolas" charset="0"/>
              </a:rPr>
              <a:t>+ </a:t>
            </a:r>
            <a:r>
              <a:rPr lang="en-US" sz="2000" dirty="0">
                <a:latin typeface="Consolas" charset="0"/>
                <a:ea typeface="Consolas" charset="0"/>
                <a:cs typeface="Consolas" charset="0"/>
              </a:rPr>
              <a:t>5</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169486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variance pop quiz</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Consolas" charset="0"/>
                <a:ea typeface="Consolas" charset="0"/>
                <a:cs typeface="Consolas" charset="0"/>
              </a:rPr>
              <a:t>List&lt;List</a:t>
            </a:r>
            <a:r>
              <a:rPr lang="en-US" sz="2400" dirty="0">
                <a:latin typeface="Consolas" charset="0"/>
                <a:ea typeface="Consolas" charset="0"/>
                <a:cs typeface="Consolas" charset="0"/>
              </a:rPr>
              <a:t>&lt;? </a:t>
            </a:r>
            <a:r>
              <a:rPr lang="en-US" sz="2400" b="1" dirty="0">
                <a:latin typeface="Consolas" charset="0"/>
                <a:ea typeface="Consolas" charset="0"/>
                <a:cs typeface="Consolas" charset="0"/>
              </a:rPr>
              <a:t>extends </a:t>
            </a:r>
            <a:r>
              <a:rPr lang="en-US" sz="2400" dirty="0">
                <a:latin typeface="Consolas" charset="0"/>
                <a:ea typeface="Consolas" charset="0"/>
                <a:cs typeface="Consolas" charset="0"/>
              </a:rPr>
              <a:t>Number&gt;&gt; a = </a:t>
            </a:r>
            <a:r>
              <a:rPr lang="en-US" sz="2400" b="1" dirty="0">
                <a:latin typeface="Consolas" charset="0"/>
                <a:ea typeface="Consolas" charset="0"/>
                <a:cs typeface="Consolas" charset="0"/>
              </a:rPr>
              <a:t>null</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smtClean="0">
                <a:latin typeface="Consolas" charset="0"/>
                <a:ea typeface="Consolas" charset="0"/>
                <a:cs typeface="Consolas" charset="0"/>
              </a:rPr>
              <a:t>List&lt;List&lt;Integer&gt;&gt; </a:t>
            </a:r>
            <a:r>
              <a:rPr lang="en-US" sz="2400" dirty="0">
                <a:latin typeface="Consolas" charset="0"/>
                <a:ea typeface="Consolas" charset="0"/>
                <a:cs typeface="Consolas" charset="0"/>
              </a:rPr>
              <a:t>b = </a:t>
            </a:r>
            <a:r>
              <a:rPr lang="en-US" sz="2400" b="1" dirty="0">
                <a:latin typeface="Consolas" charset="0"/>
                <a:ea typeface="Consolas" charset="0"/>
                <a:cs typeface="Consolas" charset="0"/>
              </a:rPr>
              <a:t>null</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a:latin typeface="Consolas" charset="0"/>
                <a:ea typeface="Consolas" charset="0"/>
                <a:cs typeface="Consolas" charset="0"/>
              </a:rPr>
              <a:t>a = b;</a:t>
            </a:r>
          </a:p>
        </p:txBody>
      </p:sp>
      <p:sp>
        <p:nvSpPr>
          <p:cNvPr id="4" name="&quot;No&quot; Symbol 3"/>
          <p:cNvSpPr/>
          <p:nvPr/>
        </p:nvSpPr>
        <p:spPr>
          <a:xfrm>
            <a:off x="1888068" y="1930400"/>
            <a:ext cx="3628571" cy="3628571"/>
          </a:xfrm>
          <a:prstGeom prst="noSmok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36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variance pop quiz</a:t>
            </a:r>
            <a:endParaRPr lang="en-US" dirty="0"/>
          </a:p>
        </p:txBody>
      </p:sp>
      <p:sp>
        <p:nvSpPr>
          <p:cNvPr id="3" name="Content Placeholder 2"/>
          <p:cNvSpPr>
            <a:spLocks noGrp="1"/>
          </p:cNvSpPr>
          <p:nvPr>
            <p:ph idx="1"/>
          </p:nvPr>
        </p:nvSpPr>
        <p:spPr>
          <a:xfrm>
            <a:off x="685801" y="2142067"/>
            <a:ext cx="10131425" cy="3649133"/>
          </a:xfrm>
        </p:spPr>
        <p:txBody>
          <a:bodyPr>
            <a:noAutofit/>
          </a:bodyPr>
          <a:lstStyle/>
          <a:p>
            <a:pPr marL="0" indent="0">
              <a:buNone/>
            </a:pPr>
            <a:r>
              <a:rPr lang="en-US" sz="3200" dirty="0"/>
              <a:t>Incompatible types. </a:t>
            </a:r>
            <a:br>
              <a:rPr lang="en-US" sz="3200" dirty="0"/>
            </a:br>
            <a:r>
              <a:rPr lang="en-US" sz="3200" dirty="0"/>
              <a:t/>
            </a:r>
            <a:br>
              <a:rPr lang="en-US" sz="3200" dirty="0"/>
            </a:br>
            <a:r>
              <a:rPr lang="en-US" sz="3200" dirty="0" smtClean="0"/>
              <a:t>Required:	</a:t>
            </a:r>
          </a:p>
          <a:p>
            <a:pPr marL="0" indent="0">
              <a:buNone/>
            </a:pPr>
            <a:r>
              <a:rPr lang="en-US" sz="2800" dirty="0" smtClean="0"/>
              <a:t>	</a:t>
            </a:r>
            <a:r>
              <a:rPr lang="en-US" sz="2800" dirty="0" err="1" smtClean="0"/>
              <a:t>java.util.List</a:t>
            </a:r>
            <a:r>
              <a:rPr lang="en-US" sz="2800" dirty="0" smtClean="0"/>
              <a:t>&lt;</a:t>
            </a:r>
            <a:r>
              <a:rPr lang="en-US" sz="2800" dirty="0" err="1" smtClean="0"/>
              <a:t>java.util.List</a:t>
            </a:r>
            <a:r>
              <a:rPr lang="en-US" sz="2800" dirty="0"/>
              <a:t>&lt;? extends </a:t>
            </a:r>
            <a:r>
              <a:rPr lang="en-US" sz="2800" dirty="0" err="1"/>
              <a:t>java.lang.Number</a:t>
            </a:r>
            <a:r>
              <a:rPr lang="en-US" sz="2800" dirty="0"/>
              <a:t>&gt;&gt;</a:t>
            </a:r>
            <a:r>
              <a:rPr lang="en-US" sz="3200" dirty="0"/>
              <a:t/>
            </a:r>
            <a:br>
              <a:rPr lang="en-US" sz="3200" dirty="0"/>
            </a:br>
            <a:r>
              <a:rPr lang="en-US" sz="3200" dirty="0"/>
              <a:t/>
            </a:r>
            <a:br>
              <a:rPr lang="en-US" sz="3200" dirty="0"/>
            </a:br>
            <a:r>
              <a:rPr lang="en-US" sz="3200" dirty="0" smtClean="0"/>
              <a:t>Found: 		</a:t>
            </a:r>
          </a:p>
          <a:p>
            <a:pPr marL="0" indent="0">
              <a:buNone/>
            </a:pPr>
            <a:r>
              <a:rPr lang="en-US" sz="2800" dirty="0" smtClean="0"/>
              <a:t>	</a:t>
            </a:r>
            <a:r>
              <a:rPr lang="en-US" sz="2800" dirty="0" err="1" smtClean="0"/>
              <a:t>java.util.List</a:t>
            </a:r>
            <a:r>
              <a:rPr lang="en-US" sz="2800" dirty="0" smtClean="0"/>
              <a:t>&lt;</a:t>
            </a:r>
            <a:r>
              <a:rPr lang="en-US" sz="2800" dirty="0" err="1" smtClean="0"/>
              <a:t>java.util.List</a:t>
            </a:r>
            <a:r>
              <a:rPr lang="en-US" sz="2800" dirty="0" smtClean="0"/>
              <a:t>&lt;</a:t>
            </a:r>
            <a:r>
              <a:rPr lang="en-US" sz="2800" dirty="0" err="1" smtClean="0"/>
              <a:t>java.lang.Integer</a:t>
            </a:r>
            <a:r>
              <a:rPr lang="en-US" sz="2800" dirty="0" smtClean="0"/>
              <a:t>&gt;&gt;</a:t>
            </a:r>
            <a:endParaRPr lang="en-US" sz="2800" dirty="0"/>
          </a:p>
        </p:txBody>
      </p:sp>
    </p:spTree>
    <p:extLst>
      <p:ext uri="{BB962C8B-B14F-4D97-AF65-F5344CB8AC3E}">
        <p14:creationId xmlns:p14="http://schemas.microsoft.com/office/powerpoint/2010/main" val="43357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fail to compile?</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Consolas" charset="0"/>
                <a:ea typeface="Consolas" charset="0"/>
                <a:cs typeface="Consolas" charset="0"/>
              </a:rPr>
              <a:t>List&lt;List</a:t>
            </a:r>
            <a:r>
              <a:rPr lang="en-US" sz="2400" dirty="0">
                <a:latin typeface="Consolas" charset="0"/>
                <a:ea typeface="Consolas" charset="0"/>
                <a:cs typeface="Consolas" charset="0"/>
              </a:rPr>
              <a:t>&lt;? </a:t>
            </a:r>
            <a:r>
              <a:rPr lang="en-US" sz="2400" b="1" dirty="0">
                <a:latin typeface="Consolas" charset="0"/>
                <a:ea typeface="Consolas" charset="0"/>
                <a:cs typeface="Consolas" charset="0"/>
              </a:rPr>
              <a:t>extends </a:t>
            </a:r>
            <a:r>
              <a:rPr lang="en-US" sz="2400" dirty="0">
                <a:latin typeface="Consolas" charset="0"/>
                <a:ea typeface="Consolas" charset="0"/>
                <a:cs typeface="Consolas" charset="0"/>
              </a:rPr>
              <a:t>Number&gt;&gt; a </a:t>
            </a:r>
            <a:r>
              <a:rPr lang="en-US" sz="2400" dirty="0" smtClean="0">
                <a:latin typeface="Consolas" charset="0"/>
                <a:ea typeface="Consolas" charset="0"/>
                <a:cs typeface="Consolas" charset="0"/>
              </a:rPr>
              <a:t>= </a:t>
            </a:r>
            <a:r>
              <a:rPr lang="en-US" sz="2400" b="1" dirty="0">
                <a:latin typeface="Consolas" charset="0"/>
                <a:ea typeface="Consolas" charset="0"/>
                <a:cs typeface="Consolas" charset="0"/>
              </a:rPr>
              <a:t>null</a:t>
            </a:r>
            <a:r>
              <a:rPr lang="en-US" sz="2400" dirty="0" smtClean="0">
                <a:latin typeface="Consolas" charset="0"/>
                <a:ea typeface="Consolas" charset="0"/>
                <a:cs typeface="Consolas" charset="0"/>
              </a:rPr>
              <a:t>;</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dirty="0" smtClean="0">
                <a:latin typeface="Consolas" charset="0"/>
                <a:ea typeface="Consolas" charset="0"/>
                <a:cs typeface="Consolas" charset="0"/>
              </a:rPr>
              <a:t>List&lt;List&lt;Integer&gt;&gt; </a:t>
            </a:r>
            <a:r>
              <a:rPr lang="en-US" sz="2400" dirty="0">
                <a:latin typeface="Consolas" charset="0"/>
                <a:ea typeface="Consolas" charset="0"/>
                <a:cs typeface="Consolas" charset="0"/>
              </a:rPr>
              <a:t>b = </a:t>
            </a:r>
            <a:r>
              <a:rPr lang="en-US" sz="2400" b="1" dirty="0">
                <a:latin typeface="Consolas" charset="0"/>
                <a:ea typeface="Consolas" charset="0"/>
                <a:cs typeface="Consolas" charset="0"/>
              </a:rPr>
              <a:t>new </a:t>
            </a:r>
            <a:r>
              <a:rPr lang="en-US" sz="2400" b="1" dirty="0" err="1">
                <a:latin typeface="Consolas" charset="0"/>
                <a:ea typeface="Consolas" charset="0"/>
                <a:cs typeface="Consolas" charset="0"/>
              </a:rPr>
              <a:t>ArrayList</a:t>
            </a:r>
            <a:r>
              <a:rPr lang="en-US" sz="2400" b="1" dirty="0" smtClean="0">
                <a:latin typeface="Consolas" charset="0"/>
                <a:ea typeface="Consolas" charset="0"/>
                <a:cs typeface="Consolas" charset="0"/>
              </a:rPr>
              <a:t>&lt;&gt;()</a:t>
            </a:r>
            <a:r>
              <a:rPr lang="en-US" sz="2400" dirty="0" smtClean="0">
                <a:latin typeface="Consolas" charset="0"/>
                <a:ea typeface="Consolas" charset="0"/>
                <a:cs typeface="Consolas" charset="0"/>
              </a:rPr>
              <a:t>;</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dirty="0">
                <a:latin typeface="Consolas" charset="0"/>
                <a:ea typeface="Consolas" charset="0"/>
                <a:cs typeface="Consolas" charset="0"/>
              </a:rPr>
              <a:t>a = b</a:t>
            </a:r>
            <a:r>
              <a:rPr lang="en-US" sz="2400" dirty="0" smtClean="0">
                <a:latin typeface="Consolas" charset="0"/>
                <a:ea typeface="Consolas" charset="0"/>
                <a:cs typeface="Consolas" charset="0"/>
              </a:rPr>
              <a:t>; // Say this succeeds.</a:t>
            </a:r>
          </a:p>
          <a:p>
            <a:pPr marL="0" indent="0">
              <a:buNone/>
            </a:pPr>
            <a:r>
              <a:rPr lang="en-US" sz="2400" dirty="0" smtClean="0">
                <a:latin typeface="Consolas" charset="0"/>
                <a:ea typeface="Consolas" charset="0"/>
                <a:cs typeface="Consolas" charset="0"/>
              </a:rPr>
              <a:t/>
            </a:r>
            <a:br>
              <a:rPr lang="en-US" sz="2400" dirty="0" smtClean="0">
                <a:latin typeface="Consolas" charset="0"/>
                <a:ea typeface="Consolas" charset="0"/>
                <a:cs typeface="Consolas" charset="0"/>
              </a:rPr>
            </a:br>
            <a:r>
              <a:rPr lang="en-US" sz="2400" dirty="0" err="1">
                <a:latin typeface="Consolas" charset="0"/>
                <a:ea typeface="Consolas" charset="0"/>
                <a:cs typeface="Consolas" charset="0"/>
              </a:rPr>
              <a:t>a.add</a:t>
            </a:r>
            <a:r>
              <a:rPr lang="en-US" sz="2400" dirty="0">
                <a:latin typeface="Consolas" charset="0"/>
                <a:ea typeface="Consolas" charset="0"/>
                <a:cs typeface="Consolas" charset="0"/>
              </a:rPr>
              <a:t>(</a:t>
            </a:r>
            <a:r>
              <a:rPr lang="en-US" sz="2400" dirty="0" err="1">
                <a:latin typeface="Consolas" charset="0"/>
                <a:ea typeface="Consolas" charset="0"/>
                <a:cs typeface="Consolas" charset="0"/>
              </a:rPr>
              <a:t>Lists.</a:t>
            </a:r>
            <a:r>
              <a:rPr lang="en-US" sz="2400" i="1" dirty="0" err="1">
                <a:latin typeface="Consolas" charset="0"/>
                <a:ea typeface="Consolas" charset="0"/>
                <a:cs typeface="Consolas" charset="0"/>
              </a:rPr>
              <a:t>newArrayList</a:t>
            </a:r>
            <a:r>
              <a:rPr lang="en-US" sz="2400" dirty="0">
                <a:latin typeface="Consolas" charset="0"/>
                <a:ea typeface="Consolas" charset="0"/>
                <a:cs typeface="Consolas" charset="0"/>
              </a:rPr>
              <a:t>(</a:t>
            </a:r>
            <a:r>
              <a:rPr lang="en-US" sz="2400" dirty="0">
                <a:latin typeface="Consolas" charset="0"/>
                <a:ea typeface="Consolas" charset="0"/>
                <a:cs typeface="Consolas" charset="0"/>
              </a:rPr>
              <a:t>2.718</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a:latin typeface="Consolas" charset="0"/>
                <a:ea typeface="Consolas" charset="0"/>
                <a:cs typeface="Consolas" charset="0"/>
              </a:rPr>
              <a:t>Integer </a:t>
            </a:r>
            <a:r>
              <a:rPr lang="en-US" sz="2400" dirty="0" smtClean="0">
                <a:latin typeface="Consolas" charset="0"/>
                <a:ea typeface="Consolas" charset="0"/>
                <a:cs typeface="Consolas" charset="0"/>
              </a:rPr>
              <a:t>c </a:t>
            </a:r>
            <a:r>
              <a:rPr lang="en-US" sz="2400" dirty="0">
                <a:latin typeface="Consolas" charset="0"/>
                <a:ea typeface="Consolas" charset="0"/>
                <a:cs typeface="Consolas" charset="0"/>
              </a:rPr>
              <a:t>= </a:t>
            </a:r>
            <a:r>
              <a:rPr lang="en-US" sz="2400" dirty="0" err="1">
                <a:latin typeface="Consolas" charset="0"/>
                <a:ea typeface="Consolas" charset="0"/>
                <a:cs typeface="Consolas" charset="0"/>
              </a:rPr>
              <a:t>b.get</a:t>
            </a:r>
            <a:r>
              <a:rPr lang="en-US" sz="2400" dirty="0">
                <a:latin typeface="Consolas" charset="0"/>
                <a:ea typeface="Consolas" charset="0"/>
                <a:cs typeface="Consolas" charset="0"/>
              </a:rPr>
              <a:t>(</a:t>
            </a:r>
            <a:r>
              <a:rPr lang="en-US" sz="2400" dirty="0">
                <a:latin typeface="Consolas" charset="0"/>
                <a:ea typeface="Consolas" charset="0"/>
                <a:cs typeface="Consolas" charset="0"/>
              </a:rPr>
              <a:t>0</a:t>
            </a:r>
            <a:r>
              <a:rPr lang="en-US" sz="2400" dirty="0">
                <a:latin typeface="Consolas" charset="0"/>
                <a:ea typeface="Consolas" charset="0"/>
                <a:cs typeface="Consolas" charset="0"/>
              </a:rPr>
              <a:t>).get(</a:t>
            </a:r>
            <a:r>
              <a:rPr lang="en-US" sz="2400" dirty="0">
                <a:latin typeface="Consolas" charset="0"/>
                <a:ea typeface="Consolas" charset="0"/>
                <a:cs typeface="Consolas" charset="0"/>
              </a:rPr>
              <a:t>0</a:t>
            </a:r>
            <a:r>
              <a:rPr lang="en-US" sz="2400" dirty="0" smtClean="0">
                <a:latin typeface="Consolas" charset="0"/>
                <a:ea typeface="Consolas" charset="0"/>
                <a:cs typeface="Consolas" charset="0"/>
              </a:rPr>
              <a:t>);</a:t>
            </a:r>
          </a:p>
          <a:p>
            <a:pPr marL="0" indent="0">
              <a:buNone/>
            </a:pPr>
            <a:endParaRPr lang="en-US" sz="2400" dirty="0" smtClean="0">
              <a:latin typeface="Consolas" charset="0"/>
              <a:ea typeface="Consolas" charset="0"/>
              <a:cs typeface="Consolas" charset="0"/>
            </a:endParaRPr>
          </a:p>
          <a:p>
            <a:pPr marL="0" indent="0">
              <a:buNone/>
            </a:pPr>
            <a:r>
              <a:rPr lang="en-US" sz="2400" dirty="0" smtClean="0">
                <a:latin typeface="Consolas" charset="0"/>
                <a:ea typeface="Consolas" charset="0"/>
                <a:cs typeface="Consolas" charset="0"/>
              </a:rPr>
              <a:t>// c is an Integer containing 2.718</a:t>
            </a:r>
          </a:p>
        </p:txBody>
      </p:sp>
    </p:spTree>
    <p:extLst>
      <p:ext uri="{BB962C8B-B14F-4D97-AF65-F5344CB8AC3E}">
        <p14:creationId xmlns:p14="http://schemas.microsoft.com/office/powerpoint/2010/main" val="124136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it to compile?	</a:t>
            </a:r>
            <a:endParaRPr lang="en-US" dirty="0"/>
          </a:p>
        </p:txBody>
      </p:sp>
      <p:sp>
        <p:nvSpPr>
          <p:cNvPr id="3" name="Content Placeholder 2"/>
          <p:cNvSpPr>
            <a:spLocks noGrp="1"/>
          </p:cNvSpPr>
          <p:nvPr>
            <p:ph idx="1"/>
          </p:nvPr>
        </p:nvSpPr>
        <p:spPr/>
        <p:txBody>
          <a:bodyPr/>
          <a:lstStyle/>
          <a:p>
            <a:pPr marL="0" indent="0">
              <a:buNone/>
            </a:pPr>
            <a:r>
              <a:rPr lang="en-US" sz="2800" dirty="0">
                <a:latin typeface="Consolas" charset="0"/>
                <a:ea typeface="Consolas" charset="0"/>
                <a:cs typeface="Consolas" charset="0"/>
              </a:rPr>
              <a:t>List&lt;List&lt;?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Number&gt;&gt; a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List&lt;List&lt;Integer&gt;&gt; b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a = b; // </a:t>
            </a:r>
            <a:r>
              <a:rPr lang="en-US" sz="2800" dirty="0" smtClean="0">
                <a:latin typeface="Consolas" charset="0"/>
                <a:ea typeface="Consolas" charset="0"/>
                <a:cs typeface="Consolas" charset="0"/>
              </a:rPr>
              <a:t>Error</a:t>
            </a:r>
          </a:p>
          <a:p>
            <a:pPr marL="0" indent="0">
              <a:buNone/>
            </a:pPr>
            <a:endParaRPr lang="en-US" sz="2800" dirty="0" smtClean="0">
              <a:latin typeface="Consolas" charset="0"/>
              <a:ea typeface="Consolas" charset="0"/>
              <a:cs typeface="Consolas" charset="0"/>
            </a:endParaRPr>
          </a:p>
          <a:p>
            <a:pPr marL="0" indent="0">
              <a:buNone/>
            </a:pPr>
            <a:r>
              <a:rPr lang="en-US" sz="2800" dirty="0" smtClean="0">
                <a:latin typeface="Consolas" charset="0"/>
                <a:ea typeface="Consolas" charset="0"/>
                <a:cs typeface="Consolas" charset="0"/>
              </a:rPr>
              <a:t>List</a:t>
            </a:r>
            <a:r>
              <a:rPr lang="en-US" sz="2800" dirty="0">
                <a:latin typeface="Consolas" charset="0"/>
                <a:ea typeface="Consolas" charset="0"/>
                <a:cs typeface="Consolas" charset="0"/>
              </a:rPr>
              <a: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List&lt;?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Number&gt;&gt; c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List&lt;List&lt;Integer&gt;&gt; d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c = d; // </a:t>
            </a:r>
            <a:r>
              <a:rPr lang="en-US" sz="2800" dirty="0" smtClean="0">
                <a:latin typeface="Consolas" charset="0"/>
                <a:ea typeface="Consolas" charset="0"/>
                <a:cs typeface="Consolas" charset="0"/>
              </a:rPr>
              <a:t>OK</a:t>
            </a:r>
          </a:p>
        </p:txBody>
      </p:sp>
      <p:sp>
        <p:nvSpPr>
          <p:cNvPr id="4" name="TextBox 3"/>
          <p:cNvSpPr txBox="1"/>
          <p:nvPr/>
        </p:nvSpPr>
        <p:spPr>
          <a:xfrm>
            <a:off x="0" y="6488668"/>
            <a:ext cx="10406743" cy="369332"/>
          </a:xfrm>
          <a:prstGeom prst="rect">
            <a:avLst/>
          </a:prstGeom>
          <a:noFill/>
        </p:spPr>
        <p:txBody>
          <a:bodyPr wrap="square" rtlCol="0">
            <a:spAutoFit/>
          </a:bodyPr>
          <a:lstStyle/>
          <a:p>
            <a:r>
              <a:rPr lang="en-US" dirty="0"/>
              <a:t>http://</a:t>
            </a:r>
            <a:r>
              <a:rPr lang="en-US" dirty="0" err="1"/>
              <a:t>www.angelikalanger.com</a:t>
            </a:r>
            <a:r>
              <a:rPr lang="en-US" dirty="0"/>
              <a:t>/</a:t>
            </a:r>
            <a:r>
              <a:rPr lang="en-US" dirty="0" err="1"/>
              <a:t>GenericsFAQ</a:t>
            </a:r>
            <a:r>
              <a:rPr lang="en-US" dirty="0"/>
              <a:t>/</a:t>
            </a:r>
            <a:r>
              <a:rPr lang="en-US" dirty="0" err="1"/>
              <a:t>FAQSections</a:t>
            </a:r>
            <a:r>
              <a:rPr lang="en-US" dirty="0"/>
              <a:t>/TypeArguments.html#FAQ104</a:t>
            </a:r>
          </a:p>
        </p:txBody>
      </p:sp>
    </p:spTree>
    <p:extLst>
      <p:ext uri="{BB962C8B-B14F-4D97-AF65-F5344CB8AC3E}">
        <p14:creationId xmlns:p14="http://schemas.microsoft.com/office/powerpoint/2010/main" val="2005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9550399" cy="3437466"/>
          </a:xfrm>
        </p:spPr>
        <p:txBody>
          <a:bodyPr>
            <a:normAutofit fontScale="90000"/>
          </a:bodyPr>
          <a:lstStyle/>
          <a:p>
            <a:r>
              <a:rPr lang="en-US" altLang="en-US" dirty="0" smtClean="0"/>
              <a:t>I </a:t>
            </a:r>
            <a:r>
              <a:rPr lang="en-US" altLang="en-US" dirty="0"/>
              <a:t>am completely and totally humbled. Laid low. I realize now that I am simply not smart at all. I made the mistake of thinking that I could understand generics. I simply cannot. I just can't. This is really depressing. It is the first time that I've ever not been able to understand something related to computers, in any domain, anywhere, period</a:t>
            </a:r>
            <a:r>
              <a:rPr lang="en-US" altLang="en-US" dirty="0" smtClean="0"/>
              <a:t>.</a:t>
            </a:r>
            <a:endParaRPr lang="en-US" dirty="0"/>
          </a:p>
        </p:txBody>
      </p:sp>
    </p:spTree>
    <p:extLst>
      <p:ext uri="{BB962C8B-B14F-4D97-AF65-F5344CB8AC3E}">
        <p14:creationId xmlns:p14="http://schemas.microsoft.com/office/powerpoint/2010/main" val="1847302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 simply cannot afford another </a:t>
            </a:r>
            <a:r>
              <a:rPr lang="en-US" i="1" dirty="0" smtClean="0"/>
              <a:t>wildcards</a:t>
            </a:r>
            <a:r>
              <a:rPr lang="en-US" dirty="0" smtClean="0"/>
              <a:t>.</a:t>
            </a:r>
            <a:endParaRPr lang="en-US" dirty="0"/>
          </a:p>
        </p:txBody>
      </p:sp>
      <p:sp>
        <p:nvSpPr>
          <p:cNvPr id="3" name="Text Placeholder 2"/>
          <p:cNvSpPr>
            <a:spLocks noGrp="1"/>
          </p:cNvSpPr>
          <p:nvPr>
            <p:ph type="body" sz="quarter" idx="13"/>
          </p:nvPr>
        </p:nvSpPr>
        <p:spPr/>
        <p:txBody>
          <a:bodyPr/>
          <a:lstStyle/>
          <a:p>
            <a:pPr algn="r"/>
            <a:r>
              <a:rPr lang="en-US" dirty="0"/>
              <a:t>—</a:t>
            </a:r>
            <a:r>
              <a:rPr lang="en-US" dirty="0" smtClean="0"/>
              <a:t>Joshua Bloch, 2007</a:t>
            </a:r>
            <a:endParaRPr lang="en-US" dirty="0"/>
          </a:p>
        </p:txBody>
      </p:sp>
    </p:spTree>
    <p:extLst>
      <p:ext uri="{BB962C8B-B14F-4D97-AF65-F5344CB8AC3E}">
        <p14:creationId xmlns:p14="http://schemas.microsoft.com/office/powerpoint/2010/main" val="844320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Use-site variance</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a:latin typeface="Consolas" charset="0"/>
                <a:ea typeface="Consolas" charset="0"/>
                <a:cs typeface="Consolas" charset="0"/>
              </a:rPr>
              <a:t>interface </a:t>
            </a:r>
            <a:r>
              <a:rPr lang="en-US" sz="2000" dirty="0">
                <a:latin typeface="Consolas" charset="0"/>
                <a:ea typeface="Consolas" charset="0"/>
                <a:cs typeface="Consolas" charset="0"/>
              </a:rPr>
              <a:t>Consumer&lt;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void </a:t>
            </a:r>
            <a:r>
              <a:rPr lang="en-US" sz="2000" dirty="0" err="1">
                <a:latin typeface="Consolas" charset="0"/>
                <a:ea typeface="Consolas" charset="0"/>
                <a:cs typeface="Consolas" charset="0"/>
              </a:rPr>
              <a:t>consumeList</a:t>
            </a:r>
            <a:r>
              <a:rPr lang="en-US" sz="2000" dirty="0">
                <a:latin typeface="Consolas" charset="0"/>
                <a:ea typeface="Consolas" charset="0"/>
                <a:cs typeface="Consolas" charset="0"/>
              </a:rPr>
              <a:t>(List&lt;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values);</a:t>
            </a:r>
            <a:br>
              <a:rPr lang="en-US" sz="2000" dirty="0">
                <a:latin typeface="Consolas" charset="0"/>
                <a:ea typeface="Consolas" charset="0"/>
                <a:cs typeface="Consolas" charset="0"/>
              </a:rPr>
            </a:b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interface </a:t>
            </a:r>
            <a:r>
              <a:rPr lang="en-US" sz="2000" dirty="0">
                <a:latin typeface="Consolas" charset="0"/>
                <a:ea typeface="Consolas" charset="0"/>
                <a:cs typeface="Consolas" charset="0"/>
              </a:rPr>
              <a:t>Producer&lt;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br>
              <a:rPr lang="en-US" sz="2000" dirty="0">
                <a:latin typeface="Consolas" charset="0"/>
                <a:ea typeface="Consolas" charset="0"/>
                <a:cs typeface="Consolas" charset="0"/>
              </a:rPr>
            </a:br>
            <a:r>
              <a:rPr lang="en-US" sz="2000" dirty="0">
                <a:latin typeface="Consolas" charset="0"/>
                <a:ea typeface="Consolas" charset="0"/>
                <a:cs typeface="Consolas" charset="0"/>
              </a:rPr>
              <a:t>   List&lt;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r>
              <a:rPr lang="en-US" sz="2000" dirty="0" err="1">
                <a:latin typeface="Consolas" charset="0"/>
                <a:ea typeface="Consolas" charset="0"/>
                <a:cs typeface="Consolas" charset="0"/>
              </a:rPr>
              <a:t>produceList</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public class </a:t>
            </a:r>
            <a:r>
              <a:rPr lang="en-US" sz="2000" dirty="0">
                <a:latin typeface="Consolas" charset="0"/>
                <a:ea typeface="Consolas" charset="0"/>
                <a:cs typeface="Consolas" charset="0"/>
              </a:rPr>
              <a:t>PECS&lt;</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br>
              <a:rPr lang="en-US" sz="2000" dirty="0">
                <a:latin typeface="Consolas" charset="0"/>
                <a:ea typeface="Consolas" charset="0"/>
                <a:cs typeface="Consolas" charset="0"/>
              </a:rPr>
            </a:br>
            <a:r>
              <a:rPr lang="en-US" sz="2000" dirty="0">
                <a:latin typeface="Consolas" charset="0"/>
                <a:ea typeface="Consolas" charset="0"/>
                <a:cs typeface="Consolas" charset="0"/>
              </a:rPr>
              <a:t>   Consumer&lt;? </a:t>
            </a:r>
            <a:r>
              <a:rPr lang="en-US" sz="2000" b="1" dirty="0">
                <a:latin typeface="Consolas" charset="0"/>
                <a:ea typeface="Consolas" charset="0"/>
                <a:cs typeface="Consolas" charset="0"/>
              </a:rPr>
              <a:t>super </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r>
              <a:rPr lang="en-US" sz="2000" b="1" dirty="0">
                <a:latin typeface="Consolas" charset="0"/>
                <a:ea typeface="Consolas" charset="0"/>
                <a:cs typeface="Consolas" charset="0"/>
              </a:rPr>
              <a:t>consumer</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Producer&lt;? </a:t>
            </a:r>
            <a:r>
              <a:rPr lang="en-US" sz="2000" b="1" dirty="0">
                <a:latin typeface="Consolas" charset="0"/>
                <a:ea typeface="Consolas" charset="0"/>
                <a:cs typeface="Consolas" charset="0"/>
              </a:rPr>
              <a:t>extends </a:t>
            </a:r>
            <a:r>
              <a:rPr lang="en-US" sz="2000" dirty="0">
                <a:latin typeface="Consolas" charset="0"/>
                <a:ea typeface="Consolas" charset="0"/>
                <a:cs typeface="Consolas" charset="0"/>
              </a:rPr>
              <a:t>T</a:t>
            </a:r>
            <a:r>
              <a:rPr lang="en-US" sz="2000" dirty="0">
                <a:latin typeface="Consolas" charset="0"/>
                <a:ea typeface="Consolas" charset="0"/>
                <a:cs typeface="Consolas" charset="0"/>
              </a:rPr>
              <a:t>&gt; </a:t>
            </a:r>
            <a:r>
              <a:rPr lang="en-US" sz="2000" b="1" dirty="0">
                <a:latin typeface="Consolas" charset="0"/>
                <a:ea typeface="Consolas" charset="0"/>
                <a:cs typeface="Consolas" charset="0"/>
              </a:rPr>
              <a:t>producer</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2030777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PECS</a:t>
            </a:r>
            <a:endParaRPr lang="en-US" dirty="0"/>
          </a:p>
        </p:txBody>
      </p:sp>
      <p:sp>
        <p:nvSpPr>
          <p:cNvPr id="3" name="Content Placeholder 2"/>
          <p:cNvSpPr>
            <a:spLocks noGrp="1"/>
          </p:cNvSpPr>
          <p:nvPr>
            <p:ph idx="1"/>
          </p:nvPr>
        </p:nvSpPr>
        <p:spPr/>
        <p:txBody>
          <a:bodyPr>
            <a:normAutofit/>
          </a:bodyPr>
          <a:lstStyle/>
          <a:p>
            <a:pPr marL="0" indent="0">
              <a:buNone/>
            </a:pPr>
            <a:r>
              <a:rPr lang="en-US" sz="6000" dirty="0" smtClean="0"/>
              <a:t>Producers:		</a:t>
            </a:r>
            <a:r>
              <a:rPr lang="en-US" sz="6000" dirty="0" smtClean="0">
                <a:latin typeface="Consolas" charset="0"/>
                <a:ea typeface="Consolas" charset="0"/>
                <a:cs typeface="Consolas" charset="0"/>
              </a:rPr>
              <a:t>extend</a:t>
            </a:r>
          </a:p>
          <a:p>
            <a:pPr marL="0" indent="0">
              <a:buNone/>
            </a:pPr>
            <a:r>
              <a:rPr lang="en-US" sz="6000" dirty="0" smtClean="0"/>
              <a:t>Consumers:		</a:t>
            </a:r>
            <a:r>
              <a:rPr lang="en-US" sz="6000" dirty="0" smtClean="0">
                <a:latin typeface="Consolas" charset="0"/>
                <a:ea typeface="Consolas" charset="0"/>
                <a:cs typeface="Consolas" charset="0"/>
              </a:rPr>
              <a:t>super</a:t>
            </a:r>
            <a:endParaRPr lang="en-US" sz="6000" dirty="0">
              <a:latin typeface="Consolas" charset="0"/>
              <a:ea typeface="Consolas" charset="0"/>
              <a:cs typeface="Consolas" charset="0"/>
            </a:endParaRPr>
          </a:p>
        </p:txBody>
      </p:sp>
      <p:sp>
        <p:nvSpPr>
          <p:cNvPr id="4" name="Content Placeholder 2"/>
          <p:cNvSpPr txBox="1">
            <a:spLocks/>
          </p:cNvSpPr>
          <p:nvPr/>
        </p:nvSpPr>
        <p:spPr>
          <a:xfrm>
            <a:off x="685801" y="5130801"/>
            <a:ext cx="10131425" cy="6519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smtClean="0"/>
              <a:t>Key insight: if we document these on the interface’s type parameters, things can “just work.”</a:t>
            </a:r>
            <a:endParaRPr lang="en-US" dirty="0" smtClean="0"/>
          </a:p>
        </p:txBody>
      </p:sp>
    </p:spTree>
    <p:extLst>
      <p:ext uri="{BB962C8B-B14F-4D97-AF65-F5344CB8AC3E}">
        <p14:creationId xmlns:p14="http://schemas.microsoft.com/office/powerpoint/2010/main" val="329052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declaration-site variance</a:t>
            </a:r>
            <a:endParaRPr lang="en-US" dirty="0"/>
          </a:p>
        </p:txBody>
      </p:sp>
      <p:sp>
        <p:nvSpPr>
          <p:cNvPr id="6" name="Content Placeholder 5"/>
          <p:cNvSpPr>
            <a:spLocks noGrp="1"/>
          </p:cNvSpPr>
          <p:nvPr>
            <p:ph idx="1"/>
          </p:nvPr>
        </p:nvSpPr>
        <p:spPr>
          <a:xfrm>
            <a:off x="668868" y="2142067"/>
            <a:ext cx="10131425" cy="3649133"/>
          </a:xfrm>
        </p:spPr>
        <p:txBody>
          <a:bodyPr>
            <a:normAutofit/>
          </a:bodyPr>
          <a:lstStyle/>
          <a:p>
            <a:pPr marL="0" indent="0">
              <a:buNone/>
            </a:pPr>
            <a:r>
              <a:rPr lang="en-US" sz="2800" b="1" dirty="0">
                <a:latin typeface="Consolas" charset="0"/>
                <a:ea typeface="Consolas" charset="0"/>
                <a:cs typeface="Consolas" charset="0"/>
              </a:rPr>
              <a:t>package </a:t>
            </a:r>
            <a:r>
              <a:rPr lang="en-US" sz="2800" dirty="0" err="1">
                <a:latin typeface="Consolas" charset="0"/>
                <a:ea typeface="Consolas" charset="0"/>
                <a:cs typeface="Consolas" charset="0"/>
              </a:rPr>
              <a:t>java.util</a:t>
            </a:r>
            <a:r>
              <a:rPr lang="en-US" sz="2800" dirty="0">
                <a:latin typeface="Consolas" charset="0"/>
                <a:ea typeface="Consolas" charset="0"/>
                <a:cs typeface="Consolas" charset="0"/>
              </a:rPr>
              <a:t>;</a:t>
            </a:r>
            <a:r>
              <a:rPr lang="en-US" sz="2800" b="1" dirty="0" smtClean="0">
                <a:latin typeface="Consolas" charset="0"/>
                <a:ea typeface="Consolas" charset="0"/>
                <a:cs typeface="Consolas" charset="0"/>
              </a:rPr>
              <a:t/>
            </a:r>
            <a:br>
              <a:rPr lang="en-US" sz="2800" b="1" dirty="0" smtClean="0">
                <a:latin typeface="Consolas" charset="0"/>
                <a:ea typeface="Consolas" charset="0"/>
                <a:cs typeface="Consolas" charset="0"/>
              </a:rPr>
            </a:br>
            <a:r>
              <a:rPr lang="en-US" sz="2800" b="1" dirty="0" smtClean="0">
                <a:latin typeface="Consolas" charset="0"/>
                <a:ea typeface="Consolas" charset="0"/>
                <a:cs typeface="Consolas" charset="0"/>
              </a:rPr>
              <a:t>public </a:t>
            </a:r>
            <a:r>
              <a:rPr lang="en-US" sz="2800" b="1" dirty="0">
                <a:latin typeface="Consolas" charset="0"/>
                <a:ea typeface="Consolas" charset="0"/>
                <a:cs typeface="Consolas" charset="0"/>
              </a:rPr>
              <a:t>interface </a:t>
            </a:r>
            <a:r>
              <a:rPr lang="en-US" sz="2800" dirty="0">
                <a:latin typeface="Consolas" charset="0"/>
                <a:ea typeface="Consolas" charset="0"/>
                <a:cs typeface="Consolas" charset="0"/>
              </a:rPr>
              <a:t>List&lt;</a:t>
            </a:r>
            <a:r>
              <a:rPr lang="en-US" sz="2800" dirty="0">
                <a:latin typeface="Consolas" charset="0"/>
                <a:ea typeface="Consolas" charset="0"/>
                <a:cs typeface="Consolas" charset="0"/>
              </a:rPr>
              <a:t>E</a:t>
            </a:r>
            <a:r>
              <a:rPr lang="en-US" sz="2800" dirty="0" smtClean="0">
                <a:latin typeface="Consolas" charset="0"/>
                <a:ea typeface="Consolas" charset="0"/>
                <a:cs typeface="Consolas" charset="0"/>
              </a:rPr>
              <a:t>&gt; {</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boolean</a:t>
            </a:r>
            <a:r>
              <a:rPr lang="en-US" sz="2800" b="1" dirty="0" smtClean="0">
                <a:latin typeface="Consolas" charset="0"/>
                <a:ea typeface="Consolas" charset="0"/>
                <a:cs typeface="Consolas" charset="0"/>
              </a:rPr>
              <a:t> </a:t>
            </a:r>
            <a:r>
              <a:rPr lang="en-US" sz="2800" dirty="0">
                <a:latin typeface="Consolas" charset="0"/>
                <a:ea typeface="Consolas" charset="0"/>
                <a:cs typeface="Consolas" charset="0"/>
              </a:rPr>
              <a:t>add(</a:t>
            </a:r>
            <a:r>
              <a:rPr lang="en-US" sz="2800" dirty="0">
                <a:latin typeface="Consolas" charset="0"/>
                <a:ea typeface="Consolas" charset="0"/>
                <a:cs typeface="Consolas" charset="0"/>
              </a:rPr>
              <a:t>E </a:t>
            </a:r>
            <a:r>
              <a:rPr lang="en-US" sz="2800" dirty="0">
                <a:latin typeface="Consolas" charset="0"/>
                <a:ea typeface="Consolas" charset="0"/>
                <a:cs typeface="Consolas" charset="0"/>
              </a:rPr>
              <a:t>e</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E </a:t>
            </a:r>
            <a:r>
              <a:rPr lang="en-US" sz="2800" dirty="0">
                <a:latin typeface="Consolas" charset="0"/>
                <a:ea typeface="Consolas" charset="0"/>
                <a:cs typeface="Consolas" charset="0"/>
              </a:rPr>
              <a:t>get(</a:t>
            </a:r>
            <a:r>
              <a:rPr lang="en-US" sz="2800" b="1" dirty="0" err="1">
                <a:latin typeface="Consolas" charset="0"/>
                <a:ea typeface="Consolas" charset="0"/>
                <a:cs typeface="Consolas" charset="0"/>
              </a:rPr>
              <a:t>int</a:t>
            </a:r>
            <a:r>
              <a:rPr lang="en-US" sz="2800" b="1" dirty="0">
                <a:latin typeface="Consolas" charset="0"/>
                <a:ea typeface="Consolas" charset="0"/>
                <a:cs typeface="Consolas" charset="0"/>
              </a:rPr>
              <a:t> </a:t>
            </a:r>
            <a:r>
              <a:rPr lang="en-US" sz="2800" dirty="0">
                <a:latin typeface="Consolas" charset="0"/>
                <a:ea typeface="Consolas" charset="0"/>
                <a:cs typeface="Consolas" charset="0"/>
              </a:rPr>
              <a:t>index</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a:t>
            </a:r>
          </a:p>
        </p:txBody>
      </p:sp>
    </p:spTree>
    <p:extLst>
      <p:ext uri="{BB962C8B-B14F-4D97-AF65-F5344CB8AC3E}">
        <p14:creationId xmlns:p14="http://schemas.microsoft.com/office/powerpoint/2010/main" val="13500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Scala?</a:t>
            </a:r>
            <a:endParaRPr lang="en-US" dirty="0"/>
          </a:p>
        </p:txBody>
      </p:sp>
      <p:sp>
        <p:nvSpPr>
          <p:cNvPr id="3" name="Content Placeholder 2"/>
          <p:cNvSpPr>
            <a:spLocks noGrp="1"/>
          </p:cNvSpPr>
          <p:nvPr>
            <p:ph idx="1"/>
          </p:nvPr>
        </p:nvSpPr>
        <p:spPr/>
        <p:txBody>
          <a:bodyPr anchor="ctr" anchorCtr="0">
            <a:normAutofit/>
          </a:bodyPr>
          <a:lstStyle/>
          <a:p>
            <a:r>
              <a:rPr lang="en-US" dirty="0" smtClean="0"/>
              <a:t>Java has </a:t>
            </a:r>
            <a:r>
              <a:rPr lang="en-US" dirty="0" smtClean="0">
                <a:hlinkClick r:id="rId3"/>
              </a:rPr>
              <a:t>amazing support</a:t>
            </a:r>
            <a:r>
              <a:rPr lang="en-US" dirty="0" smtClean="0"/>
              <a:t> from open-source.</a:t>
            </a:r>
          </a:p>
          <a:p>
            <a:r>
              <a:rPr lang="en-US" dirty="0" smtClean="0"/>
              <a:t>Java has amazing tools.</a:t>
            </a:r>
          </a:p>
          <a:p>
            <a:r>
              <a:rPr lang="en-US" dirty="0" smtClean="0"/>
              <a:t>Java is widely used in the industry.</a:t>
            </a:r>
          </a:p>
          <a:p>
            <a:r>
              <a:rPr lang="en-US" dirty="0" smtClean="0"/>
              <a:t>Scala is completely interoperable with Java.</a:t>
            </a:r>
          </a:p>
          <a:p>
            <a:r>
              <a:rPr lang="en-US" dirty="0" smtClean="0"/>
              <a:t>Scala improves on Java.</a:t>
            </a:r>
          </a:p>
          <a:p>
            <a:endParaRPr lang="en-US" dirty="0" smtClean="0"/>
          </a:p>
          <a:p>
            <a:endParaRPr lang="en-US" dirty="0" smtClean="0"/>
          </a:p>
          <a:p>
            <a:endParaRPr lang="en-US" dirty="0" smtClean="0"/>
          </a:p>
          <a:p>
            <a:endParaRPr lang="en-US" dirty="0" smtClean="0"/>
          </a:p>
          <a:p>
            <a:endParaRPr lang="en-US" dirty="0"/>
          </a:p>
        </p:txBody>
      </p:sp>
      <p:sp>
        <p:nvSpPr>
          <p:cNvPr id="4" name="Text Placeholder 3"/>
          <p:cNvSpPr>
            <a:spLocks noGrp="1"/>
          </p:cNvSpPr>
          <p:nvPr>
            <p:ph type="body" sz="half" idx="2"/>
          </p:nvPr>
        </p:nvSpPr>
        <p:spPr/>
        <p:txBody>
          <a:bodyPr/>
          <a:lstStyle/>
          <a:p>
            <a:r>
              <a:rPr lang="en-US" dirty="0" smtClean="0"/>
              <a:t>And not Haskell or F#</a:t>
            </a:r>
            <a:endParaRPr lang="en-US" dirty="0"/>
          </a:p>
        </p:txBody>
      </p:sp>
    </p:spTree>
    <p:extLst>
      <p:ext uri="{BB962C8B-B14F-4D97-AF65-F5344CB8AC3E}">
        <p14:creationId xmlns:p14="http://schemas.microsoft.com/office/powerpoint/2010/main" val="41277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declaration-site </a:t>
            </a:r>
            <a:r>
              <a:rPr lang="en-US" dirty="0" smtClean="0"/>
              <a:t>variance</a:t>
            </a:r>
            <a:endParaRPr lang="en-US" dirty="0"/>
          </a:p>
        </p:txBody>
      </p:sp>
      <p:sp>
        <p:nvSpPr>
          <p:cNvPr id="3" name="Content Placeholder 2"/>
          <p:cNvSpPr>
            <a:spLocks noGrp="1"/>
          </p:cNvSpPr>
          <p:nvPr>
            <p:ph idx="1"/>
          </p:nvPr>
        </p:nvSpPr>
        <p:spPr/>
        <p:txBody>
          <a:bodyPr>
            <a:normAutofit/>
          </a:bodyPr>
          <a:lstStyle/>
          <a:p>
            <a:r>
              <a:rPr lang="en-US" sz="2800" b="1" dirty="0">
                <a:latin typeface="Consolas" charset="0"/>
                <a:ea typeface="Consolas" charset="0"/>
                <a:cs typeface="Consolas" charset="0"/>
              </a:rPr>
              <a:t>class </a:t>
            </a:r>
            <a:r>
              <a:rPr lang="en-US" sz="2800" dirty="0" err="1">
                <a:latin typeface="Consolas" charset="0"/>
                <a:ea typeface="Consolas" charset="0"/>
                <a:cs typeface="Consolas" charset="0"/>
              </a:rPr>
              <a:t>ArrayBuffer</a:t>
            </a:r>
            <a:r>
              <a:rPr lang="en-US" sz="2800" dirty="0">
                <a:latin typeface="Consolas" charset="0"/>
                <a:ea typeface="Consolas" charset="0"/>
                <a:cs typeface="Consolas" charset="0"/>
              </a:rPr>
              <a:t>[</a:t>
            </a:r>
            <a:r>
              <a:rPr lang="en-US" sz="2800" dirty="0">
                <a:latin typeface="Consolas" charset="0"/>
                <a:ea typeface="Consolas" charset="0"/>
                <a:cs typeface="Consolas" charset="0"/>
              </a:rPr>
              <a:t>A</a:t>
            </a:r>
            <a:r>
              <a:rPr lang="en-US" sz="2800" dirty="0" smtClean="0">
                <a:latin typeface="Consolas" charset="0"/>
                <a:ea typeface="Consolas" charset="0"/>
                <a:cs typeface="Consolas" charset="0"/>
              </a:rPr>
              <a:t>]</a:t>
            </a:r>
          </a:p>
          <a:p>
            <a:r>
              <a:rPr lang="en-US" sz="2800" b="1" dirty="0">
                <a:latin typeface="Consolas" charset="0"/>
                <a:ea typeface="Consolas" charset="0"/>
                <a:cs typeface="Consolas" charset="0"/>
              </a:rPr>
              <a:t>class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a:t>
            </a: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05502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Declaration-site variance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Consolas" charset="0"/>
                <a:ea typeface="Consolas" charset="0"/>
                <a:cs typeface="Consolas" charset="0"/>
              </a:rPr>
              <a:t>package </a:t>
            </a:r>
            <a:r>
              <a:rPr lang="en-US" sz="2800" dirty="0" err="1" smtClean="0">
                <a:latin typeface="Consolas" charset="0"/>
                <a:ea typeface="Consolas" charset="0"/>
                <a:cs typeface="Consolas" charset="0"/>
              </a:rPr>
              <a:t>scala.collection.immutable</a:t>
            </a:r>
            <a:r>
              <a:rPr lang="en-US" sz="2800" dirty="0" smtClean="0">
                <a:latin typeface="Consolas" charset="0"/>
                <a:ea typeface="Consolas" charset="0"/>
                <a:cs typeface="Consolas" charset="0"/>
              </a:rPr>
              <a:t/>
            </a:r>
            <a:br>
              <a:rPr lang="en-US" sz="2800" dirty="0" smtClean="0">
                <a:latin typeface="Consolas" charset="0"/>
                <a:ea typeface="Consolas" charset="0"/>
                <a:cs typeface="Consolas" charset="0"/>
              </a:rPr>
            </a:br>
            <a:r>
              <a:rPr lang="en-US" sz="2800" b="1" dirty="0">
                <a:latin typeface="Consolas" charset="0"/>
                <a:ea typeface="Consolas" charset="0"/>
                <a:cs typeface="Consolas" charset="0"/>
              </a:rPr>
              <a:t>class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a:t>
            </a:r>
            <a:r>
              <a:rPr lang="en-US" sz="2800" dirty="0" smtClean="0">
                <a:latin typeface="Consolas" charset="0"/>
                <a:ea typeface="Consolas" charset="0"/>
                <a:cs typeface="Consolas" charset="0"/>
              </a:rPr>
              <a:t>] {</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head: A</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tail: List[A]</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prepend[B &gt;: A] (x: B): List[B]</a:t>
            </a: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p:txBody>
      </p:sp>
    </p:spTree>
    <p:extLst>
      <p:ext uri="{BB962C8B-B14F-4D97-AF65-F5344CB8AC3E}">
        <p14:creationId xmlns:p14="http://schemas.microsoft.com/office/powerpoint/2010/main" val="356579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Autofit/>
          </a:bodyPr>
          <a:lstStyle/>
          <a:p>
            <a:pPr marL="0" indent="0">
              <a:buNone/>
            </a:pPr>
            <a:r>
              <a:rPr lang="en-US" sz="2800" b="1" dirty="0">
                <a:latin typeface="Consolas" charset="0"/>
                <a:ea typeface="Consolas" charset="0"/>
                <a:cs typeface="Consolas" charset="0"/>
              </a:rPr>
              <a:t>class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(secret: </a:t>
            </a:r>
            <a:r>
              <a:rPr lang="en-US" sz="2800" dirty="0">
                <a:latin typeface="Consolas" charset="0"/>
                <a:ea typeface="Consolas" charset="0"/>
                <a:cs typeface="Consolas" charset="0"/>
              </a:rPr>
              <a:t>String</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private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printSecret</a:t>
            </a:r>
            <a:r>
              <a:rPr lang="en-US" sz="2800" dirty="0">
                <a:latin typeface="Consolas" charset="0"/>
                <a:ea typeface="Consolas" charset="0"/>
                <a:cs typeface="Consolas" charset="0"/>
              </a:rPr>
              <a:t>() = </a:t>
            </a:r>
            <a:r>
              <a:rPr lang="en-US" sz="2800" i="1" dirty="0" err="1">
                <a:latin typeface="Consolas" charset="0"/>
                <a:ea typeface="Consolas" charset="0"/>
                <a:cs typeface="Consolas" charset="0"/>
              </a:rPr>
              <a:t>println</a:t>
            </a:r>
            <a:r>
              <a:rPr lang="en-US" sz="2800" dirty="0">
                <a:latin typeface="Consolas" charset="0"/>
                <a:ea typeface="Consolas" charset="0"/>
                <a:cs typeface="Consolas" charset="0"/>
              </a:rPr>
              <a:t>(secret)</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a:p>
            <a:pPr marL="0" indent="0">
              <a:buNone/>
            </a:pPr>
            <a:r>
              <a:rPr lang="en-US" sz="2800" b="1" dirty="0" smtClean="0">
                <a:latin typeface="Consolas" charset="0"/>
                <a:ea typeface="Consolas" charset="0"/>
                <a:cs typeface="Consolas" charset="0"/>
              </a:rPr>
              <a:t>object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betraySecret</a:t>
            </a:r>
            <a:r>
              <a:rPr lang="en-US" sz="2800" dirty="0">
                <a:latin typeface="Consolas" charset="0"/>
                <a:ea typeface="Consolas" charset="0"/>
                <a:cs typeface="Consolas" charset="0"/>
              </a:rPr>
              <a:t>(holder: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holder.printSecret</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811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classes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Consolas" charset="0"/>
                <a:ea typeface="Consolas" charset="0"/>
                <a:cs typeface="Consolas" charset="0"/>
              </a:rPr>
              <a:t>case class </a:t>
            </a:r>
            <a:r>
              <a:rPr lang="en-US" sz="2400" dirty="0">
                <a:latin typeface="Consolas" charset="0"/>
                <a:ea typeface="Consolas" charset="0"/>
                <a:cs typeface="Consolas" charset="0"/>
              </a:rPr>
              <a:t>Person(name: </a:t>
            </a:r>
            <a:r>
              <a:rPr lang="en-US" sz="2400" dirty="0">
                <a:latin typeface="Consolas" charset="0"/>
                <a:ea typeface="Consolas" charset="0"/>
                <a:cs typeface="Consolas" charset="0"/>
              </a:rPr>
              <a:t>String</a:t>
            </a:r>
            <a:r>
              <a:rPr lang="en-US" sz="2400" dirty="0">
                <a:latin typeface="Consolas" charset="0"/>
                <a:ea typeface="Consolas" charset="0"/>
                <a:cs typeface="Consolas" charset="0"/>
              </a:rPr>
              <a:t>, age: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height: </a:t>
            </a:r>
            <a:r>
              <a:rPr lang="en-US" sz="2400" dirty="0" err="1">
                <a:latin typeface="Consolas" charset="0"/>
                <a:ea typeface="Consolas" charset="0"/>
                <a:cs typeface="Consolas" charset="0"/>
              </a:rPr>
              <a:t>Int</a:t>
            </a:r>
            <a:r>
              <a:rPr lang="en-US" sz="2400" dirty="0" smtClean="0">
                <a:latin typeface="Consolas" charset="0"/>
                <a:ea typeface="Consolas" charset="0"/>
                <a:cs typeface="Consolas" charset="0"/>
              </a:rPr>
              <a:t>)</a:t>
            </a:r>
          </a:p>
          <a:p>
            <a:pPr marL="0" indent="0">
              <a:buNone/>
            </a:pPr>
            <a:r>
              <a:rPr lang="en-US" sz="2400" b="1" dirty="0" err="1">
                <a:latin typeface="Consolas" charset="0"/>
                <a:ea typeface="Consolas" charset="0"/>
                <a:cs typeface="Consolas" charset="0"/>
              </a:rPr>
              <a:t>val</a:t>
            </a:r>
            <a:r>
              <a:rPr lang="en-US" sz="2400" b="1" dirty="0">
                <a:latin typeface="Consolas" charset="0"/>
                <a:ea typeface="Consolas" charset="0"/>
                <a:cs typeface="Consolas" charset="0"/>
              </a:rPr>
              <a:t> </a:t>
            </a:r>
            <a:r>
              <a:rPr lang="en-US" sz="2400" dirty="0" err="1">
                <a:latin typeface="Consolas" charset="0"/>
                <a:ea typeface="Consolas" charset="0"/>
                <a:cs typeface="Consolas" charset="0"/>
              </a:rPr>
              <a:t>harold</a:t>
            </a:r>
            <a:r>
              <a:rPr lang="en-US" sz="2400" dirty="0">
                <a:latin typeface="Consolas" charset="0"/>
                <a:ea typeface="Consolas" charset="0"/>
                <a:cs typeface="Consolas" charset="0"/>
              </a:rPr>
              <a:t> = </a:t>
            </a:r>
            <a:r>
              <a:rPr lang="en-US" sz="2400" i="1" dirty="0">
                <a:latin typeface="Consolas" charset="0"/>
                <a:ea typeface="Consolas" charset="0"/>
                <a:cs typeface="Consolas" charset="0"/>
              </a:rPr>
              <a:t>Person</a:t>
            </a:r>
            <a:r>
              <a:rPr lang="en-US" sz="2400" dirty="0">
                <a:latin typeface="Consolas" charset="0"/>
                <a:ea typeface="Consolas" charset="0"/>
                <a:cs typeface="Consolas" charset="0"/>
              </a:rPr>
              <a:t>(</a:t>
            </a:r>
            <a:r>
              <a:rPr lang="en-US" sz="2400" b="1" dirty="0">
                <a:latin typeface="Consolas" charset="0"/>
                <a:ea typeface="Consolas" charset="0"/>
                <a:cs typeface="Consolas" charset="0"/>
              </a:rPr>
              <a:t>"Harold"</a:t>
            </a:r>
            <a:r>
              <a:rPr lang="en-US" sz="2400" dirty="0">
                <a:latin typeface="Consolas" charset="0"/>
                <a:ea typeface="Consolas" charset="0"/>
                <a:cs typeface="Consolas" charset="0"/>
              </a:rPr>
              <a:t>, </a:t>
            </a:r>
            <a:r>
              <a:rPr lang="en-US" sz="2400" dirty="0">
                <a:latin typeface="Consolas" charset="0"/>
                <a:ea typeface="Consolas" charset="0"/>
                <a:cs typeface="Consolas" charset="0"/>
              </a:rPr>
              <a:t>42</a:t>
            </a:r>
            <a:r>
              <a:rPr lang="en-US" sz="2400" dirty="0">
                <a:latin typeface="Consolas" charset="0"/>
                <a:ea typeface="Consolas" charset="0"/>
                <a:cs typeface="Consolas" charset="0"/>
              </a:rPr>
              <a:t>, </a:t>
            </a:r>
            <a:r>
              <a:rPr lang="en-US" sz="2400" dirty="0">
                <a:latin typeface="Consolas" charset="0"/>
                <a:ea typeface="Consolas" charset="0"/>
                <a:cs typeface="Consolas" charset="0"/>
              </a:rPr>
              <a:t>183</a:t>
            </a:r>
            <a:r>
              <a:rPr lang="en-US" sz="2400" dirty="0" smtClean="0">
                <a:latin typeface="Consolas" charset="0"/>
                <a:ea typeface="Consolas" charset="0"/>
                <a:cs typeface="Consolas" charset="0"/>
              </a:rPr>
              <a:t>)</a:t>
            </a:r>
          </a:p>
          <a:p>
            <a:pPr marL="0" indent="0">
              <a:buNone/>
            </a:pPr>
            <a:endParaRPr lang="en-US" sz="2400" dirty="0">
              <a:latin typeface="Consolas" charset="0"/>
              <a:ea typeface="Consolas" charset="0"/>
              <a:cs typeface="Consolas" charset="0"/>
            </a:endParaRPr>
          </a:p>
          <a:p>
            <a:r>
              <a:rPr lang="en-US" sz="2400" dirty="0" smtClean="0">
                <a:ea typeface="Consolas" charset="0"/>
                <a:cs typeface="Consolas" charset="0"/>
              </a:rPr>
              <a:t>Auto </a:t>
            </a:r>
            <a:r>
              <a:rPr lang="en-US" sz="2400" dirty="0" err="1" smtClean="0">
                <a:ea typeface="Consolas" charset="0"/>
                <a:cs typeface="Consolas" charset="0"/>
              </a:rPr>
              <a:t>hashcode</a:t>
            </a:r>
            <a:r>
              <a:rPr lang="en-US" sz="2400" dirty="0" smtClean="0">
                <a:ea typeface="Consolas" charset="0"/>
                <a:cs typeface="Consolas" charset="0"/>
              </a:rPr>
              <a:t>/equals/</a:t>
            </a:r>
            <a:r>
              <a:rPr lang="en-US" sz="2400" dirty="0" err="1" smtClean="0">
                <a:ea typeface="Consolas" charset="0"/>
                <a:cs typeface="Consolas" charset="0"/>
              </a:rPr>
              <a:t>toString</a:t>
            </a:r>
            <a:endParaRPr lang="en-US" sz="2400" dirty="0" smtClean="0">
              <a:ea typeface="Consolas" charset="0"/>
              <a:cs typeface="Consolas" charset="0"/>
            </a:endParaRPr>
          </a:p>
          <a:p>
            <a:r>
              <a:rPr lang="en-US" sz="2400" dirty="0" smtClean="0">
                <a:ea typeface="Consolas" charset="0"/>
                <a:cs typeface="Consolas" charset="0"/>
              </a:rPr>
              <a:t>Auto apply/</a:t>
            </a:r>
            <a:r>
              <a:rPr lang="en-US" sz="2400" dirty="0" err="1" smtClean="0">
                <a:ea typeface="Consolas" charset="0"/>
                <a:cs typeface="Consolas" charset="0"/>
              </a:rPr>
              <a:t>unapply</a:t>
            </a:r>
            <a:endParaRPr lang="en-US" sz="2400" dirty="0">
              <a:ea typeface="Consolas" charset="0"/>
              <a:cs typeface="Consolas" charset="0"/>
            </a:endParaRPr>
          </a:p>
        </p:txBody>
      </p:sp>
    </p:spTree>
    <p:extLst>
      <p:ext uri="{BB962C8B-B14F-4D97-AF65-F5344CB8AC3E}">
        <p14:creationId xmlns:p14="http://schemas.microsoft.com/office/powerpoint/2010/main" val="2135563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charset="0"/>
                <a:ea typeface="Consolas" charset="0"/>
                <a:cs typeface="Consolas" charset="0"/>
              </a:rPr>
              <a:t>(</a:t>
            </a:r>
            <a:r>
              <a:rPr lang="en-US" sz="2400" dirty="0">
                <a:latin typeface="Consolas" charset="0"/>
                <a:ea typeface="Consolas" charset="0"/>
                <a:cs typeface="Consolas" charset="0"/>
              </a:rPr>
              <a:t>1</a:t>
            </a:r>
            <a:r>
              <a:rPr lang="en-US" sz="2400" dirty="0">
                <a:latin typeface="Consolas" charset="0"/>
                <a:ea typeface="Consolas" charset="0"/>
                <a:cs typeface="Consolas" charset="0"/>
              </a:rPr>
              <a:t>, </a:t>
            </a:r>
            <a:r>
              <a:rPr lang="en-US" sz="2400" dirty="0">
                <a:latin typeface="Consolas" charset="0"/>
                <a:ea typeface="Consolas" charset="0"/>
                <a:cs typeface="Consolas" charset="0"/>
              </a:rPr>
              <a:t>2</a:t>
            </a:r>
            <a:r>
              <a:rPr lang="en-US" sz="2400" dirty="0">
                <a:latin typeface="Consolas" charset="0"/>
                <a:ea typeface="Consolas" charset="0"/>
                <a:cs typeface="Consolas" charset="0"/>
              </a:rPr>
              <a:t>, </a:t>
            </a:r>
            <a:r>
              <a:rPr lang="en-US" sz="2400" dirty="0">
                <a:latin typeface="Consolas" charset="0"/>
                <a:ea typeface="Consolas" charset="0"/>
                <a:cs typeface="Consolas" charset="0"/>
              </a:rPr>
              <a:t>3</a:t>
            </a:r>
            <a:r>
              <a:rPr lang="en-US" sz="2400" dirty="0" smtClean="0">
                <a:latin typeface="Consolas" charset="0"/>
                <a:ea typeface="Consolas" charset="0"/>
                <a:cs typeface="Consolas" charset="0"/>
              </a:rPr>
              <a:t>)</a:t>
            </a:r>
          </a:p>
          <a:p>
            <a:pPr marL="0" indent="0">
              <a:buNone/>
            </a:pPr>
            <a:endParaRPr lang="en-US" sz="2400" dirty="0" smtClean="0">
              <a:latin typeface="Consolas" charset="0"/>
              <a:ea typeface="Consolas" charset="0"/>
              <a:cs typeface="Consolas" charset="0"/>
            </a:endParaRPr>
          </a:p>
          <a:p>
            <a:pPr marL="0" indent="0">
              <a:buNone/>
            </a:pPr>
            <a:r>
              <a:rPr lang="en-US" sz="2400" dirty="0" smtClean="0">
                <a:latin typeface="Consolas" charset="0"/>
                <a:ea typeface="Consolas" charset="0"/>
                <a:cs typeface="Consolas" charset="0"/>
              </a:rPr>
              <a:t>(</a:t>
            </a:r>
            <a:r>
              <a:rPr lang="en-US" sz="2400" b="1" dirty="0" smtClean="0">
                <a:latin typeface="Consolas" charset="0"/>
                <a:ea typeface="Consolas" charset="0"/>
                <a:cs typeface="Consolas" charset="0"/>
              </a:rPr>
              <a:t>"</a:t>
            </a:r>
            <a:r>
              <a:rPr lang="en-US" sz="2400" b="1" dirty="0">
                <a:latin typeface="Consolas" charset="0"/>
                <a:ea typeface="Consolas" charset="0"/>
                <a:cs typeface="Consolas" charset="0"/>
              </a:rPr>
              <a:t>a"</a:t>
            </a:r>
            <a:r>
              <a:rPr lang="en-US" sz="2400" dirty="0">
                <a:latin typeface="Consolas" charset="0"/>
                <a:ea typeface="Consolas" charset="0"/>
                <a:cs typeface="Consolas" charset="0"/>
              </a:rPr>
              <a:t>, </a:t>
            </a:r>
            <a:r>
              <a:rPr lang="en-US" sz="2400" dirty="0">
                <a:latin typeface="Consolas" charset="0"/>
                <a:ea typeface="Consolas" charset="0"/>
                <a:cs typeface="Consolas" charset="0"/>
              </a:rPr>
              <a:t>7</a:t>
            </a:r>
            <a:r>
              <a:rPr lang="en-US" sz="2400" dirty="0">
                <a:latin typeface="Consolas" charset="0"/>
                <a:ea typeface="Consolas" charset="0"/>
                <a:cs typeface="Consolas" charset="0"/>
              </a:rPr>
              <a:t>, </a:t>
            </a:r>
            <a:r>
              <a:rPr lang="en-US" sz="2400" i="1" dirty="0">
                <a:latin typeface="Consolas" charset="0"/>
                <a:ea typeface="Consolas" charset="0"/>
                <a:cs typeface="Consolas" charset="0"/>
              </a:rPr>
              <a:t>List</a:t>
            </a:r>
            <a:r>
              <a:rPr lang="en-US" sz="2400" dirty="0">
                <a:latin typeface="Consolas" charset="0"/>
                <a:ea typeface="Consolas" charset="0"/>
                <a:cs typeface="Consolas" charset="0"/>
              </a:rPr>
              <a:t>)._</a:t>
            </a:r>
            <a:r>
              <a:rPr lang="en-US" sz="2400" dirty="0" smtClean="0">
                <a:latin typeface="Consolas" charset="0"/>
                <a:ea typeface="Consolas" charset="0"/>
                <a:cs typeface="Consolas" charset="0"/>
              </a:rPr>
              <a:t>2</a:t>
            </a:r>
          </a:p>
          <a:p>
            <a:pPr marL="0" indent="0">
              <a:buNone/>
            </a:pPr>
            <a:endParaRPr lang="en-US" sz="2400" b="1" dirty="0" smtClean="0">
              <a:latin typeface="Consolas" charset="0"/>
              <a:ea typeface="Consolas" charset="0"/>
              <a:cs typeface="Consolas" charset="0"/>
            </a:endParaRPr>
          </a:p>
          <a:p>
            <a:pPr marL="0" indent="0">
              <a:buNone/>
            </a:pPr>
            <a:r>
              <a:rPr lang="en-US" sz="2400" b="1" dirty="0" err="1" smtClean="0">
                <a:latin typeface="Consolas" charset="0"/>
                <a:ea typeface="Consolas" charset="0"/>
                <a:cs typeface="Consolas" charset="0"/>
              </a:rPr>
              <a:t>def</a:t>
            </a:r>
            <a:r>
              <a:rPr lang="en-US" sz="2400" b="1" dirty="0" smtClean="0">
                <a:latin typeface="Consolas" charset="0"/>
                <a:ea typeface="Consolas" charset="0"/>
                <a:cs typeface="Consolas" charset="0"/>
              </a:rPr>
              <a:t> </a:t>
            </a:r>
            <a:r>
              <a:rPr lang="en-US" sz="2400" dirty="0" err="1">
                <a:latin typeface="Consolas" charset="0"/>
                <a:ea typeface="Consolas" charset="0"/>
                <a:cs typeface="Consolas" charset="0"/>
              </a:rPr>
              <a:t>printFirst</a:t>
            </a:r>
            <a:r>
              <a:rPr lang="en-US" sz="2400" dirty="0">
                <a:latin typeface="Consolas" charset="0"/>
                <a:ea typeface="Consolas" charset="0"/>
                <a:cs typeface="Consolas" charset="0"/>
              </a:rPr>
              <a:t>(input: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a:t>
            </a:r>
            <a:r>
              <a:rPr lang="en-US" sz="2400" dirty="0">
                <a:latin typeface="Consolas" charset="0"/>
                <a:ea typeface="Consolas" charset="0"/>
                <a:cs typeface="Consolas" charset="0"/>
              </a:rPr>
              <a:t>String</a:t>
            </a:r>
            <a:r>
              <a:rPr lang="en-US" sz="2400" dirty="0">
                <a:latin typeface="Consolas" charset="0"/>
                <a:ea typeface="Consolas" charset="0"/>
                <a:cs typeface="Consolas" charset="0"/>
              </a:rPr>
              <a:t>)) = {</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err="1">
                <a:latin typeface="Consolas" charset="0"/>
                <a:ea typeface="Consolas" charset="0"/>
                <a:cs typeface="Consolas" charset="0"/>
              </a:rPr>
              <a:t>val</a:t>
            </a:r>
            <a:r>
              <a:rPr lang="en-US" sz="2400" b="1" dirty="0">
                <a:latin typeface="Consolas" charset="0"/>
                <a:ea typeface="Consolas" charset="0"/>
                <a:cs typeface="Consolas" charset="0"/>
              </a:rPr>
              <a:t> </a:t>
            </a:r>
            <a:r>
              <a:rPr lang="en-US" sz="2400" dirty="0">
                <a:latin typeface="Consolas" charset="0"/>
                <a:ea typeface="Consolas" charset="0"/>
                <a:cs typeface="Consolas" charset="0"/>
              </a:rPr>
              <a:t>(first, second) = input</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i="1" dirty="0" err="1">
                <a:latin typeface="Consolas" charset="0"/>
                <a:ea typeface="Consolas" charset="0"/>
                <a:cs typeface="Consolas" charset="0"/>
              </a:rPr>
              <a:t>println</a:t>
            </a:r>
            <a:r>
              <a:rPr lang="en-US" sz="2400" dirty="0">
                <a:latin typeface="Consolas" charset="0"/>
                <a:ea typeface="Consolas" charset="0"/>
                <a:cs typeface="Consolas" charset="0"/>
              </a:rPr>
              <a:t>(first)</a:t>
            </a:r>
            <a:br>
              <a:rPr lang="en-US" sz="2400" dirty="0">
                <a:latin typeface="Consolas" charset="0"/>
                <a:ea typeface="Consolas" charset="0"/>
                <a:cs typeface="Consolas" charset="0"/>
              </a:rPr>
            </a:br>
            <a:r>
              <a:rPr lang="en-US" sz="2400" dirty="0">
                <a:latin typeface="Consolas" charset="0"/>
                <a:ea typeface="Consolas" charset="0"/>
                <a:cs typeface="Consolas" charset="0"/>
              </a:rPr>
              <a:t>}</a:t>
            </a:r>
          </a:p>
        </p:txBody>
      </p:sp>
    </p:spTree>
    <p:extLst>
      <p:ext uri="{BB962C8B-B14F-4D97-AF65-F5344CB8AC3E}">
        <p14:creationId xmlns:p14="http://schemas.microsoft.com/office/powerpoint/2010/main" val="1094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lstStyle/>
          <a:p>
            <a:pPr marL="0" indent="0">
              <a:buNone/>
            </a:pPr>
            <a:r>
              <a:rPr lang="en-US" b="1" dirty="0">
                <a:latin typeface="Consolas" charset="0"/>
                <a:ea typeface="Consolas" charset="0"/>
                <a:cs typeface="Consolas" charset="0"/>
              </a:rPr>
              <a:t>case class </a:t>
            </a:r>
            <a:r>
              <a:rPr lang="en-US" dirty="0">
                <a:latin typeface="Consolas" charset="0"/>
                <a:ea typeface="Consolas" charset="0"/>
                <a:cs typeface="Consolas" charset="0"/>
              </a:rPr>
              <a:t>Person(name: </a:t>
            </a:r>
            <a:r>
              <a:rPr lang="en-US" dirty="0">
                <a:latin typeface="Consolas" charset="0"/>
                <a:ea typeface="Consolas" charset="0"/>
                <a:cs typeface="Consolas" charset="0"/>
              </a:rPr>
              <a:t>String</a:t>
            </a:r>
            <a:r>
              <a:rPr lang="en-US" dirty="0">
                <a:latin typeface="Consolas" charset="0"/>
                <a:ea typeface="Consolas" charset="0"/>
                <a:cs typeface="Consolas" charset="0"/>
              </a:rPr>
              <a:t>, age: </a:t>
            </a:r>
            <a:r>
              <a:rPr lang="en-US" dirty="0" err="1">
                <a:latin typeface="Consolas" charset="0"/>
                <a:ea typeface="Consolas" charset="0"/>
                <a:cs typeface="Consolas" charset="0"/>
              </a:rPr>
              <a:t>Int</a:t>
            </a:r>
            <a:r>
              <a:rPr lang="en-US" dirty="0">
                <a:latin typeface="Consolas" charset="0"/>
                <a:ea typeface="Consolas" charset="0"/>
                <a:cs typeface="Consolas" charset="0"/>
              </a:rPr>
              <a:t>, height: </a:t>
            </a:r>
            <a:r>
              <a:rPr lang="en-US" dirty="0" err="1">
                <a:latin typeface="Consolas" charset="0"/>
                <a:ea typeface="Consolas" charset="0"/>
                <a:cs typeface="Consolas" charset="0"/>
              </a:rPr>
              <a:t>Int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i="1" dirty="0">
                <a:latin typeface="Consolas" charset="0"/>
                <a:ea typeface="Consolas" charset="0"/>
                <a:cs typeface="Consolas" charset="0"/>
              </a:rPr>
              <a:t>Person</a:t>
            </a:r>
            <a:r>
              <a:rPr lang="en-US" dirty="0">
                <a:latin typeface="Consolas" charset="0"/>
                <a:ea typeface="Consolas" charset="0"/>
                <a:cs typeface="Consolas" charset="0"/>
              </a:rPr>
              <a:t>(</a:t>
            </a:r>
            <a:r>
              <a:rPr lang="en-US" dirty="0" err="1">
                <a:latin typeface="Consolas" charset="0"/>
                <a:ea typeface="Consolas" charset="0"/>
                <a:cs typeface="Consolas" charset="0"/>
              </a:rPr>
              <a:t>haroldsName</a:t>
            </a:r>
            <a:r>
              <a:rPr lang="en-US" dirty="0">
                <a:latin typeface="Consolas" charset="0"/>
                <a:ea typeface="Consolas" charset="0"/>
                <a:cs typeface="Consolas" charset="0"/>
              </a:rPr>
              <a:t>, </a:t>
            </a:r>
            <a:r>
              <a:rPr lang="en-US" dirty="0" err="1">
                <a:latin typeface="Consolas" charset="0"/>
                <a:ea typeface="Consolas" charset="0"/>
                <a:cs typeface="Consolas" charset="0"/>
              </a:rPr>
              <a:t>haroldsAge</a:t>
            </a:r>
            <a:r>
              <a:rPr lang="en-US" dirty="0">
                <a:latin typeface="Consolas" charset="0"/>
                <a:ea typeface="Consolas" charset="0"/>
                <a:cs typeface="Consolas" charset="0"/>
              </a:rPr>
              <a:t>, </a:t>
            </a:r>
            <a:r>
              <a:rPr lang="en-US" dirty="0" err="1">
                <a:latin typeface="Consolas" charset="0"/>
                <a:ea typeface="Consolas" charset="0"/>
                <a:cs typeface="Consolas" charset="0"/>
              </a:rPr>
              <a:t>haroldsHeight</a:t>
            </a:r>
            <a:r>
              <a:rPr lang="en-US" dirty="0">
                <a:latin typeface="Consolas" charset="0"/>
                <a:ea typeface="Consolas" charset="0"/>
                <a:cs typeface="Consolas" charset="0"/>
              </a:rPr>
              <a:t>) = </a:t>
            </a:r>
            <a:r>
              <a:rPr lang="en-US" i="1" dirty="0" smtClean="0">
                <a:latin typeface="Consolas" charset="0"/>
                <a:ea typeface="Consolas" charset="0"/>
                <a:cs typeface="Consolas" charset="0"/>
              </a:rPr>
              <a:t>Person</a:t>
            </a:r>
            <a:r>
              <a:rPr lang="en-US" dirty="0">
                <a:latin typeface="Consolas" charset="0"/>
                <a:ea typeface="Consolas" charset="0"/>
                <a:cs typeface="Consolas" charset="0"/>
              </a:rPr>
              <a:t>(</a:t>
            </a:r>
            <a:r>
              <a:rPr lang="en-US" b="1" dirty="0">
                <a:latin typeface="Consolas" charset="0"/>
                <a:ea typeface="Consolas" charset="0"/>
                <a:cs typeface="Consolas" charset="0"/>
              </a:rPr>
              <a:t>"Harold"</a:t>
            </a:r>
            <a:r>
              <a:rPr lang="en-US" dirty="0">
                <a:latin typeface="Consolas" charset="0"/>
                <a:ea typeface="Consolas" charset="0"/>
                <a:cs typeface="Consolas" charset="0"/>
              </a:rPr>
              <a:t>, </a:t>
            </a:r>
            <a:r>
              <a:rPr lang="en-US" dirty="0">
                <a:latin typeface="Consolas" charset="0"/>
                <a:ea typeface="Consolas" charset="0"/>
                <a:cs typeface="Consolas" charset="0"/>
              </a:rPr>
              <a:t>42</a:t>
            </a:r>
            <a:r>
              <a:rPr lang="en-US" dirty="0">
                <a:latin typeface="Consolas" charset="0"/>
                <a:ea typeface="Consolas" charset="0"/>
                <a:cs typeface="Consolas" charset="0"/>
              </a:rPr>
              <a:t>, </a:t>
            </a:r>
            <a:r>
              <a:rPr lang="en-US" dirty="0">
                <a:latin typeface="Consolas" charset="0"/>
                <a:ea typeface="Consolas" charset="0"/>
                <a:cs typeface="Consolas" charset="0"/>
              </a:rPr>
              <a:t>183</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 name="Up Arrow 3"/>
          <p:cNvSpPr/>
          <p:nvPr/>
        </p:nvSpPr>
        <p:spPr>
          <a:xfrm>
            <a:off x="8234439" y="4572000"/>
            <a:ext cx="1320800" cy="164011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Apply</a:t>
            </a:r>
            <a:endParaRPr lang="en-US" sz="1600" dirty="0"/>
          </a:p>
        </p:txBody>
      </p:sp>
      <p:sp>
        <p:nvSpPr>
          <p:cNvPr id="5" name="Up Arrow 4"/>
          <p:cNvSpPr/>
          <p:nvPr/>
        </p:nvSpPr>
        <p:spPr>
          <a:xfrm>
            <a:off x="3122387" y="4572000"/>
            <a:ext cx="1320800" cy="164011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Un</a:t>
            </a:r>
            <a:br>
              <a:rPr lang="en-US" sz="1600" dirty="0" smtClean="0"/>
            </a:br>
            <a:r>
              <a:rPr lang="en-US" sz="1600" dirty="0" smtClean="0"/>
              <a:t>apply</a:t>
            </a:r>
            <a:endParaRPr lang="en-US" sz="1600" dirty="0"/>
          </a:p>
        </p:txBody>
      </p:sp>
    </p:spTree>
    <p:extLst>
      <p:ext uri="{BB962C8B-B14F-4D97-AF65-F5344CB8AC3E}">
        <p14:creationId xmlns:p14="http://schemas.microsoft.com/office/powerpoint/2010/main" val="10254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lstStyle/>
          <a:p>
            <a:pPr marL="0" indent="0">
              <a:buNone/>
            </a:pPr>
            <a:r>
              <a:rPr lang="en-US" b="1" dirty="0">
                <a:latin typeface="Consolas" charset="0"/>
                <a:ea typeface="Consolas" charset="0"/>
                <a:cs typeface="Consolas" charset="0"/>
              </a:rPr>
              <a:t>class </a:t>
            </a:r>
            <a:r>
              <a:rPr lang="en-US" dirty="0" err="1">
                <a:latin typeface="Consolas" charset="0"/>
                <a:ea typeface="Consolas" charset="0"/>
                <a:cs typeface="Consolas" charset="0"/>
              </a:rPr>
              <a:t>MyPerson</a:t>
            </a:r>
            <a:r>
              <a:rPr lang="en-US" dirty="0">
                <a:latin typeface="Consolas" charset="0"/>
                <a:ea typeface="Consolas" charset="0"/>
                <a:cs typeface="Consolas" charset="0"/>
              </a:rPr>
              <a:t>(</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name: </a:t>
            </a:r>
            <a:r>
              <a:rPr lang="en-US" dirty="0">
                <a:latin typeface="Consolas" charset="0"/>
                <a:ea typeface="Consolas" charset="0"/>
                <a:cs typeface="Consolas" charset="0"/>
              </a:rPr>
              <a:t>String</a:t>
            </a:r>
            <a:r>
              <a:rPr lang="en-US" dirty="0">
                <a:latin typeface="Consolas" charset="0"/>
                <a:ea typeface="Consolas" charset="0"/>
                <a:cs typeface="Consolas" charset="0"/>
              </a:rPr>
              <a:t>, </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age: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height: </a:t>
            </a:r>
            <a:r>
              <a:rPr lang="en-US" dirty="0" err="1">
                <a:latin typeface="Consolas" charset="0"/>
                <a:ea typeface="Consolas" charset="0"/>
                <a:cs typeface="Consolas" charset="0"/>
              </a:rPr>
              <a:t>Int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a:latin typeface="Consolas" charset="0"/>
                <a:ea typeface="Consolas" charset="0"/>
                <a:cs typeface="Consolas" charset="0"/>
              </a:rPr>
              <a:t>object </a:t>
            </a:r>
            <a:r>
              <a:rPr lang="en-US" dirty="0" err="1">
                <a:latin typeface="Consolas" charset="0"/>
                <a:ea typeface="Consolas" charset="0"/>
                <a:cs typeface="Consolas" charset="0"/>
              </a:rPr>
              <a:t>MyPerson</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a:latin typeface="Consolas" charset="0"/>
                <a:ea typeface="Consolas" charset="0"/>
                <a:cs typeface="Consolas" charset="0"/>
              </a:rPr>
              <a:t>apply(name: </a:t>
            </a:r>
            <a:r>
              <a:rPr lang="en-US" dirty="0">
                <a:latin typeface="Consolas" charset="0"/>
                <a:ea typeface="Consolas" charset="0"/>
                <a:cs typeface="Consolas" charset="0"/>
              </a:rPr>
              <a:t>String</a:t>
            </a:r>
            <a:r>
              <a:rPr lang="en-US" dirty="0">
                <a:latin typeface="Consolas" charset="0"/>
                <a:ea typeface="Consolas" charset="0"/>
                <a:cs typeface="Consolas" charset="0"/>
              </a:rPr>
              <a:t>, age: </a:t>
            </a:r>
            <a:r>
              <a:rPr lang="en-US" dirty="0" err="1">
                <a:latin typeface="Consolas" charset="0"/>
                <a:ea typeface="Consolas" charset="0"/>
                <a:cs typeface="Consolas" charset="0"/>
              </a:rPr>
              <a:t>Int</a:t>
            </a:r>
            <a:r>
              <a:rPr lang="en-US" dirty="0">
                <a:latin typeface="Consolas" charset="0"/>
                <a:ea typeface="Consolas" charset="0"/>
                <a:cs typeface="Consolas" charset="0"/>
              </a:rPr>
              <a:t>, height: </a:t>
            </a:r>
            <a:r>
              <a:rPr lang="en-US" dirty="0" err="1">
                <a:latin typeface="Consolas" charset="0"/>
                <a:ea typeface="Consolas" charset="0"/>
                <a:cs typeface="Consolas" charset="0"/>
              </a:rPr>
              <a:t>Int</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new </a:t>
            </a:r>
            <a:r>
              <a:rPr lang="en-US" dirty="0" err="1">
                <a:latin typeface="Consolas" charset="0"/>
                <a:ea typeface="Consolas" charset="0"/>
                <a:cs typeface="Consolas" charset="0"/>
              </a:rPr>
              <a:t>MyPerson</a:t>
            </a:r>
            <a:r>
              <a:rPr lang="en-US" dirty="0">
                <a:latin typeface="Consolas" charset="0"/>
                <a:ea typeface="Consolas" charset="0"/>
                <a:cs typeface="Consolas" charset="0"/>
              </a:rPr>
              <a:t>(name, age, height)</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err="1">
                <a:latin typeface="Consolas" charset="0"/>
                <a:ea typeface="Consolas" charset="0"/>
                <a:cs typeface="Consolas" charset="0"/>
              </a:rPr>
              <a:t>unapply</a:t>
            </a:r>
            <a:r>
              <a:rPr lang="en-US" dirty="0">
                <a:latin typeface="Consolas" charset="0"/>
                <a:ea typeface="Consolas" charset="0"/>
                <a:cs typeface="Consolas" charset="0"/>
              </a:rPr>
              <a:t>(person: </a:t>
            </a:r>
            <a:r>
              <a:rPr lang="en-US" dirty="0" err="1">
                <a:latin typeface="Consolas" charset="0"/>
                <a:ea typeface="Consolas" charset="0"/>
                <a:cs typeface="Consolas" charset="0"/>
              </a:rPr>
              <a:t>MyPerson</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i="1" dirty="0">
                <a:latin typeface="Consolas" charset="0"/>
                <a:ea typeface="Consolas" charset="0"/>
                <a:cs typeface="Consolas" charset="0"/>
              </a:rPr>
              <a:t>Some</a:t>
            </a:r>
            <a:r>
              <a:rPr lang="en-US" dirty="0">
                <a:latin typeface="Consolas" charset="0"/>
                <a:ea typeface="Consolas" charset="0"/>
                <a:cs typeface="Consolas" charset="0"/>
              </a:rPr>
              <a:t>((</a:t>
            </a:r>
            <a:r>
              <a:rPr lang="en-US" dirty="0" err="1">
                <a:latin typeface="Consolas" charset="0"/>
                <a:ea typeface="Consolas" charset="0"/>
                <a:cs typeface="Consolas" charset="0"/>
              </a:rPr>
              <a:t>person.name</a:t>
            </a:r>
            <a:r>
              <a:rPr lang="en-US" dirty="0">
                <a:latin typeface="Consolas" charset="0"/>
                <a:ea typeface="Consolas" charset="0"/>
                <a:cs typeface="Consolas" charset="0"/>
              </a:rPr>
              <a:t>, </a:t>
            </a:r>
            <a:r>
              <a:rPr lang="en-US" dirty="0" err="1">
                <a:latin typeface="Consolas" charset="0"/>
                <a:ea typeface="Consolas" charset="0"/>
                <a:cs typeface="Consolas" charset="0"/>
              </a:rPr>
              <a:t>person.age</a:t>
            </a:r>
            <a:r>
              <a:rPr lang="en-US" dirty="0">
                <a:latin typeface="Consolas" charset="0"/>
                <a:ea typeface="Consolas" charset="0"/>
                <a:cs typeface="Consolas" charset="0"/>
              </a:rPr>
              <a:t>, </a:t>
            </a:r>
            <a:r>
              <a:rPr lang="en-US" dirty="0" err="1">
                <a:latin typeface="Consolas" charset="0"/>
                <a:ea typeface="Consolas" charset="0"/>
                <a:cs typeface="Consolas" charset="0"/>
              </a:rPr>
              <a:t>person.height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i="1" dirty="0" err="1">
                <a:latin typeface="Consolas" charset="0"/>
                <a:ea typeface="Consolas" charset="0"/>
                <a:cs typeface="Consolas" charset="0"/>
              </a:rPr>
              <a:t>MyPerson</a:t>
            </a:r>
            <a:r>
              <a:rPr lang="en-US" dirty="0">
                <a:latin typeface="Consolas" charset="0"/>
                <a:ea typeface="Consolas" charset="0"/>
                <a:cs typeface="Consolas" charset="0"/>
              </a:rPr>
              <a:t>(</a:t>
            </a:r>
            <a:r>
              <a:rPr lang="en-US" dirty="0" err="1">
                <a:latin typeface="Consolas" charset="0"/>
                <a:ea typeface="Consolas" charset="0"/>
                <a:cs typeface="Consolas" charset="0"/>
              </a:rPr>
              <a:t>geraldsName</a:t>
            </a:r>
            <a:r>
              <a:rPr lang="en-US" dirty="0">
                <a:latin typeface="Consolas" charset="0"/>
                <a:ea typeface="Consolas" charset="0"/>
                <a:cs typeface="Consolas" charset="0"/>
              </a:rPr>
              <a:t>, </a:t>
            </a:r>
            <a:r>
              <a:rPr lang="en-US" dirty="0" err="1">
                <a:latin typeface="Consolas" charset="0"/>
                <a:ea typeface="Consolas" charset="0"/>
                <a:cs typeface="Consolas" charset="0"/>
              </a:rPr>
              <a:t>geraldsAge</a:t>
            </a:r>
            <a:r>
              <a:rPr lang="en-US" dirty="0">
                <a:latin typeface="Consolas" charset="0"/>
                <a:ea typeface="Consolas" charset="0"/>
                <a:cs typeface="Consolas" charset="0"/>
              </a:rPr>
              <a:t>, </a:t>
            </a:r>
            <a:r>
              <a:rPr lang="en-US" dirty="0" err="1">
                <a:latin typeface="Consolas" charset="0"/>
                <a:ea typeface="Consolas" charset="0"/>
                <a:cs typeface="Consolas" charset="0"/>
              </a:rPr>
              <a:t>geraldsHeight</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err="1">
                <a:latin typeface="Consolas" charset="0"/>
                <a:ea typeface="Consolas" charset="0"/>
                <a:cs typeface="Consolas" charset="0"/>
              </a:rPr>
              <a:t>MyPerson</a:t>
            </a:r>
            <a:r>
              <a:rPr lang="en-US" dirty="0">
                <a:latin typeface="Consolas" charset="0"/>
                <a:ea typeface="Consolas" charset="0"/>
                <a:cs typeface="Consolas" charset="0"/>
              </a:rPr>
              <a:t>(</a:t>
            </a:r>
            <a:r>
              <a:rPr lang="en-US" b="1" dirty="0">
                <a:latin typeface="Consolas" charset="0"/>
                <a:ea typeface="Consolas" charset="0"/>
                <a:cs typeface="Consolas" charset="0"/>
              </a:rPr>
              <a:t>"Gerald"</a:t>
            </a:r>
            <a:r>
              <a:rPr lang="en-US" dirty="0">
                <a:latin typeface="Consolas" charset="0"/>
                <a:ea typeface="Consolas" charset="0"/>
                <a:cs typeface="Consolas" charset="0"/>
              </a:rPr>
              <a:t>, </a:t>
            </a:r>
            <a:r>
              <a:rPr lang="en-US" dirty="0">
                <a:latin typeface="Consolas" charset="0"/>
                <a:ea typeface="Consolas" charset="0"/>
                <a:cs typeface="Consolas" charset="0"/>
              </a:rPr>
              <a:t>71</a:t>
            </a:r>
            <a:r>
              <a:rPr lang="en-US" dirty="0">
                <a:latin typeface="Consolas" charset="0"/>
                <a:ea typeface="Consolas" charset="0"/>
                <a:cs typeface="Consolas" charset="0"/>
              </a:rPr>
              <a:t>, </a:t>
            </a:r>
            <a:r>
              <a:rPr lang="en-US" dirty="0">
                <a:latin typeface="Consolas" charset="0"/>
                <a:ea typeface="Consolas" charset="0"/>
                <a:cs typeface="Consolas" charset="0"/>
              </a:rPr>
              <a:t>160</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195062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haroldsAge</a:t>
            </a:r>
            <a:r>
              <a:rPr lang="en-US" sz="2800" dirty="0">
                <a:latin typeface="Consolas" charset="0"/>
                <a:ea typeface="Consolas" charset="0"/>
                <a:cs typeface="Consolas" charset="0"/>
              </a:rPr>
              <a:t> = </a:t>
            </a:r>
            <a:r>
              <a:rPr lang="en-US" sz="2800" dirty="0" err="1">
                <a:latin typeface="Consolas" charset="0"/>
                <a:ea typeface="Consolas" charset="0"/>
                <a:cs typeface="Consolas" charset="0"/>
              </a:rPr>
              <a:t>harold</a:t>
            </a:r>
            <a:r>
              <a:rPr lang="en-US" sz="2800" dirty="0">
                <a:latin typeface="Consolas" charset="0"/>
                <a:ea typeface="Consolas" charset="0"/>
                <a:cs typeface="Consolas" charset="0"/>
              </a:rPr>
              <a:t>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i="1" dirty="0">
                <a:latin typeface="Consolas" charset="0"/>
                <a:ea typeface="Consolas" charset="0"/>
                <a:cs typeface="Consolas" charset="0"/>
              </a:rPr>
              <a:t>Person</a:t>
            </a:r>
            <a:r>
              <a:rPr lang="en-US" sz="2800" dirty="0">
                <a:latin typeface="Consolas" charset="0"/>
                <a:ea typeface="Consolas" charset="0"/>
                <a:cs typeface="Consolas" charset="0"/>
              </a:rPr>
              <a:t>(name, age, height) =&gt; age</a:t>
            </a:r>
            <a:br>
              <a:rPr lang="en-US" sz="2800" dirty="0">
                <a:latin typeface="Consolas" charset="0"/>
                <a:ea typeface="Consolas" charset="0"/>
                <a:cs typeface="Consolas" charset="0"/>
              </a:rPr>
            </a:b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haroldsAge</a:t>
            </a:r>
            <a:r>
              <a:rPr lang="en-US" sz="2800" dirty="0">
                <a:latin typeface="Consolas" charset="0"/>
                <a:ea typeface="Consolas" charset="0"/>
                <a:cs typeface="Consolas" charset="0"/>
              </a:rPr>
              <a:t> = </a:t>
            </a:r>
            <a:r>
              <a:rPr lang="en-US" sz="2800" dirty="0" err="1">
                <a:latin typeface="Consolas" charset="0"/>
                <a:ea typeface="Consolas" charset="0"/>
                <a:cs typeface="Consolas" charset="0"/>
              </a:rPr>
              <a:t>harold</a:t>
            </a:r>
            <a:r>
              <a:rPr lang="en-US" sz="2800" dirty="0">
                <a:latin typeface="Consolas" charset="0"/>
                <a:ea typeface="Consolas" charset="0"/>
                <a:cs typeface="Consolas" charset="0"/>
              </a:rPr>
              <a:t>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i="1" dirty="0">
                <a:latin typeface="Consolas" charset="0"/>
                <a:ea typeface="Consolas" charset="0"/>
                <a:cs typeface="Consolas" charset="0"/>
              </a:rPr>
              <a:t>Person</a:t>
            </a:r>
            <a:r>
              <a:rPr lang="en-US" sz="2800" dirty="0">
                <a:latin typeface="Consolas" charset="0"/>
                <a:ea typeface="Consolas" charset="0"/>
                <a:cs typeface="Consolas" charset="0"/>
              </a:rPr>
              <a:t>(_, age, _) =&gt; age</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8609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48267"/>
            <a:ext cx="10131425" cy="4842933"/>
          </a:xfrm>
        </p:spPr>
        <p:txBody>
          <a:bodyPr>
            <a:noAutofit/>
          </a:bodyPr>
          <a:lstStyle/>
          <a:p>
            <a:pPr marL="0" indent="0">
              <a:buNone/>
            </a:pPr>
            <a:r>
              <a:rPr lang="en-US" sz="2000" b="1" dirty="0">
                <a:latin typeface="Consolas" charset="0"/>
                <a:ea typeface="Consolas" charset="0"/>
                <a:cs typeface="Consolas" charset="0"/>
              </a:rPr>
              <a:t>object </a:t>
            </a:r>
            <a:r>
              <a:rPr lang="en-US" sz="2000" dirty="0" err="1">
                <a:latin typeface="Consolas" charset="0"/>
                <a:ea typeface="Consolas" charset="0"/>
                <a:cs typeface="Consolas" charset="0"/>
              </a:rPr>
              <a:t>MultipleOfTwo</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unapply</a:t>
            </a:r>
            <a:r>
              <a:rPr lang="en-US" sz="2000" dirty="0">
                <a:latin typeface="Consolas" charset="0"/>
                <a:ea typeface="Consolas" charset="0"/>
                <a:cs typeface="Consolas" charset="0"/>
              </a:rPr>
              <a:t>(number: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(number % </a:t>
            </a:r>
            <a:r>
              <a:rPr lang="en-US" sz="2000" dirty="0">
                <a:latin typeface="Consolas" charset="0"/>
                <a:ea typeface="Consolas" charset="0"/>
                <a:cs typeface="Consolas" charset="0"/>
              </a:rPr>
              <a:t>2 </a:t>
            </a:r>
            <a:r>
              <a:rPr lang="en-US" sz="2000" dirty="0">
                <a:latin typeface="Consolas" charset="0"/>
                <a:ea typeface="Consolas" charset="0"/>
                <a:cs typeface="Consolas" charset="0"/>
              </a:rPr>
              <a:t>== </a:t>
            </a:r>
            <a:r>
              <a:rPr lang="en-US" sz="2000" dirty="0">
                <a:latin typeface="Consolas" charset="0"/>
                <a:ea typeface="Consolas" charset="0"/>
                <a:cs typeface="Consolas" charset="0"/>
              </a:rPr>
              <a:t>0</a:t>
            </a:r>
            <a:r>
              <a:rPr lang="en-US" sz="2000" dirty="0">
                <a:latin typeface="Consolas" charset="0"/>
                <a:ea typeface="Consolas" charset="0"/>
                <a:cs typeface="Consolas" charset="0"/>
              </a:rPr>
              <a:t>) </a:t>
            </a:r>
            <a:r>
              <a:rPr lang="en-US" sz="2000" i="1" dirty="0">
                <a:latin typeface="Consolas" charset="0"/>
                <a:ea typeface="Consolas" charset="0"/>
                <a:cs typeface="Consolas" charset="0"/>
              </a:rPr>
              <a:t>Some</a:t>
            </a:r>
            <a:r>
              <a:rPr lang="en-US" sz="2000" dirty="0">
                <a:latin typeface="Consolas" charset="0"/>
                <a:ea typeface="Consolas" charset="0"/>
                <a:cs typeface="Consolas" charset="0"/>
              </a:rPr>
              <a:t>(number / </a:t>
            </a:r>
            <a:r>
              <a:rPr lang="en-US" sz="2000" dirty="0">
                <a:latin typeface="Consolas" charset="0"/>
                <a:ea typeface="Consolas" charset="0"/>
                <a:cs typeface="Consolas" charset="0"/>
              </a:rPr>
              <a:t>2</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else </a:t>
            </a:r>
            <a:r>
              <a:rPr lang="en-US" sz="2000" dirty="0">
                <a:latin typeface="Consolas" charset="0"/>
                <a:ea typeface="Consolas" charset="0"/>
                <a:cs typeface="Consolas" charset="0"/>
              </a:rPr>
              <a:t>None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object </a:t>
            </a:r>
            <a:r>
              <a:rPr lang="en-US" sz="2000" dirty="0" err="1">
                <a:latin typeface="Consolas" charset="0"/>
                <a:ea typeface="Consolas" charset="0"/>
                <a:cs typeface="Consolas" charset="0"/>
              </a:rPr>
              <a:t>MultipleOfThree</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unapply</a:t>
            </a:r>
            <a:r>
              <a:rPr lang="en-US" sz="2000" dirty="0">
                <a:latin typeface="Consolas" charset="0"/>
                <a:ea typeface="Consolas" charset="0"/>
                <a:cs typeface="Consolas" charset="0"/>
              </a:rPr>
              <a:t>(number: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(number % </a:t>
            </a:r>
            <a:r>
              <a:rPr lang="en-US" sz="2000" dirty="0">
                <a:latin typeface="Consolas" charset="0"/>
                <a:ea typeface="Consolas" charset="0"/>
                <a:cs typeface="Consolas" charset="0"/>
              </a:rPr>
              <a:t>3 </a:t>
            </a:r>
            <a:r>
              <a:rPr lang="en-US" sz="2000" dirty="0">
                <a:latin typeface="Consolas" charset="0"/>
                <a:ea typeface="Consolas" charset="0"/>
                <a:cs typeface="Consolas" charset="0"/>
              </a:rPr>
              <a:t>== </a:t>
            </a:r>
            <a:r>
              <a:rPr lang="en-US" sz="2000" dirty="0">
                <a:latin typeface="Consolas" charset="0"/>
                <a:ea typeface="Consolas" charset="0"/>
                <a:cs typeface="Consolas" charset="0"/>
              </a:rPr>
              <a:t>0</a:t>
            </a:r>
            <a:r>
              <a:rPr lang="en-US" sz="2000" dirty="0">
                <a:latin typeface="Consolas" charset="0"/>
                <a:ea typeface="Consolas" charset="0"/>
                <a:cs typeface="Consolas" charset="0"/>
              </a:rPr>
              <a:t>) </a:t>
            </a:r>
            <a:r>
              <a:rPr lang="en-US" sz="2000" i="1" dirty="0">
                <a:latin typeface="Consolas" charset="0"/>
                <a:ea typeface="Consolas" charset="0"/>
                <a:cs typeface="Consolas" charset="0"/>
              </a:rPr>
              <a:t>Some</a:t>
            </a:r>
            <a:r>
              <a:rPr lang="en-US" sz="2000" dirty="0">
                <a:latin typeface="Consolas" charset="0"/>
                <a:ea typeface="Consolas" charset="0"/>
                <a:cs typeface="Consolas" charset="0"/>
              </a:rPr>
              <a:t>(number / </a:t>
            </a:r>
            <a:r>
              <a:rPr lang="en-US" sz="2000" dirty="0">
                <a:latin typeface="Consolas" charset="0"/>
                <a:ea typeface="Consolas" charset="0"/>
                <a:cs typeface="Consolas" charset="0"/>
              </a:rPr>
              <a:t>3</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else </a:t>
            </a:r>
            <a:r>
              <a:rPr lang="en-US" sz="2000" dirty="0">
                <a:latin typeface="Consolas" charset="0"/>
                <a:ea typeface="Consolas" charset="0"/>
                <a:cs typeface="Consolas" charset="0"/>
              </a:rPr>
              <a:t>None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7 </a:t>
            </a:r>
            <a:r>
              <a:rPr lang="en-US" sz="2000" b="1" dirty="0">
                <a:latin typeface="Consolas" charset="0"/>
                <a:ea typeface="Consolas" charset="0"/>
                <a:cs typeface="Consolas" charset="0"/>
              </a:rPr>
              <a:t>match </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case </a:t>
            </a:r>
            <a:r>
              <a:rPr lang="en-US" sz="2000" i="1" dirty="0" err="1">
                <a:latin typeface="Consolas" charset="0"/>
                <a:ea typeface="Consolas" charset="0"/>
                <a:cs typeface="Consolas" charset="0"/>
              </a:rPr>
              <a:t>MultipleOfTwo</a:t>
            </a:r>
            <a:r>
              <a:rPr lang="en-US" sz="2000" dirty="0">
                <a:latin typeface="Consolas" charset="0"/>
                <a:ea typeface="Consolas" charset="0"/>
                <a:cs typeface="Consolas" charset="0"/>
              </a:rPr>
              <a:t>(factor) =&gt; factor</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case </a:t>
            </a:r>
            <a:r>
              <a:rPr lang="en-US" sz="2000" i="1" dirty="0" err="1">
                <a:latin typeface="Consolas" charset="0"/>
                <a:ea typeface="Consolas" charset="0"/>
                <a:cs typeface="Consolas" charset="0"/>
              </a:rPr>
              <a:t>MultipleOfThree</a:t>
            </a:r>
            <a:r>
              <a:rPr lang="en-US" sz="2000" dirty="0">
                <a:latin typeface="Consolas" charset="0"/>
                <a:ea typeface="Consolas" charset="0"/>
                <a:cs typeface="Consolas" charset="0"/>
              </a:rPr>
              <a:t>(factor) =&gt; factor</a:t>
            </a:r>
            <a:br>
              <a:rPr lang="en-US" sz="2000" dirty="0">
                <a:latin typeface="Consolas" charset="0"/>
                <a:ea typeface="Consolas" charset="0"/>
                <a:cs typeface="Consolas" charset="0"/>
              </a:rPr>
            </a:b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6576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Consolas" charset="0"/>
                <a:ea typeface="Consolas" charset="0"/>
                <a:cs typeface="Consolas" charset="0"/>
              </a:rPr>
              <a:t>class </a:t>
            </a:r>
            <a:r>
              <a:rPr lang="en-US" sz="2800" dirty="0">
                <a:latin typeface="Consolas" charset="0"/>
                <a:ea typeface="Consolas" charset="0"/>
                <a:cs typeface="Consolas" charset="0"/>
              </a:rPr>
              <a:t>Multiplier(x: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apply(y: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 x * y</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a:p>
            <a:pPr marL="0" indent="0">
              <a:buNone/>
            </a:pP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smtClean="0">
                <a:latin typeface="Consolas" charset="0"/>
                <a:ea typeface="Consolas" charset="0"/>
                <a:cs typeface="Consolas" charset="0"/>
              </a:rPr>
              <a:t>doubler</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 </a:t>
            </a:r>
            <a:r>
              <a:rPr lang="en-US" sz="2800" b="1" dirty="0">
                <a:latin typeface="Consolas" charset="0"/>
                <a:ea typeface="Consolas" charset="0"/>
                <a:cs typeface="Consolas" charset="0"/>
              </a:rPr>
              <a:t>new </a:t>
            </a:r>
            <a:r>
              <a:rPr lang="en-US" sz="2800" dirty="0">
                <a:latin typeface="Consolas" charset="0"/>
                <a:ea typeface="Consolas" charset="0"/>
                <a:cs typeface="Consolas" charset="0"/>
              </a:rPr>
              <a:t>Multiplier(</a:t>
            </a:r>
            <a:r>
              <a:rPr lang="en-US" sz="2800" dirty="0">
                <a:latin typeface="Consolas" charset="0"/>
                <a:ea typeface="Consolas" charset="0"/>
                <a:cs typeface="Consolas" charset="0"/>
              </a:rPr>
              <a:t>2</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err="1">
                <a:latin typeface="Consolas" charset="0"/>
                <a:ea typeface="Consolas" charset="0"/>
                <a:cs typeface="Consolas" charset="0"/>
              </a:rPr>
              <a:t>doubler</a:t>
            </a:r>
            <a:r>
              <a:rPr lang="en-US" sz="2800" dirty="0">
                <a:latin typeface="Consolas" charset="0"/>
                <a:ea typeface="Consolas" charset="0"/>
                <a:cs typeface="Consolas" charset="0"/>
              </a:rPr>
              <a:t>(</a:t>
            </a:r>
            <a:r>
              <a:rPr lang="en-US" sz="2800" dirty="0">
                <a:latin typeface="Consolas" charset="0"/>
                <a:ea typeface="Consolas" charset="0"/>
                <a:cs typeface="Consolas" charset="0"/>
              </a:rPr>
              <a:t>7</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err="1">
                <a:latin typeface="Consolas" charset="0"/>
                <a:ea typeface="Consolas" charset="0"/>
                <a:cs typeface="Consolas" charset="0"/>
              </a:rPr>
              <a:t>doubler</a:t>
            </a:r>
            <a:r>
              <a:rPr lang="en-US" sz="2800" dirty="0">
                <a:latin typeface="Consolas" charset="0"/>
                <a:ea typeface="Consolas" charset="0"/>
                <a:cs typeface="Consolas" charset="0"/>
              </a:rPr>
              <a:t>(</a:t>
            </a:r>
            <a:r>
              <a:rPr lang="en-US" sz="2800" dirty="0">
                <a:latin typeface="Consolas" charset="0"/>
                <a:ea typeface="Consolas" charset="0"/>
                <a:cs typeface="Consolas" charset="0"/>
              </a:rPr>
              <a:t>20</a:t>
            </a: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48156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comparison</a:t>
            </a:r>
            <a:endParaRPr lang="en-US" dirty="0"/>
          </a:p>
        </p:txBody>
      </p:sp>
      <p:sp>
        <p:nvSpPr>
          <p:cNvPr id="3" name="Text Placeholder 2"/>
          <p:cNvSpPr>
            <a:spLocks noGrp="1"/>
          </p:cNvSpPr>
          <p:nvPr>
            <p:ph type="body" idx="1"/>
          </p:nvPr>
        </p:nvSpPr>
        <p:spPr/>
        <p:txBody>
          <a:bodyPr/>
          <a:lstStyle/>
          <a:p>
            <a:r>
              <a:rPr lang="en-US" dirty="0" smtClean="0"/>
              <a:t>Java</a:t>
            </a:r>
            <a:endParaRPr lang="en-US" dirty="0"/>
          </a:p>
        </p:txBody>
      </p:sp>
      <p:sp>
        <p:nvSpPr>
          <p:cNvPr id="4" name="Content Placeholder 3"/>
          <p:cNvSpPr>
            <a:spLocks noGrp="1"/>
          </p:cNvSpPr>
          <p:nvPr>
            <p:ph sz="half" idx="2"/>
          </p:nvPr>
        </p:nvSpPr>
        <p:spPr/>
        <p:txBody>
          <a:bodyPr>
            <a:normAutofit/>
          </a:bodyPr>
          <a:lstStyle/>
          <a:p>
            <a:pPr marL="0" indent="0">
              <a:buNone/>
            </a:pPr>
            <a:r>
              <a:rPr lang="en-US" sz="1600" b="1" dirty="0">
                <a:latin typeface="Consolas" charset="0"/>
                <a:ea typeface="Consolas" charset="0"/>
                <a:cs typeface="Consolas" charset="0"/>
              </a:rPr>
              <a:t>package </a:t>
            </a:r>
            <a:r>
              <a:rPr lang="en-US" sz="1600" dirty="0" err="1">
                <a:latin typeface="Consolas" charset="0"/>
                <a:ea typeface="Consolas" charset="0"/>
                <a:cs typeface="Consolas" charset="0"/>
              </a:rPr>
              <a:t>info.brian_gordon.scalademo</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i="1" dirty="0">
                <a:latin typeface="Consolas" charset="0"/>
                <a:ea typeface="Consolas" charset="0"/>
                <a:cs typeface="Consolas" charset="0"/>
              </a:rPr>
              <a:t/>
            </a:r>
            <a:br>
              <a:rPr lang="en-US" sz="1600" i="1" dirty="0">
                <a:latin typeface="Consolas" charset="0"/>
                <a:ea typeface="Consolas" charset="0"/>
                <a:cs typeface="Consolas" charset="0"/>
              </a:rPr>
            </a:br>
            <a:r>
              <a:rPr lang="en-US" sz="1600" b="1" dirty="0">
                <a:latin typeface="Consolas" charset="0"/>
                <a:ea typeface="Consolas" charset="0"/>
                <a:cs typeface="Consolas" charset="0"/>
              </a:rPr>
              <a:t>public class </a:t>
            </a:r>
            <a:r>
              <a:rPr lang="en-US" sz="1600" dirty="0" err="1" smtClean="0">
                <a:latin typeface="Consolas" charset="0"/>
                <a:ea typeface="Consolas" charset="0"/>
                <a:cs typeface="Consolas" charset="0"/>
              </a:rPr>
              <a:t>HelloWorld</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public static void </a:t>
            </a:r>
            <a:r>
              <a:rPr lang="en-US" sz="1600" dirty="0">
                <a:latin typeface="Consolas" charset="0"/>
                <a:ea typeface="Consolas" charset="0"/>
                <a:cs typeface="Consolas" charset="0"/>
              </a:rPr>
              <a:t>main(String[] </a:t>
            </a:r>
            <a:r>
              <a:rPr lang="en-US" sz="1600" dirty="0" err="1">
                <a:latin typeface="Consolas" charset="0"/>
                <a:ea typeface="Consolas" charset="0"/>
                <a:cs typeface="Consolas" charset="0"/>
              </a:rPr>
              <a:t>args</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smtClean="0">
                <a:latin typeface="Consolas" charset="0"/>
                <a:ea typeface="Consolas" charset="0"/>
                <a:cs typeface="Consolas" charset="0"/>
              </a:rPr>
              <a:t>System.</a:t>
            </a:r>
            <a:r>
              <a:rPr lang="en-US" sz="1600" b="1" i="1" dirty="0" err="1" smtClean="0">
                <a:latin typeface="Consolas" charset="0"/>
                <a:ea typeface="Consolas" charset="0"/>
                <a:cs typeface="Consolas" charset="0"/>
              </a:rPr>
              <a:t>out</a:t>
            </a:r>
            <a:r>
              <a:rPr lang="en-US" sz="1600" dirty="0" err="1" smtClean="0">
                <a:latin typeface="Consolas" charset="0"/>
                <a:ea typeface="Consolas" charset="0"/>
                <a:cs typeface="Consolas" charset="0"/>
              </a:rPr>
              <a:t>.println</a:t>
            </a:r>
            <a:r>
              <a:rPr lang="en-US" sz="1600" dirty="0">
                <a:latin typeface="Consolas" charset="0"/>
                <a:ea typeface="Consolas" charset="0"/>
                <a:cs typeface="Consolas" charset="0"/>
              </a:rPr>
              <a:t>(</a:t>
            </a:r>
            <a:r>
              <a:rPr lang="en-US" sz="1600" b="1" dirty="0">
                <a:latin typeface="Consolas" charset="0"/>
                <a:ea typeface="Consolas" charset="0"/>
                <a:cs typeface="Consolas" charset="0"/>
              </a:rPr>
              <a:t>"Hello world</a:t>
            </a:r>
            <a:r>
              <a:rPr lang="en-US" sz="1600" b="1" dirty="0" smtClean="0">
                <a:latin typeface="Consolas" charset="0"/>
                <a:ea typeface="Consolas" charset="0"/>
                <a:cs typeface="Consolas" charset="0"/>
              </a:rPr>
              <a:t>!"</a:t>
            </a:r>
            <a:r>
              <a:rPr lang="en-US" sz="1600" dirty="0" smtClean="0">
                <a:latin typeface="Consolas" charset="0"/>
                <a:ea typeface="Consolas" charset="0"/>
                <a:cs typeface="Consolas" charset="0"/>
              </a:rPr>
              <a:t>);</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a:latin typeface="Consolas" charset="0"/>
                <a:ea typeface="Consolas" charset="0"/>
                <a:cs typeface="Consolas" charset="0"/>
              </a:rPr>
              <a:t>}</a:t>
            </a:r>
            <a:r>
              <a:rPr lang="en-US" dirty="0">
                <a:latin typeface="Consolas" charset="0"/>
                <a:ea typeface="Consolas" charset="0"/>
                <a:cs typeface="Consolas" charset="0"/>
              </a:rPr>
              <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5" name="Text Placeholder 4"/>
          <p:cNvSpPr>
            <a:spLocks noGrp="1"/>
          </p:cNvSpPr>
          <p:nvPr>
            <p:ph type="body" sz="quarter" idx="3"/>
          </p:nvPr>
        </p:nvSpPr>
        <p:spPr/>
        <p:txBody>
          <a:bodyPr/>
          <a:lstStyle/>
          <a:p>
            <a:r>
              <a:rPr lang="en-US" dirty="0" smtClean="0"/>
              <a:t>Scala</a:t>
            </a:r>
            <a:endParaRPr lang="en-US" dirty="0"/>
          </a:p>
        </p:txBody>
      </p:sp>
      <p:sp>
        <p:nvSpPr>
          <p:cNvPr id="6" name="Content Placeholder 5"/>
          <p:cNvSpPr>
            <a:spLocks noGrp="1"/>
          </p:cNvSpPr>
          <p:nvPr>
            <p:ph sz="quarter" idx="4"/>
          </p:nvPr>
        </p:nvSpPr>
        <p:spPr/>
        <p:txBody>
          <a:bodyPr>
            <a:normAutofit/>
          </a:bodyPr>
          <a:lstStyle/>
          <a:p>
            <a:pPr marL="0" indent="0">
              <a:buNone/>
            </a:pPr>
            <a:r>
              <a:rPr lang="en-US" sz="1600" b="1" dirty="0">
                <a:latin typeface="Consolas" charset="0"/>
                <a:ea typeface="Consolas" charset="0"/>
                <a:cs typeface="Consolas" charset="0"/>
              </a:rPr>
              <a:t>package </a:t>
            </a:r>
            <a:r>
              <a:rPr lang="en-US" sz="1600" dirty="0" err="1">
                <a:latin typeface="Consolas" charset="0"/>
                <a:ea typeface="Consolas" charset="0"/>
                <a:cs typeface="Consolas" charset="0"/>
              </a:rPr>
              <a:t>info.brian_gordon.scalademo</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i="1" dirty="0">
                <a:latin typeface="Consolas" charset="0"/>
                <a:ea typeface="Consolas" charset="0"/>
                <a:cs typeface="Consolas" charset="0"/>
              </a:rPr>
              <a:t/>
            </a:r>
            <a:br>
              <a:rPr lang="en-US" sz="1600" i="1" dirty="0">
                <a:latin typeface="Consolas" charset="0"/>
                <a:ea typeface="Consolas" charset="0"/>
                <a:cs typeface="Consolas" charset="0"/>
              </a:rPr>
            </a:br>
            <a:r>
              <a:rPr lang="en-US" sz="1600" b="1" dirty="0">
                <a:latin typeface="Consolas" charset="0"/>
                <a:ea typeface="Consolas" charset="0"/>
                <a:cs typeface="Consolas" charset="0"/>
              </a:rPr>
              <a:t>class </a:t>
            </a:r>
            <a:r>
              <a:rPr lang="en-US" sz="1600" dirty="0" err="1" smtClean="0">
                <a:latin typeface="Consolas" charset="0"/>
                <a:ea typeface="Consolas" charset="0"/>
                <a:cs typeface="Consolas" charset="0"/>
              </a:rPr>
              <a:t>HelloWorld</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err="1">
                <a:latin typeface="Consolas" charset="0"/>
                <a:ea typeface="Consolas" charset="0"/>
                <a:cs typeface="Consolas" charset="0"/>
              </a:rPr>
              <a:t>def</a:t>
            </a:r>
            <a:r>
              <a:rPr lang="en-US" sz="1600" b="1" dirty="0">
                <a:latin typeface="Consolas" charset="0"/>
                <a:ea typeface="Consolas" charset="0"/>
                <a:cs typeface="Consolas" charset="0"/>
              </a:rPr>
              <a:t> </a:t>
            </a:r>
            <a:r>
              <a:rPr lang="en-US" sz="1600" dirty="0">
                <a:latin typeface="Consolas" charset="0"/>
                <a:ea typeface="Consolas" charset="0"/>
                <a:cs typeface="Consolas" charset="0"/>
              </a:rPr>
              <a:t>main(</a:t>
            </a:r>
            <a:r>
              <a:rPr lang="en-US" sz="1600" dirty="0" err="1">
                <a:latin typeface="Consolas" charset="0"/>
                <a:ea typeface="Consolas" charset="0"/>
                <a:cs typeface="Consolas" charset="0"/>
              </a:rPr>
              <a:t>args</a:t>
            </a:r>
            <a:r>
              <a:rPr lang="en-US" sz="1600" dirty="0">
                <a:latin typeface="Consolas" charset="0"/>
                <a:ea typeface="Consolas" charset="0"/>
                <a:cs typeface="Consolas" charset="0"/>
              </a:rPr>
              <a:t>: Array[</a:t>
            </a:r>
            <a:r>
              <a:rPr lang="en-US" sz="1600" dirty="0">
                <a:latin typeface="Consolas" charset="0"/>
                <a:ea typeface="Consolas" charset="0"/>
                <a:cs typeface="Consolas" charset="0"/>
              </a:rPr>
              <a:t>String</a:t>
            </a: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i="1" dirty="0" err="1">
                <a:latin typeface="Consolas" charset="0"/>
                <a:ea typeface="Consolas" charset="0"/>
                <a:cs typeface="Consolas" charset="0"/>
              </a:rPr>
              <a:t>println</a:t>
            </a:r>
            <a:r>
              <a:rPr lang="en-US" sz="1600" dirty="0">
                <a:latin typeface="Consolas" charset="0"/>
                <a:ea typeface="Consolas" charset="0"/>
                <a:cs typeface="Consolas" charset="0"/>
              </a:rPr>
              <a:t>(</a:t>
            </a:r>
            <a:r>
              <a:rPr lang="en-US" sz="1600" b="1" dirty="0">
                <a:latin typeface="Consolas" charset="0"/>
                <a:ea typeface="Consolas" charset="0"/>
                <a:cs typeface="Consolas" charset="0"/>
              </a:rPr>
              <a:t>"Hello world!"</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Tree>
    <p:extLst>
      <p:ext uri="{BB962C8B-B14F-4D97-AF65-F5344CB8AC3E}">
        <p14:creationId xmlns:p14="http://schemas.microsoft.com/office/powerpoint/2010/main" val="17819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err="1">
                <a:latin typeface="Consolas" charset="0"/>
                <a:ea typeface="Consolas" charset="0"/>
                <a:cs typeface="Consolas" charset="0"/>
              </a:rPr>
              <a:t>BigDecimal</a:t>
            </a:r>
            <a:r>
              <a:rPr lang="en-US" sz="3200" dirty="0">
                <a:latin typeface="Consolas" charset="0"/>
                <a:ea typeface="Consolas" charset="0"/>
                <a:cs typeface="Consolas" charset="0"/>
              </a:rPr>
              <a:t>(</a:t>
            </a:r>
            <a:r>
              <a:rPr lang="en-US" sz="3200" dirty="0">
                <a:latin typeface="Consolas" charset="0"/>
                <a:ea typeface="Consolas" charset="0"/>
                <a:cs typeface="Consolas" charset="0"/>
              </a:rPr>
              <a:t>5.0</a:t>
            </a:r>
            <a:r>
              <a:rPr lang="en-US" sz="3200" dirty="0">
                <a:latin typeface="Consolas" charset="0"/>
                <a:ea typeface="Consolas" charset="0"/>
                <a:cs typeface="Consolas" charset="0"/>
              </a:rPr>
              <a:t>).+(</a:t>
            </a:r>
            <a:r>
              <a:rPr lang="en-US" sz="3200" i="1" dirty="0" err="1">
                <a:latin typeface="Consolas" charset="0"/>
                <a:ea typeface="Consolas" charset="0"/>
                <a:cs typeface="Consolas" charset="0"/>
              </a:rPr>
              <a:t>BigDecimal</a:t>
            </a:r>
            <a:r>
              <a:rPr lang="en-US" sz="3200" dirty="0">
                <a:latin typeface="Consolas" charset="0"/>
                <a:ea typeface="Consolas" charset="0"/>
                <a:cs typeface="Consolas" charset="0"/>
              </a:rPr>
              <a:t>(</a:t>
            </a:r>
            <a:r>
              <a:rPr lang="en-US" sz="3200" dirty="0">
                <a:latin typeface="Consolas" charset="0"/>
                <a:ea typeface="Consolas" charset="0"/>
                <a:cs typeface="Consolas" charset="0"/>
              </a:rPr>
              <a:t>4.9</a:t>
            </a:r>
            <a:r>
              <a:rPr lang="en-US" sz="3200" dirty="0" smtClean="0">
                <a:latin typeface="Consolas" charset="0"/>
                <a:ea typeface="Consolas" charset="0"/>
                <a:cs typeface="Consolas" charset="0"/>
              </a:rPr>
              <a:t>))</a:t>
            </a:r>
          </a:p>
          <a:p>
            <a:pPr marL="0" indent="0">
              <a:buNone/>
            </a:pPr>
            <a:r>
              <a:rPr lang="en-US" sz="3200" i="1" dirty="0" err="1" smtClean="0">
                <a:latin typeface="Consolas" charset="0"/>
                <a:ea typeface="Consolas" charset="0"/>
                <a:cs typeface="Consolas" charset="0"/>
              </a:rPr>
              <a:t>BigDecimal</a:t>
            </a:r>
            <a:r>
              <a:rPr lang="en-US" sz="3200" dirty="0" smtClean="0">
                <a:latin typeface="Consolas" charset="0"/>
                <a:ea typeface="Consolas" charset="0"/>
                <a:cs typeface="Consolas" charset="0"/>
              </a:rPr>
              <a:t>(5.0) + </a:t>
            </a:r>
            <a:r>
              <a:rPr lang="en-US" sz="3200" i="1" dirty="0" err="1" smtClean="0">
                <a:latin typeface="Consolas" charset="0"/>
                <a:ea typeface="Consolas" charset="0"/>
                <a:cs typeface="Consolas" charset="0"/>
              </a:rPr>
              <a:t>BigDecimal</a:t>
            </a:r>
            <a:r>
              <a:rPr lang="en-US" sz="3200" dirty="0" smtClean="0">
                <a:latin typeface="Consolas" charset="0"/>
                <a:ea typeface="Consolas" charset="0"/>
                <a:cs typeface="Consolas" charset="0"/>
              </a:rPr>
              <a:t>(4.9)</a:t>
            </a:r>
            <a:endParaRPr lang="en-US" sz="3200" dirty="0">
              <a:latin typeface="Consolas" charset="0"/>
              <a:ea typeface="Consolas" charset="0"/>
              <a:cs typeface="Consolas" charset="0"/>
            </a:endParaRPr>
          </a:p>
        </p:txBody>
      </p:sp>
    </p:spTree>
    <p:extLst>
      <p:ext uri="{BB962C8B-B14F-4D97-AF65-F5344CB8AC3E}">
        <p14:creationId xmlns:p14="http://schemas.microsoft.com/office/powerpoint/2010/main" val="80527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Right-associative operators</a:t>
            </a:r>
            <a:endParaRPr lang="en-US" dirty="0"/>
          </a:p>
        </p:txBody>
      </p:sp>
      <p:sp>
        <p:nvSpPr>
          <p:cNvPr id="3" name="Content Placeholder 2"/>
          <p:cNvSpPr>
            <a:spLocks noGrp="1"/>
          </p:cNvSpPr>
          <p:nvPr>
            <p:ph idx="1"/>
          </p:nvPr>
        </p:nvSpPr>
        <p:spPr/>
        <p:txBody>
          <a:bodyPr/>
          <a:lstStyle/>
          <a:p>
            <a:r>
              <a:rPr lang="en-US" dirty="0" smtClean="0"/>
              <a:t>If your operator ends in a colon, it will be right-associative.</a:t>
            </a:r>
          </a:p>
          <a:p>
            <a:pPr marL="0" indent="0">
              <a:buNone/>
            </a:pP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a:latin typeface="Consolas" charset="0"/>
                <a:ea typeface="Consolas" charset="0"/>
                <a:cs typeface="Consolas" charset="0"/>
              </a:rPr>
              <a:t>numbers = </a:t>
            </a:r>
            <a:r>
              <a:rPr lang="en-US" sz="2800" i="1" dirty="0">
                <a:latin typeface="Consolas" charset="0"/>
                <a:ea typeface="Consolas" charset="0"/>
                <a:cs typeface="Consolas" charset="0"/>
              </a:rPr>
              <a:t>List</a:t>
            </a:r>
            <a:r>
              <a:rPr lang="en-US" sz="2800" dirty="0">
                <a:latin typeface="Consolas" charset="0"/>
                <a:ea typeface="Consolas" charset="0"/>
                <a:cs typeface="Consolas" charset="0"/>
              </a:rPr>
              <a:t>(</a:t>
            </a:r>
            <a:r>
              <a:rPr lang="en-US" sz="2800" dirty="0">
                <a:latin typeface="Consolas" charset="0"/>
                <a:ea typeface="Consolas" charset="0"/>
                <a:cs typeface="Consolas" charset="0"/>
              </a:rPr>
              <a:t>11</a:t>
            </a:r>
            <a:r>
              <a:rPr lang="en-US" sz="2800" dirty="0">
                <a:latin typeface="Consolas" charset="0"/>
                <a:ea typeface="Consolas" charset="0"/>
                <a:cs typeface="Consolas" charset="0"/>
              </a:rPr>
              <a:t>, </a:t>
            </a:r>
            <a:r>
              <a:rPr lang="en-US" sz="2800" dirty="0">
                <a:latin typeface="Consolas" charset="0"/>
                <a:ea typeface="Consolas" charset="0"/>
                <a:cs typeface="Consolas" charset="0"/>
              </a:rPr>
              <a:t>7</a:t>
            </a:r>
            <a:r>
              <a:rPr lang="en-US" sz="2800" dirty="0">
                <a:latin typeface="Consolas" charset="0"/>
                <a:ea typeface="Consolas" charset="0"/>
                <a:cs typeface="Consolas" charset="0"/>
              </a:rPr>
              <a:t>, </a:t>
            </a:r>
            <a:r>
              <a:rPr lang="en-US" sz="2800" dirty="0">
                <a:latin typeface="Consolas" charset="0"/>
                <a:ea typeface="Consolas" charset="0"/>
                <a:cs typeface="Consolas" charset="0"/>
              </a:rPr>
              <a:t>5</a:t>
            </a:r>
            <a:r>
              <a:rPr lang="en-US" sz="2800" dirty="0">
                <a:latin typeface="Consolas" charset="0"/>
                <a:ea typeface="Consolas" charset="0"/>
                <a:cs typeface="Consolas" charset="0"/>
              </a:rPr>
              <a:t>, </a:t>
            </a:r>
            <a:r>
              <a:rPr lang="en-US" sz="2800" dirty="0">
                <a:latin typeface="Consolas" charset="0"/>
                <a:ea typeface="Consolas" charset="0"/>
                <a:cs typeface="Consolas" charset="0"/>
              </a:rPr>
              <a:t>3</a:t>
            </a:r>
            <a:r>
              <a:rPr lang="en-US" sz="2800" dirty="0">
                <a:latin typeface="Consolas" charset="0"/>
                <a:ea typeface="Consolas" charset="0"/>
                <a:cs typeface="Consolas" charset="0"/>
              </a:rPr>
              <a:t>, </a:t>
            </a:r>
            <a:r>
              <a:rPr lang="en-US" sz="2800" dirty="0">
                <a:latin typeface="Consolas" charset="0"/>
                <a:ea typeface="Consolas" charset="0"/>
                <a:cs typeface="Consolas" charset="0"/>
              </a:rPr>
              <a:t>2</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13 </a:t>
            </a:r>
            <a:r>
              <a:rPr lang="en-US" sz="2800" dirty="0">
                <a:latin typeface="Consolas" charset="0"/>
                <a:ea typeface="Consolas" charset="0"/>
                <a:cs typeface="Consolas" charset="0"/>
              </a:rPr>
              <a:t>:: numbers</a:t>
            </a:r>
          </a:p>
        </p:txBody>
      </p:sp>
    </p:spTree>
    <p:extLst>
      <p:ext uri="{BB962C8B-B14F-4D97-AF65-F5344CB8AC3E}">
        <p14:creationId xmlns:p14="http://schemas.microsoft.com/office/powerpoint/2010/main" val="1393885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Scala lists</a:t>
            </a:r>
            <a:endParaRPr lang="en-US" dirty="0"/>
          </a:p>
        </p:txBody>
      </p:sp>
      <p:sp>
        <p:nvSpPr>
          <p:cNvPr id="9" name="Content Placeholder 8"/>
          <p:cNvSpPr>
            <a:spLocks noGrp="1"/>
          </p:cNvSpPr>
          <p:nvPr>
            <p:ph idx="1"/>
          </p:nvPr>
        </p:nvSpPr>
        <p:spPr/>
        <p:txBody>
          <a:bodyPr/>
          <a:lstStyle/>
          <a:p>
            <a:r>
              <a:rPr lang="en-US" dirty="0" smtClean="0"/>
              <a:t>Every list has a head and a tail.</a:t>
            </a:r>
          </a:p>
          <a:p>
            <a:r>
              <a:rPr lang="en-US" dirty="0" smtClean="0"/>
              <a:t>Nil is the empty list.</a:t>
            </a:r>
          </a:p>
          <a:p>
            <a:r>
              <a:rPr lang="en-US" dirty="0" smtClean="0"/>
              <a:t>You can build up a list from Nil by appending elements to the head with Cons.</a:t>
            </a:r>
          </a:p>
          <a:p>
            <a:r>
              <a:rPr lang="en-US" dirty="0" smtClean="0"/>
              <a:t>Completely immutable. If you want to change the list, you have to create a new one (though since lists are immutable you can share </a:t>
            </a:r>
            <a:r>
              <a:rPr lang="en-US" dirty="0" err="1" smtClean="0"/>
              <a:t>sublists</a:t>
            </a:r>
            <a:r>
              <a:rPr lang="en-US" dirty="0" smtClean="0"/>
              <a:t>!)</a:t>
            </a:r>
            <a:endParaRPr lang="en-US" dirty="0"/>
          </a:p>
        </p:txBody>
      </p:sp>
    </p:spTree>
    <p:extLst>
      <p:ext uri="{BB962C8B-B14F-4D97-AF65-F5344CB8AC3E}">
        <p14:creationId xmlns:p14="http://schemas.microsoft.com/office/powerpoint/2010/main" val="344323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Referential transparency</a:t>
            </a:r>
            <a:endParaRPr lang="en-US" dirty="0"/>
          </a:p>
        </p:txBody>
      </p:sp>
      <p:sp>
        <p:nvSpPr>
          <p:cNvPr id="3" name="Text Placeholder 2"/>
          <p:cNvSpPr>
            <a:spLocks noGrp="1"/>
          </p:cNvSpPr>
          <p:nvPr>
            <p:ph type="body" sz="quarter" idx="13"/>
          </p:nvPr>
        </p:nvSpPr>
        <p:spPr/>
        <p:txBody>
          <a:bodyPr/>
          <a:lstStyle/>
          <a:p>
            <a:r>
              <a:rPr lang="en-US" dirty="0" smtClean="0"/>
              <a:t>An expression can be replaced by its value without changing the semantics of the program.</a:t>
            </a:r>
            <a:endParaRPr lang="en-US" dirty="0"/>
          </a:p>
        </p:txBody>
      </p:sp>
      <p:sp>
        <p:nvSpPr>
          <p:cNvPr id="4" name="Text Placeholder 3"/>
          <p:cNvSpPr>
            <a:spLocks noGrp="1"/>
          </p:cNvSpPr>
          <p:nvPr>
            <p:ph type="body" idx="1"/>
          </p:nvPr>
        </p:nvSpPr>
        <p:spPr/>
        <p:txBody>
          <a:bodyPr/>
          <a:lstStyle/>
          <a:p>
            <a:pPr marL="342900" indent="-342900">
              <a:buFont typeface="Arial" charset="0"/>
              <a:buChar char="•"/>
            </a:pPr>
            <a:r>
              <a:rPr lang="en-US" dirty="0"/>
              <a:t>Methods should return values, not mutate state</a:t>
            </a:r>
          </a:p>
          <a:p>
            <a:pPr marL="342900" indent="-342900">
              <a:buFont typeface="Arial" charset="0"/>
              <a:buChar char="•"/>
            </a:pPr>
            <a:r>
              <a:rPr lang="en-US" dirty="0"/>
              <a:t>Use immutable collections</a:t>
            </a:r>
          </a:p>
          <a:p>
            <a:pPr marL="342900" indent="-342900">
              <a:buFont typeface="Arial" charset="0"/>
              <a:buChar char="•"/>
            </a:pPr>
            <a:r>
              <a:rPr lang="en-US" dirty="0"/>
              <a:t>Use final variables</a:t>
            </a:r>
          </a:p>
          <a:p>
            <a:endParaRPr lang="en-US" dirty="0"/>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comparison</a:t>
            </a:r>
            <a:endParaRPr lang="en-US" dirty="0"/>
          </a:p>
        </p:txBody>
      </p:sp>
      <p:sp>
        <p:nvSpPr>
          <p:cNvPr id="4" name="Content Placeholder 3"/>
          <p:cNvSpPr>
            <a:spLocks noGrp="1"/>
          </p:cNvSpPr>
          <p:nvPr>
            <p:ph sz="half" idx="1"/>
          </p:nvPr>
        </p:nvSpPr>
        <p:spPr/>
        <p:txBody>
          <a:bodyPr>
            <a:normAutofit/>
          </a:bodyPr>
          <a:lstStyle/>
          <a:p>
            <a:pPr marL="0" indent="0">
              <a:buNone/>
            </a:pPr>
            <a:r>
              <a:rPr lang="da-DK" sz="2000" b="1" dirty="0">
                <a:latin typeface="Consolas" charset="0"/>
                <a:ea typeface="Consolas" charset="0"/>
                <a:cs typeface="Consolas" charset="0"/>
              </a:rPr>
              <a:t>for </a:t>
            </a:r>
            <a:r>
              <a:rPr lang="da-DK" sz="2000" dirty="0">
                <a:latin typeface="Consolas" charset="0"/>
                <a:ea typeface="Consolas" charset="0"/>
                <a:cs typeface="Consolas" charset="0"/>
              </a:rPr>
              <a:t>(</a:t>
            </a:r>
            <a:r>
              <a:rPr lang="da-DK" sz="2000" b="1" dirty="0" err="1">
                <a:latin typeface="Consolas" charset="0"/>
                <a:ea typeface="Consolas" charset="0"/>
                <a:cs typeface="Consolas" charset="0"/>
              </a:rPr>
              <a:t>int</a:t>
            </a:r>
            <a:r>
              <a:rPr lang="da-DK" sz="2000" b="1" dirty="0">
                <a:latin typeface="Consolas" charset="0"/>
                <a:ea typeface="Consolas" charset="0"/>
                <a:cs typeface="Consolas" charset="0"/>
              </a:rPr>
              <a:t> </a:t>
            </a:r>
            <a:r>
              <a:rPr lang="da-DK" sz="2000" dirty="0">
                <a:latin typeface="Consolas" charset="0"/>
                <a:ea typeface="Consolas" charset="0"/>
                <a:cs typeface="Consolas" charset="0"/>
              </a:rPr>
              <a:t>i = </a:t>
            </a:r>
            <a:r>
              <a:rPr lang="da-DK" sz="2000" dirty="0">
                <a:latin typeface="Consolas" charset="0"/>
                <a:ea typeface="Consolas" charset="0"/>
                <a:cs typeface="Consolas" charset="0"/>
              </a:rPr>
              <a:t>0</a:t>
            </a:r>
            <a:r>
              <a:rPr lang="da-DK" sz="2000" dirty="0">
                <a:latin typeface="Consolas" charset="0"/>
                <a:ea typeface="Consolas" charset="0"/>
                <a:cs typeface="Consolas" charset="0"/>
              </a:rPr>
              <a:t>; i &lt; </a:t>
            </a:r>
            <a:r>
              <a:rPr lang="da-DK" sz="2000" dirty="0">
                <a:latin typeface="Consolas" charset="0"/>
                <a:ea typeface="Consolas" charset="0"/>
                <a:cs typeface="Consolas" charset="0"/>
              </a:rPr>
              <a:t>10</a:t>
            </a:r>
            <a:r>
              <a:rPr lang="da-DK" sz="2000" dirty="0">
                <a:latin typeface="Consolas" charset="0"/>
                <a:ea typeface="Consolas" charset="0"/>
                <a:cs typeface="Consolas" charset="0"/>
              </a:rPr>
              <a:t>; i++) {</a:t>
            </a:r>
            <a:br>
              <a:rPr lang="da-DK" sz="2000" dirty="0">
                <a:latin typeface="Consolas" charset="0"/>
                <a:ea typeface="Consolas" charset="0"/>
                <a:cs typeface="Consolas" charset="0"/>
              </a:rPr>
            </a:br>
            <a:r>
              <a:rPr lang="da-DK" sz="2000" dirty="0">
                <a:latin typeface="Consolas" charset="0"/>
                <a:ea typeface="Consolas" charset="0"/>
                <a:cs typeface="Consolas" charset="0"/>
              </a:rPr>
              <a:t>   </a:t>
            </a:r>
            <a:r>
              <a:rPr lang="da-DK" sz="2000" dirty="0" err="1">
                <a:latin typeface="Consolas" charset="0"/>
                <a:ea typeface="Consolas" charset="0"/>
                <a:cs typeface="Consolas" charset="0"/>
              </a:rPr>
              <a:t>System.</a:t>
            </a:r>
            <a:r>
              <a:rPr lang="da-DK" sz="2000" b="1" i="1" dirty="0" err="1">
                <a:latin typeface="Consolas" charset="0"/>
                <a:ea typeface="Consolas" charset="0"/>
                <a:cs typeface="Consolas" charset="0"/>
              </a:rPr>
              <a:t>out</a:t>
            </a:r>
            <a:r>
              <a:rPr lang="da-DK" sz="2000" dirty="0" err="1">
                <a:latin typeface="Consolas" charset="0"/>
                <a:ea typeface="Consolas" charset="0"/>
                <a:cs typeface="Consolas" charset="0"/>
              </a:rPr>
              <a:t>.println</a:t>
            </a:r>
            <a:r>
              <a:rPr lang="da-DK" sz="2000" dirty="0">
                <a:latin typeface="Consolas" charset="0"/>
                <a:ea typeface="Consolas" charset="0"/>
                <a:cs typeface="Consolas" charset="0"/>
              </a:rPr>
              <a:t>(i);</a:t>
            </a:r>
            <a:br>
              <a:rPr lang="da-DK" sz="2000" dirty="0">
                <a:latin typeface="Consolas" charset="0"/>
                <a:ea typeface="Consolas" charset="0"/>
                <a:cs typeface="Consolas" charset="0"/>
              </a:rPr>
            </a:br>
            <a:r>
              <a:rPr lang="da-DK" sz="2000" dirty="0" smtClean="0">
                <a:latin typeface="Consolas" charset="0"/>
                <a:ea typeface="Consolas" charset="0"/>
                <a:cs typeface="Consolas" charset="0"/>
              </a:rPr>
              <a:t>}</a:t>
            </a:r>
          </a:p>
          <a:p>
            <a:pPr marL="0" indent="0">
              <a:buNone/>
            </a:pPr>
            <a:r>
              <a:rPr lang="da-DK" sz="2000" b="1" dirty="0" smtClean="0">
                <a:latin typeface="Consolas" charset="0"/>
                <a:ea typeface="Consolas" charset="0"/>
                <a:cs typeface="Consolas" charset="0"/>
              </a:rPr>
              <a:t>for </a:t>
            </a:r>
            <a:r>
              <a:rPr lang="da-DK" sz="2000" dirty="0">
                <a:latin typeface="Consolas" charset="0"/>
                <a:ea typeface="Consolas" charset="0"/>
                <a:cs typeface="Consolas" charset="0"/>
              </a:rPr>
              <a:t>(</a:t>
            </a:r>
            <a:r>
              <a:rPr lang="da-DK" sz="2000" dirty="0" err="1">
                <a:latin typeface="Consolas" charset="0"/>
                <a:ea typeface="Consolas" charset="0"/>
                <a:cs typeface="Consolas" charset="0"/>
              </a:rPr>
              <a:t>String</a:t>
            </a:r>
            <a:r>
              <a:rPr lang="da-DK" sz="2000" dirty="0">
                <a:latin typeface="Consolas" charset="0"/>
                <a:ea typeface="Consolas" charset="0"/>
                <a:cs typeface="Consolas" charset="0"/>
              </a:rPr>
              <a:t> arg : </a:t>
            </a:r>
            <a:r>
              <a:rPr lang="da-DK" sz="2000" dirty="0" err="1">
                <a:latin typeface="Consolas" charset="0"/>
                <a:ea typeface="Consolas" charset="0"/>
                <a:cs typeface="Consolas" charset="0"/>
              </a:rPr>
              <a:t>args</a:t>
            </a:r>
            <a:r>
              <a:rPr lang="da-DK" sz="2000" dirty="0">
                <a:latin typeface="Consolas" charset="0"/>
                <a:ea typeface="Consolas" charset="0"/>
                <a:cs typeface="Consolas" charset="0"/>
              </a:rPr>
              <a:t>) {</a:t>
            </a:r>
            <a:br>
              <a:rPr lang="da-DK" sz="2000" dirty="0">
                <a:latin typeface="Consolas" charset="0"/>
                <a:ea typeface="Consolas" charset="0"/>
                <a:cs typeface="Consolas" charset="0"/>
              </a:rPr>
            </a:br>
            <a:r>
              <a:rPr lang="da-DK" sz="2000" dirty="0">
                <a:latin typeface="Consolas" charset="0"/>
                <a:ea typeface="Consolas" charset="0"/>
                <a:cs typeface="Consolas" charset="0"/>
              </a:rPr>
              <a:t>   </a:t>
            </a:r>
            <a:r>
              <a:rPr lang="da-DK" sz="2000" dirty="0" err="1">
                <a:latin typeface="Consolas" charset="0"/>
                <a:ea typeface="Consolas" charset="0"/>
                <a:cs typeface="Consolas" charset="0"/>
              </a:rPr>
              <a:t>System.</a:t>
            </a:r>
            <a:r>
              <a:rPr lang="da-DK" sz="2000" b="1" i="1" dirty="0" err="1">
                <a:latin typeface="Consolas" charset="0"/>
                <a:ea typeface="Consolas" charset="0"/>
                <a:cs typeface="Consolas" charset="0"/>
              </a:rPr>
              <a:t>out</a:t>
            </a:r>
            <a:r>
              <a:rPr lang="da-DK" sz="2000" dirty="0" err="1">
                <a:latin typeface="Consolas" charset="0"/>
                <a:ea typeface="Consolas" charset="0"/>
                <a:cs typeface="Consolas" charset="0"/>
              </a:rPr>
              <a:t>.println</a:t>
            </a:r>
            <a:r>
              <a:rPr lang="da-DK" sz="2000" dirty="0">
                <a:latin typeface="Consolas" charset="0"/>
                <a:ea typeface="Consolas" charset="0"/>
                <a:cs typeface="Consolas" charset="0"/>
              </a:rPr>
              <a:t>(arg);</a:t>
            </a:r>
            <a:br>
              <a:rPr lang="da-DK" sz="2000" dirty="0">
                <a:latin typeface="Consolas" charset="0"/>
                <a:ea typeface="Consolas" charset="0"/>
                <a:cs typeface="Consolas" charset="0"/>
              </a:rPr>
            </a:br>
            <a:r>
              <a:rPr lang="da-DK" sz="2000" dirty="0">
                <a:latin typeface="Consolas" charset="0"/>
                <a:ea typeface="Consolas" charset="0"/>
                <a:cs typeface="Consolas" charset="0"/>
              </a:rPr>
              <a:t>}</a:t>
            </a:r>
            <a:endParaRPr lang="en-US" sz="2000" dirty="0">
              <a:latin typeface="Consolas" charset="0"/>
              <a:ea typeface="Consolas" charset="0"/>
              <a:cs typeface="Consolas" charset="0"/>
            </a:endParaRPr>
          </a:p>
        </p:txBody>
      </p:sp>
      <p:sp>
        <p:nvSpPr>
          <p:cNvPr id="5" name="Content Placeholder 4"/>
          <p:cNvSpPr>
            <a:spLocks noGrp="1"/>
          </p:cNvSpPr>
          <p:nvPr>
            <p:ph sz="half" idx="2"/>
          </p:nvPr>
        </p:nvSpPr>
        <p:spPr/>
        <p:txBody>
          <a:bodyPr>
            <a:normAutofit/>
          </a:bodyPr>
          <a:lstStyle/>
          <a:p>
            <a:pPr marL="0" indent="0">
              <a:buNone/>
            </a:pPr>
            <a:r>
              <a:rPr lang="en-US" sz="2000" b="1" dirty="0">
                <a:latin typeface="Consolas" charset="0"/>
                <a:ea typeface="Consolas" charset="0"/>
                <a:cs typeface="Consolas" charset="0"/>
              </a:rPr>
              <a:t>for </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&lt;- </a:t>
            </a:r>
            <a:r>
              <a:rPr lang="en-US" sz="2000" dirty="0">
                <a:latin typeface="Consolas" charset="0"/>
                <a:ea typeface="Consolas" charset="0"/>
                <a:cs typeface="Consolas" charset="0"/>
              </a:rPr>
              <a:t>1 </a:t>
            </a:r>
            <a:r>
              <a:rPr lang="en-US" sz="2000" dirty="0">
                <a:latin typeface="Consolas" charset="0"/>
                <a:ea typeface="Consolas" charset="0"/>
                <a:cs typeface="Consolas" charset="0"/>
              </a:rPr>
              <a:t>to </a:t>
            </a:r>
            <a:r>
              <a:rPr lang="en-US" sz="2000" dirty="0">
                <a:latin typeface="Consolas" charset="0"/>
                <a:ea typeface="Consolas" charset="0"/>
                <a:cs typeface="Consolas" charset="0"/>
              </a:rPr>
              <a:t>10</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r>
              <a:rPr lang="en-US" sz="2000" dirty="0">
                <a:latin typeface="Consolas" charset="0"/>
                <a:ea typeface="Consolas" charset="0"/>
                <a:cs typeface="Consolas" charset="0"/>
              </a:rPr>
              <a:t>1 </a:t>
            </a:r>
            <a:r>
              <a:rPr lang="en-US" sz="2000" dirty="0">
                <a:latin typeface="Consolas" charset="0"/>
                <a:ea typeface="Consolas" charset="0"/>
                <a:cs typeface="Consolas" charset="0"/>
              </a:rPr>
              <a:t>to </a:t>
            </a:r>
            <a:r>
              <a:rPr lang="en-US" sz="2000" dirty="0">
                <a:latin typeface="Consolas" charset="0"/>
                <a:ea typeface="Consolas" charset="0"/>
                <a:cs typeface="Consolas" charset="0"/>
              </a:rPr>
              <a:t>10</a:t>
            </a:r>
            <a:r>
              <a:rPr lang="en-US" sz="2000" dirty="0">
                <a:latin typeface="Consolas" charset="0"/>
                <a:ea typeface="Consolas" charset="0"/>
                <a:cs typeface="Consolas" charset="0"/>
              </a:rPr>
              <a:t>).map(</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=&gt; </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r>
              <a:rPr lang="en-US" sz="2000" dirty="0">
                <a:latin typeface="Consolas" charset="0"/>
                <a:ea typeface="Consolas" charset="0"/>
                <a:cs typeface="Consolas" charset="0"/>
              </a:rPr>
              <a:t>1 </a:t>
            </a:r>
            <a:r>
              <a:rPr lang="en-US" sz="2000" dirty="0">
                <a:latin typeface="Consolas" charset="0"/>
                <a:ea typeface="Consolas" charset="0"/>
                <a:cs typeface="Consolas" charset="0"/>
              </a:rPr>
              <a:t>to </a:t>
            </a:r>
            <a:r>
              <a:rPr lang="en-US" sz="2000" dirty="0">
                <a:latin typeface="Consolas" charset="0"/>
                <a:ea typeface="Consolas" charset="0"/>
                <a:cs typeface="Consolas" charset="0"/>
              </a:rPr>
              <a:t>10</a:t>
            </a:r>
            <a:r>
              <a:rPr lang="en-US" sz="2000" dirty="0">
                <a:latin typeface="Consolas" charset="0"/>
                <a:ea typeface="Consolas" charset="0"/>
                <a:cs typeface="Consolas" charset="0"/>
              </a:rPr>
              <a:t>).map(</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0622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xEl>
                                              <p:pRg st="1" end="1"/>
                                            </p:txEl>
                                          </p:spTgt>
                                        </p:tgtEl>
                                      </p:cBhvr>
                                    </p:animEffect>
                                    <p:set>
                                      <p:cBhvr>
                                        <p:cTn id="7"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a list of integers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sum1(numbers: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var</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 = </a:t>
            </a:r>
            <a:r>
              <a:rPr lang="en-US" sz="2800" dirty="0">
                <a:latin typeface="Consolas" charset="0"/>
                <a:ea typeface="Consolas" charset="0"/>
                <a:cs typeface="Consolas" charset="0"/>
              </a:rPr>
              <a:t>0</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for </a:t>
            </a:r>
            <a:r>
              <a:rPr lang="en-US" sz="2800" dirty="0">
                <a:latin typeface="Consolas" charset="0"/>
                <a:ea typeface="Consolas" charset="0"/>
                <a:cs typeface="Consolas" charset="0"/>
              </a:rPr>
              <a:t>(number &lt;- numbers) {</a:t>
            </a:r>
            <a:br>
              <a:rPr lang="en-US" sz="2800" dirty="0">
                <a:latin typeface="Consolas" charset="0"/>
                <a:ea typeface="Consolas" charset="0"/>
                <a:cs typeface="Consolas" charset="0"/>
              </a:rPr>
            </a:br>
            <a:r>
              <a:rPr lang="en-US" sz="2800" dirty="0">
                <a:latin typeface="Consolas" charset="0"/>
                <a:ea typeface="Consolas" charset="0"/>
                <a:cs typeface="Consolas" charset="0"/>
              </a:rPr>
              <a:t>        sum += number</a:t>
            </a:r>
            <a:br>
              <a:rPr lang="en-US" sz="2800" dirty="0">
                <a:latin typeface="Consolas" charset="0"/>
                <a:ea typeface="Consolas" charset="0"/>
                <a:cs typeface="Consolas" charset="0"/>
              </a:rPr>
            </a:b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sum</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21346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sum2(numbers: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numbers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dirty="0">
                <a:latin typeface="Consolas" charset="0"/>
                <a:ea typeface="Consolas" charset="0"/>
                <a:cs typeface="Consolas" charset="0"/>
              </a:rPr>
              <a:t>(head </a:t>
            </a:r>
            <a:r>
              <a:rPr lang="en-US" sz="2800" i="1" dirty="0">
                <a:latin typeface="Consolas" charset="0"/>
                <a:ea typeface="Consolas" charset="0"/>
                <a:cs typeface="Consolas" charset="0"/>
              </a:rPr>
              <a:t>:: </a:t>
            </a:r>
            <a:r>
              <a:rPr lang="en-US" sz="2800" dirty="0">
                <a:latin typeface="Consolas" charset="0"/>
                <a:ea typeface="Consolas" charset="0"/>
                <a:cs typeface="Consolas" charset="0"/>
              </a:rPr>
              <a:t>tail)</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=&gt; head + </a:t>
            </a:r>
            <a:r>
              <a:rPr lang="en-US" sz="2800" i="1" dirty="0">
                <a:latin typeface="Consolas" charset="0"/>
                <a:ea typeface="Consolas" charset="0"/>
                <a:cs typeface="Consolas" charset="0"/>
              </a:rPr>
              <a:t>sum2</a:t>
            </a:r>
            <a:r>
              <a:rPr lang="en-US" sz="2800" dirty="0">
                <a:latin typeface="Consolas" charset="0"/>
                <a:ea typeface="Consolas" charset="0"/>
                <a:cs typeface="Consolas" charset="0"/>
              </a:rPr>
              <a:t>(tail)</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dirty="0">
                <a:latin typeface="Consolas" charset="0"/>
                <a:ea typeface="Consolas" charset="0"/>
                <a:cs typeface="Consolas" charset="0"/>
              </a:rPr>
              <a:t>_ =&gt; </a:t>
            </a:r>
            <a:r>
              <a:rPr lang="en-US" sz="2800" dirty="0">
                <a:latin typeface="Consolas" charset="0"/>
                <a:ea typeface="Consolas" charset="0"/>
                <a:cs typeface="Consolas" charset="0"/>
              </a:rPr>
              <a:t>0</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41733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400" dirty="0">
                <a:latin typeface="Consolas" charset="0"/>
                <a:ea typeface="Consolas" charset="0"/>
                <a:cs typeface="Consolas" charset="0"/>
              </a:rPr>
              <a:t>@</a:t>
            </a:r>
            <a:r>
              <a:rPr lang="en-US" sz="2400" dirty="0" err="1">
                <a:latin typeface="Consolas" charset="0"/>
                <a:ea typeface="Consolas" charset="0"/>
                <a:cs typeface="Consolas" charset="0"/>
              </a:rPr>
              <a:t>tailrec</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b="1" dirty="0" err="1">
                <a:latin typeface="Consolas" charset="0"/>
                <a:ea typeface="Consolas" charset="0"/>
                <a:cs typeface="Consolas" charset="0"/>
              </a:rPr>
              <a:t>def</a:t>
            </a:r>
            <a:r>
              <a:rPr lang="en-US" sz="2400" b="1" dirty="0">
                <a:latin typeface="Consolas" charset="0"/>
                <a:ea typeface="Consolas" charset="0"/>
                <a:cs typeface="Consolas" charset="0"/>
              </a:rPr>
              <a:t> </a:t>
            </a:r>
            <a:r>
              <a:rPr lang="en-US" sz="2400" dirty="0">
                <a:latin typeface="Consolas" charset="0"/>
                <a:ea typeface="Consolas" charset="0"/>
                <a:cs typeface="Consolas" charset="0"/>
              </a:rPr>
              <a:t>sum3(numbers: </a:t>
            </a:r>
            <a:r>
              <a:rPr lang="en-US" sz="2400" dirty="0">
                <a:latin typeface="Consolas" charset="0"/>
                <a:ea typeface="Consolas" charset="0"/>
                <a:cs typeface="Consolas" charset="0"/>
              </a:rPr>
              <a:t>List</a:t>
            </a:r>
            <a:r>
              <a:rPr lang="en-US" sz="2400" dirty="0">
                <a:latin typeface="Consolas" charset="0"/>
                <a:ea typeface="Consolas" charset="0"/>
                <a:cs typeface="Consolas" charset="0"/>
              </a:rPr>
              <a:t>[</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accumulator: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 </a:t>
            </a:r>
            <a:r>
              <a:rPr lang="en-US" sz="2400" dirty="0">
                <a:latin typeface="Consolas" charset="0"/>
                <a:ea typeface="Consolas" charset="0"/>
                <a:cs typeface="Consolas" charset="0"/>
              </a:rPr>
              <a:t>0</a:t>
            </a:r>
            <a:r>
              <a:rPr lang="en-US" sz="2400" dirty="0">
                <a:latin typeface="Consolas" charset="0"/>
                <a:ea typeface="Consolas" charset="0"/>
                <a:cs typeface="Consolas" charset="0"/>
              </a:rPr>
              <a:t>):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a:t>
            </a:r>
            <a:br>
              <a:rPr lang="en-US" sz="2400" dirty="0">
                <a:latin typeface="Consolas" charset="0"/>
                <a:ea typeface="Consolas" charset="0"/>
                <a:cs typeface="Consolas" charset="0"/>
              </a:rPr>
            </a:br>
            <a:r>
              <a:rPr lang="en-US" sz="2400" dirty="0">
                <a:latin typeface="Consolas" charset="0"/>
                <a:ea typeface="Consolas" charset="0"/>
                <a:cs typeface="Consolas" charset="0"/>
              </a:rPr>
              <a:t>    numbers </a:t>
            </a:r>
            <a:r>
              <a:rPr lang="en-US" sz="2400" b="1" dirty="0">
                <a:latin typeface="Consolas" charset="0"/>
                <a:ea typeface="Consolas" charset="0"/>
                <a:cs typeface="Consolas" charset="0"/>
              </a:rPr>
              <a:t>match </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a:latin typeface="Consolas" charset="0"/>
                <a:ea typeface="Consolas" charset="0"/>
                <a:cs typeface="Consolas" charset="0"/>
              </a:rPr>
              <a:t>case </a:t>
            </a:r>
            <a:r>
              <a:rPr lang="en-US" sz="2400" dirty="0">
                <a:latin typeface="Consolas" charset="0"/>
                <a:ea typeface="Consolas" charset="0"/>
                <a:cs typeface="Consolas" charset="0"/>
              </a:rPr>
              <a:t>head </a:t>
            </a:r>
            <a:r>
              <a:rPr lang="en-US" sz="2400" i="1" dirty="0">
                <a:latin typeface="Consolas" charset="0"/>
                <a:ea typeface="Consolas" charset="0"/>
                <a:cs typeface="Consolas" charset="0"/>
              </a:rPr>
              <a:t>:: </a:t>
            </a:r>
            <a:r>
              <a:rPr lang="en-US" sz="2400" dirty="0">
                <a:latin typeface="Consolas" charset="0"/>
                <a:ea typeface="Consolas" charset="0"/>
                <a:cs typeface="Consolas" charset="0"/>
              </a:rPr>
              <a:t>tail =&gt; </a:t>
            </a:r>
            <a:r>
              <a:rPr lang="en-US" sz="2400" i="1" dirty="0">
                <a:latin typeface="Consolas" charset="0"/>
                <a:ea typeface="Consolas" charset="0"/>
                <a:cs typeface="Consolas" charset="0"/>
              </a:rPr>
              <a:t>sum3</a:t>
            </a:r>
            <a:r>
              <a:rPr lang="en-US" sz="2400" dirty="0">
                <a:latin typeface="Consolas" charset="0"/>
                <a:ea typeface="Consolas" charset="0"/>
                <a:cs typeface="Consolas" charset="0"/>
              </a:rPr>
              <a:t>(tail, accumulator + head)</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a:latin typeface="Consolas" charset="0"/>
                <a:ea typeface="Consolas" charset="0"/>
                <a:cs typeface="Consolas" charset="0"/>
              </a:rPr>
              <a:t>case </a:t>
            </a:r>
            <a:r>
              <a:rPr lang="en-US" sz="2400" dirty="0">
                <a:latin typeface="Consolas" charset="0"/>
                <a:ea typeface="Consolas" charset="0"/>
                <a:cs typeface="Consolas" charset="0"/>
              </a:rPr>
              <a:t>_ =&gt; accumulator</a:t>
            </a:r>
            <a:br>
              <a:rPr lang="en-US" sz="2400" dirty="0">
                <a:latin typeface="Consolas" charset="0"/>
                <a:ea typeface="Consolas" charset="0"/>
                <a:cs typeface="Consolas" charset="0"/>
              </a:rPr>
            </a:br>
            <a:r>
              <a:rPr lang="en-US" sz="2400" dirty="0">
                <a:latin typeface="Consolas" charset="0"/>
                <a:ea typeface="Consolas" charset="0"/>
                <a:cs typeface="Consolas" charset="0"/>
              </a:rPr>
              <a:t>    }</a:t>
            </a:r>
          </a:p>
        </p:txBody>
      </p:sp>
    </p:spTree>
    <p:extLst>
      <p:ext uri="{BB962C8B-B14F-4D97-AF65-F5344CB8AC3E}">
        <p14:creationId xmlns:p14="http://schemas.microsoft.com/office/powerpoint/2010/main" val="1117667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sum4(numbers: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a:t>
            </a:r>
            <a:r>
              <a:rPr lang="en-US" sz="2800" dirty="0">
                <a:latin typeface="Consolas" charset="0"/>
                <a:ea typeface="Consolas" charset="0"/>
                <a:cs typeface="Consolas" charset="0"/>
              </a:rPr>
              <a:t>0</a:t>
            </a:r>
            <a:r>
              <a:rPr lang="en-US" sz="2800" dirty="0">
                <a:latin typeface="Consolas" charset="0"/>
                <a:ea typeface="Consolas" charset="0"/>
                <a:cs typeface="Consolas" charset="0"/>
              </a:rPr>
              <a:t>)((</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cur) =&gt; </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 cur)</a:t>
            </a:r>
          </a:p>
        </p:txBody>
      </p:sp>
    </p:spTree>
    <p:extLst>
      <p:ext uri="{BB962C8B-B14F-4D97-AF65-F5344CB8AC3E}">
        <p14:creationId xmlns:p14="http://schemas.microsoft.com/office/powerpoint/2010/main" val="716256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sum4(numbers: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(0)((</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cur) =&gt; </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 cur</a:t>
            </a:r>
            <a:r>
              <a:rPr lang="en-US" sz="2800" dirty="0" smtClean="0">
                <a:latin typeface="Consolas" charset="0"/>
                <a:ea typeface="Consolas" charset="0"/>
                <a:cs typeface="Consolas" charset="0"/>
              </a:rPr>
              <a:t>)</a:t>
            </a:r>
          </a:p>
          <a:p>
            <a:pPr marL="0" indent="0">
              <a:buNone/>
            </a:pPr>
            <a:endParaRPr lang="en-US" sz="2800" dirty="0" smtClean="0">
              <a:latin typeface="Consolas" charset="0"/>
              <a:ea typeface="Consolas" charset="0"/>
              <a:cs typeface="Consolas" charset="0"/>
            </a:endParaRPr>
          </a:p>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sum5(numbers: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(0)(_ + _)</a:t>
            </a: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942973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know java, You can write </a:t>
            </a:r>
            <a:r>
              <a:rPr lang="en-US" dirty="0" err="1" smtClean="0"/>
              <a:t>scala</a:t>
            </a:r>
            <a:r>
              <a:rPr lang="en-US" dirty="0" smtClean="0"/>
              <a:t> today</a:t>
            </a:r>
            <a:endParaRPr lang="en-US" dirty="0"/>
          </a:p>
        </p:txBody>
      </p:sp>
      <p:sp>
        <p:nvSpPr>
          <p:cNvPr id="3" name="Content Placeholder 2"/>
          <p:cNvSpPr>
            <a:spLocks noGrp="1"/>
          </p:cNvSpPr>
          <p:nvPr>
            <p:ph sz="half" idx="1"/>
          </p:nvPr>
        </p:nvSpPr>
        <p:spPr/>
        <p:txBody>
          <a:bodyPr>
            <a:normAutofit/>
          </a:bodyPr>
          <a:lstStyle/>
          <a:p>
            <a:r>
              <a:rPr lang="en-US" dirty="0" smtClean="0"/>
              <a:t>Code goes in classes (usually)</a:t>
            </a:r>
          </a:p>
          <a:p>
            <a:r>
              <a:rPr lang="en-US" dirty="0" smtClean="0"/>
              <a:t>Classes have methods and fields</a:t>
            </a:r>
          </a:p>
          <a:p>
            <a:r>
              <a:rPr lang="en-US" dirty="0" smtClean="0"/>
              <a:t>Classes have constructors</a:t>
            </a:r>
          </a:p>
          <a:p>
            <a:r>
              <a:rPr lang="en-US" dirty="0" smtClean="0"/>
              <a:t>Fields can be final or not (caution!)</a:t>
            </a:r>
          </a:p>
          <a:p>
            <a:r>
              <a:rPr lang="en-US" dirty="0" smtClean="0"/>
              <a:t>Methods/fields can be public, private, </a:t>
            </a:r>
            <a:r>
              <a:rPr lang="en-US" dirty="0" err="1" smtClean="0"/>
              <a:t>etc</a:t>
            </a:r>
            <a:endParaRPr lang="en-US" dirty="0" smtClean="0"/>
          </a:p>
          <a:p>
            <a:r>
              <a:rPr lang="en-US" dirty="0" smtClean="0"/>
              <a:t>References can be null (caution!)</a:t>
            </a:r>
          </a:p>
          <a:p>
            <a:r>
              <a:rPr lang="en-US" dirty="0" smtClean="0"/>
              <a:t>You can overload methods</a:t>
            </a:r>
          </a:p>
          <a:p>
            <a:endParaRPr lang="en-US" dirty="0" smtClean="0"/>
          </a:p>
        </p:txBody>
      </p:sp>
      <p:sp>
        <p:nvSpPr>
          <p:cNvPr id="4" name="Content Placeholder 3"/>
          <p:cNvSpPr>
            <a:spLocks noGrp="1"/>
          </p:cNvSpPr>
          <p:nvPr>
            <p:ph sz="half" idx="2"/>
          </p:nvPr>
        </p:nvSpPr>
        <p:spPr/>
        <p:txBody>
          <a:bodyPr>
            <a:normAutofit/>
          </a:bodyPr>
          <a:lstStyle/>
          <a:p>
            <a:r>
              <a:rPr lang="en-US" dirty="0" smtClean="0"/>
              <a:t>Classes have inheritance through “extends”</a:t>
            </a:r>
          </a:p>
          <a:p>
            <a:r>
              <a:rPr lang="en-US" dirty="0" smtClean="0"/>
              <a:t>You can </a:t>
            </a:r>
            <a:r>
              <a:rPr lang="en-US" dirty="0" err="1" smtClean="0"/>
              <a:t>polymorphically</a:t>
            </a:r>
            <a:r>
              <a:rPr lang="en-US" dirty="0" smtClean="0"/>
              <a:t> override methods (and fields)</a:t>
            </a:r>
          </a:p>
          <a:p>
            <a:r>
              <a:rPr lang="en-US" dirty="0" smtClean="0"/>
              <a:t>Generics (though variance is different)</a:t>
            </a:r>
          </a:p>
          <a:p>
            <a:r>
              <a:rPr lang="en-US" dirty="0"/>
              <a:t>The memory model is the same (caution</a:t>
            </a:r>
            <a:r>
              <a:rPr lang="en-US" dirty="0" smtClean="0"/>
              <a:t>!)</a:t>
            </a:r>
          </a:p>
          <a:p>
            <a:r>
              <a:rPr lang="en-US" dirty="0" smtClean="0"/>
              <a:t>You can cast (don’t)</a:t>
            </a:r>
          </a:p>
          <a:p>
            <a:r>
              <a:rPr lang="en-US" dirty="0" smtClean="0"/>
              <a:t>Same primitives as Java</a:t>
            </a:r>
          </a:p>
          <a:p>
            <a:r>
              <a:rPr lang="en-US" dirty="0" smtClean="0"/>
              <a:t>Objects have equals/</a:t>
            </a:r>
            <a:r>
              <a:rPr lang="en-US" dirty="0" err="1" smtClean="0"/>
              <a:t>hashcode</a:t>
            </a:r>
            <a:r>
              <a:rPr lang="en-US" dirty="0" smtClean="0"/>
              <a:t>/</a:t>
            </a:r>
            <a:r>
              <a:rPr lang="en-US" dirty="0" err="1" smtClean="0"/>
              <a:t>toString</a:t>
            </a:r>
            <a:r>
              <a:rPr lang="en-US" dirty="0" smtClean="0"/>
              <a:t> like Java</a:t>
            </a:r>
            <a:endParaRPr lang="en-US" dirty="0"/>
          </a:p>
          <a:p>
            <a:endParaRPr lang="en-US" dirty="0" smtClean="0"/>
          </a:p>
          <a:p>
            <a:endParaRPr lang="en-US" dirty="0"/>
          </a:p>
        </p:txBody>
      </p:sp>
    </p:spTree>
    <p:extLst>
      <p:ext uri="{BB962C8B-B14F-4D97-AF65-F5344CB8AC3E}">
        <p14:creationId xmlns:p14="http://schemas.microsoft.com/office/powerpoint/2010/main" val="47059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sum6(numbers: </a:t>
            </a:r>
            <a:r>
              <a:rPr lang="en-US" sz="2800" dirty="0">
                <a:latin typeface="Consolas" charset="0"/>
                <a:ea typeface="Consolas" charset="0"/>
                <a:cs typeface="Consolas" charset="0"/>
              </a:rPr>
              <a:t>List</a:t>
            </a:r>
            <a:r>
              <a:rPr lang="en-US" sz="2800" dirty="0">
                <a:latin typeface="Consolas" charset="0"/>
                <a:ea typeface="Consolas" charset="0"/>
                <a:cs typeface="Consolas" charset="0"/>
              </a:rPr>
              <a: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numbers.sum</a:t>
            </a:r>
            <a:endParaRPr lang="en-US" sz="2800" dirty="0">
              <a:latin typeface="Consolas" charset="0"/>
              <a:ea typeface="Consolas" charset="0"/>
              <a:cs typeface="Consolas" charset="0"/>
            </a:endParaRPr>
          </a:p>
        </p:txBody>
      </p:sp>
    </p:spTree>
    <p:extLst>
      <p:ext uri="{BB962C8B-B14F-4D97-AF65-F5344CB8AC3E}">
        <p14:creationId xmlns:p14="http://schemas.microsoft.com/office/powerpoint/2010/main" val="1187070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AST example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293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name</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err="1">
                <a:latin typeface="Consolas" charset="0"/>
                <a:ea typeface="Consolas" charset="0"/>
                <a:cs typeface="Consolas" charset="0"/>
              </a:rPr>
              <a:t>def</a:t>
            </a:r>
            <a:r>
              <a:rPr lang="en-US" sz="3200" b="1" dirty="0">
                <a:latin typeface="Consolas" charset="0"/>
                <a:ea typeface="Consolas" charset="0"/>
                <a:cs typeface="Consolas" charset="0"/>
              </a:rPr>
              <a:t> </a:t>
            </a:r>
            <a:r>
              <a:rPr lang="en-US" sz="3200" dirty="0">
                <a:latin typeface="Consolas" charset="0"/>
                <a:ea typeface="Consolas" charset="0"/>
                <a:cs typeface="Consolas" charset="0"/>
              </a:rPr>
              <a:t>log(message: =&gt; </a:t>
            </a:r>
            <a:r>
              <a:rPr lang="en-US" sz="3200" dirty="0">
                <a:latin typeface="Consolas" charset="0"/>
                <a:ea typeface="Consolas" charset="0"/>
                <a:cs typeface="Consolas" charset="0"/>
              </a:rPr>
              <a:t>String</a:t>
            </a:r>
            <a:r>
              <a:rPr lang="en-US" sz="3200" dirty="0">
                <a:latin typeface="Consolas" charset="0"/>
                <a:ea typeface="Consolas" charset="0"/>
                <a:cs typeface="Consolas" charset="0"/>
              </a:rPr>
              <a:t>) </a:t>
            </a:r>
            <a:r>
              <a:rPr lang="en-US" sz="3200" dirty="0" smtClean="0">
                <a:latin typeface="Consolas" charset="0"/>
                <a:ea typeface="Consolas" charset="0"/>
                <a:cs typeface="Consolas" charset="0"/>
              </a:rPr>
              <a:t>=</a:t>
            </a:r>
            <a:r>
              <a:rPr lang="en-US" sz="3200" dirty="0">
                <a:latin typeface="Consolas" charset="0"/>
                <a:ea typeface="Consolas" charset="0"/>
                <a:cs typeface="Consolas" charset="0"/>
              </a:rPr>
              <a:t/>
            </a:r>
            <a:br>
              <a:rPr lang="en-US" sz="3200" dirty="0">
                <a:latin typeface="Consolas" charset="0"/>
                <a:ea typeface="Consolas" charset="0"/>
                <a:cs typeface="Consolas" charset="0"/>
              </a:rPr>
            </a:br>
            <a:r>
              <a:rPr lang="en-US" sz="3200" dirty="0">
                <a:latin typeface="Consolas" charset="0"/>
                <a:ea typeface="Consolas" charset="0"/>
                <a:cs typeface="Consolas" charset="0"/>
              </a:rPr>
              <a:t>    </a:t>
            </a:r>
            <a:r>
              <a:rPr lang="en-US" sz="3200" b="1" dirty="0">
                <a:latin typeface="Consolas" charset="0"/>
                <a:ea typeface="Consolas" charset="0"/>
                <a:cs typeface="Consolas" charset="0"/>
              </a:rPr>
              <a:t>if </a:t>
            </a:r>
            <a:r>
              <a:rPr lang="en-US" sz="3200" dirty="0">
                <a:latin typeface="Consolas" charset="0"/>
                <a:ea typeface="Consolas" charset="0"/>
                <a:cs typeface="Consolas" charset="0"/>
              </a:rPr>
              <a:t>(</a:t>
            </a:r>
            <a:r>
              <a:rPr lang="en-US" sz="3200" dirty="0" err="1">
                <a:latin typeface="Consolas" charset="0"/>
                <a:ea typeface="Consolas" charset="0"/>
                <a:cs typeface="Consolas" charset="0"/>
              </a:rPr>
              <a:t>loggingEnabled</a:t>
            </a:r>
            <a:r>
              <a:rPr lang="en-US" sz="3200" dirty="0">
                <a:latin typeface="Consolas" charset="0"/>
                <a:ea typeface="Consolas" charset="0"/>
                <a:cs typeface="Consolas" charset="0"/>
              </a:rPr>
              <a:t>) {</a:t>
            </a:r>
            <a:br>
              <a:rPr lang="en-US" sz="3200" dirty="0">
                <a:latin typeface="Consolas" charset="0"/>
                <a:ea typeface="Consolas" charset="0"/>
                <a:cs typeface="Consolas" charset="0"/>
              </a:rPr>
            </a:br>
            <a:r>
              <a:rPr lang="en-US" sz="3200" dirty="0">
                <a:latin typeface="Consolas" charset="0"/>
                <a:ea typeface="Consolas" charset="0"/>
                <a:cs typeface="Consolas" charset="0"/>
              </a:rPr>
              <a:t>        </a:t>
            </a:r>
            <a:r>
              <a:rPr lang="en-US" sz="3200" dirty="0" err="1">
                <a:latin typeface="Consolas" charset="0"/>
                <a:ea typeface="Consolas" charset="0"/>
                <a:cs typeface="Consolas" charset="0"/>
              </a:rPr>
              <a:t>logFile.append</a:t>
            </a:r>
            <a:r>
              <a:rPr lang="en-US" sz="3200" dirty="0">
                <a:latin typeface="Consolas" charset="0"/>
                <a:ea typeface="Consolas" charset="0"/>
                <a:cs typeface="Consolas" charset="0"/>
              </a:rPr>
              <a:t>(message)</a:t>
            </a:r>
            <a:br>
              <a:rPr lang="en-US" sz="3200" dirty="0">
                <a:latin typeface="Consolas" charset="0"/>
                <a:ea typeface="Consolas" charset="0"/>
                <a:cs typeface="Consolas" charset="0"/>
              </a:rPr>
            </a:br>
            <a:r>
              <a:rPr lang="en-US" sz="3200" dirty="0">
                <a:latin typeface="Consolas" charset="0"/>
                <a:ea typeface="Consolas" charset="0"/>
                <a:cs typeface="Consolas" charset="0"/>
              </a:rPr>
              <a:t>    </a:t>
            </a:r>
            <a:r>
              <a:rPr lang="en-US" sz="3200" dirty="0" smtClean="0">
                <a:latin typeface="Consolas" charset="0"/>
                <a:ea typeface="Consolas" charset="0"/>
                <a:cs typeface="Consolas" charset="0"/>
              </a:rPr>
              <a:t>}</a:t>
            </a:r>
            <a:endParaRPr lang="en-US" sz="3200" dirty="0">
              <a:latin typeface="Consolas" charset="0"/>
              <a:ea typeface="Consolas" charset="0"/>
              <a:cs typeface="Consolas" charset="0"/>
            </a:endParaRPr>
          </a:p>
        </p:txBody>
      </p:sp>
    </p:spTree>
    <p:extLst>
      <p:ext uri="{BB962C8B-B14F-4D97-AF65-F5344CB8AC3E}">
        <p14:creationId xmlns:p14="http://schemas.microsoft.com/office/powerpoint/2010/main" val="964952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inference</a:t>
            </a:r>
            <a:endParaRPr lang="en-US" dirty="0"/>
          </a:p>
        </p:txBody>
      </p:sp>
    </p:spTree>
    <p:extLst>
      <p:ext uri="{BB962C8B-B14F-4D97-AF65-F5344CB8AC3E}">
        <p14:creationId xmlns:p14="http://schemas.microsoft.com/office/powerpoint/2010/main" val="1212368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hierarchy</a:t>
            </a:r>
            <a:endParaRPr lang="en-US" dirty="0"/>
          </a:p>
        </p:txBody>
      </p:sp>
      <p:pic>
        <p:nvPicPr>
          <p:cNvPr id="3" name="Picture 2"/>
          <p:cNvPicPr>
            <a:picLocks noChangeAspect="1"/>
          </p:cNvPicPr>
          <p:nvPr/>
        </p:nvPicPr>
        <p:blipFill>
          <a:blip r:embed="rId3"/>
          <a:stretch>
            <a:fillRect/>
          </a:stretch>
        </p:blipFill>
        <p:spPr>
          <a:xfrm>
            <a:off x="5200650" y="872067"/>
            <a:ext cx="5346700" cy="5486400"/>
          </a:xfrm>
          <a:prstGeom prst="rect">
            <a:avLst/>
          </a:prstGeom>
        </p:spPr>
      </p:pic>
      <p:sp>
        <p:nvSpPr>
          <p:cNvPr id="4" name="TextBox 3"/>
          <p:cNvSpPr txBox="1"/>
          <p:nvPr/>
        </p:nvSpPr>
        <p:spPr>
          <a:xfrm>
            <a:off x="0" y="6488668"/>
            <a:ext cx="5774267" cy="369332"/>
          </a:xfrm>
          <a:prstGeom prst="rect">
            <a:avLst/>
          </a:prstGeom>
          <a:noFill/>
        </p:spPr>
        <p:txBody>
          <a:bodyPr wrap="square" rtlCol="0">
            <a:spAutoFit/>
          </a:bodyPr>
          <a:lstStyle/>
          <a:p>
            <a:r>
              <a:rPr lang="en-US" dirty="0"/>
              <a:t>Source: https://</a:t>
            </a:r>
            <a:r>
              <a:rPr lang="en-US" dirty="0" err="1"/>
              <a:t>ktoso.github.io</a:t>
            </a:r>
            <a:r>
              <a:rPr lang="en-US" dirty="0"/>
              <a:t>/</a:t>
            </a:r>
            <a:r>
              <a:rPr lang="en-US" dirty="0" err="1"/>
              <a:t>scala</a:t>
            </a:r>
            <a:r>
              <a:rPr lang="en-US" dirty="0"/>
              <a:t>-types-of-types/</a:t>
            </a:r>
          </a:p>
        </p:txBody>
      </p:sp>
    </p:spTree>
    <p:extLst>
      <p:ext uri="{BB962C8B-B14F-4D97-AF65-F5344CB8AC3E}">
        <p14:creationId xmlns:p14="http://schemas.microsoft.com/office/powerpoint/2010/main" val="1448636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There’s one primary constructor for each class.</a:t>
            </a:r>
          </a:p>
          <a:p>
            <a:r>
              <a:rPr lang="en-US" dirty="0" smtClean="0"/>
              <a:t>You may define auxiliary constructors, but they must call either the primary constructor or another auxiliary constructor as their first action (like Java). This is not common.</a:t>
            </a:r>
          </a:p>
          <a:p>
            <a:r>
              <a:rPr lang="en-US" dirty="0" smtClean="0"/>
              <a:t>Primary constructor arguments are in scope within the class body.</a:t>
            </a:r>
          </a:p>
          <a:p>
            <a:r>
              <a:rPr lang="en-US" dirty="0" smtClean="0"/>
              <a:t>Primary constructor arguments can be automatically made into fields.</a:t>
            </a:r>
          </a:p>
          <a:p>
            <a:endParaRPr lang="en-US" dirty="0"/>
          </a:p>
        </p:txBody>
      </p:sp>
    </p:spTree>
    <p:extLst>
      <p:ext uri="{BB962C8B-B14F-4D97-AF65-F5344CB8AC3E}">
        <p14:creationId xmlns:p14="http://schemas.microsoft.com/office/powerpoint/2010/main" val="2032652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modifiers</a:t>
            </a:r>
            <a:endParaRPr lang="en-US" dirty="0"/>
          </a:p>
        </p:txBody>
      </p:sp>
      <p:sp>
        <p:nvSpPr>
          <p:cNvPr id="3" name="Content Placeholder 2"/>
          <p:cNvSpPr>
            <a:spLocks noGrp="1"/>
          </p:cNvSpPr>
          <p:nvPr>
            <p:ph idx="1"/>
          </p:nvPr>
        </p:nvSpPr>
        <p:spPr/>
        <p:txBody>
          <a:bodyPr/>
          <a:lstStyle/>
          <a:p>
            <a:r>
              <a:rPr lang="en-US" dirty="0"/>
              <a:t>p</a:t>
            </a:r>
            <a:r>
              <a:rPr lang="en-US" dirty="0" smtClean="0"/>
              <a:t>ublic – the default</a:t>
            </a:r>
          </a:p>
          <a:p>
            <a:r>
              <a:rPr lang="en-US" dirty="0" smtClean="0"/>
              <a:t>protected – subclasses only, unlike Java</a:t>
            </a:r>
          </a:p>
          <a:p>
            <a:r>
              <a:rPr lang="en-US" dirty="0" smtClean="0"/>
              <a:t>private[package]</a:t>
            </a:r>
          </a:p>
          <a:p>
            <a:r>
              <a:rPr lang="en-US" dirty="0" smtClean="0"/>
              <a:t>private[this]</a:t>
            </a:r>
            <a:endParaRPr lang="en-US" dirty="0"/>
          </a:p>
        </p:txBody>
      </p:sp>
    </p:spTree>
    <p:extLst>
      <p:ext uri="{BB962C8B-B14F-4D97-AF65-F5344CB8AC3E}">
        <p14:creationId xmlns:p14="http://schemas.microsoft.com/office/powerpoint/2010/main" val="104451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2773</TotalTime>
  <Words>2964</Words>
  <Application>Microsoft Macintosh PowerPoint</Application>
  <PresentationFormat>Widescreen</PresentationFormat>
  <Paragraphs>299</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Calibri Light</vt:lpstr>
      <vt:lpstr>Consolas</vt:lpstr>
      <vt:lpstr>Arial</vt:lpstr>
      <vt:lpstr>Celestial</vt:lpstr>
      <vt:lpstr>Scala intro part one</vt:lpstr>
      <vt:lpstr>Why Scala?</vt:lpstr>
      <vt:lpstr>Hello World comparison</vt:lpstr>
      <vt:lpstr>If you know java, You can write scala today</vt:lpstr>
      <vt:lpstr>Pass by name</vt:lpstr>
      <vt:lpstr>Type inference</vt:lpstr>
      <vt:lpstr>Type hierarchy</vt:lpstr>
      <vt:lpstr>Classes</vt:lpstr>
      <vt:lpstr>Visibility modifiers</vt:lpstr>
      <vt:lpstr>Generics</vt:lpstr>
      <vt:lpstr>Type variance pop quiz</vt:lpstr>
      <vt:lpstr>Type variance pop quiz</vt:lpstr>
      <vt:lpstr>Why does it fail to compile?</vt:lpstr>
      <vt:lpstr>How do we get it to compile? </vt:lpstr>
      <vt:lpstr>I am completely and totally humbled. Laid low. I realize now that I am simply not smart at all. I made the mistake of thinking that I could understand generics. I simply cannot. I just can't. This is really depressing. It is the first time that I've ever not been able to understand something related to computers, in any domain, anywhere, period.</vt:lpstr>
      <vt:lpstr>We simply cannot afford another wildcards.</vt:lpstr>
      <vt:lpstr>Use-site variance</vt:lpstr>
      <vt:lpstr>PECS</vt:lpstr>
      <vt:lpstr>declaration-site variance</vt:lpstr>
      <vt:lpstr>declaration-site variance</vt:lpstr>
      <vt:lpstr>Declaration-site variance</vt:lpstr>
      <vt:lpstr>Objects</vt:lpstr>
      <vt:lpstr>Case classes</vt:lpstr>
      <vt:lpstr>Tuples </vt:lpstr>
      <vt:lpstr>Pattern matching</vt:lpstr>
      <vt:lpstr>Pattern matching</vt:lpstr>
      <vt:lpstr>Pattern matching</vt:lpstr>
      <vt:lpstr>PowerPoint Presentation</vt:lpstr>
      <vt:lpstr>apply</vt:lpstr>
      <vt:lpstr>Operators</vt:lpstr>
      <vt:lpstr>Right-associative operators</vt:lpstr>
      <vt:lpstr>Scala lists</vt:lpstr>
      <vt:lpstr>Referential transparency</vt:lpstr>
      <vt:lpstr>For loop comparison</vt:lpstr>
      <vt:lpstr>Summing a list of integers</vt:lpstr>
      <vt:lpstr>Summing a list of integers</vt:lpstr>
      <vt:lpstr>Summing a list of integers</vt:lpstr>
      <vt:lpstr>Summing a list of integers</vt:lpstr>
      <vt:lpstr>Summing a list of integers</vt:lpstr>
      <vt:lpstr>Summing a list of integers</vt:lpstr>
      <vt:lpstr>JSON AST example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intro part one</dc:title>
  <dc:subject/>
  <dc:creator>Microsoft Office User</dc:creator>
  <cp:keywords/>
  <dc:description/>
  <cp:lastModifiedBy>Microsoft Office User</cp:lastModifiedBy>
  <cp:revision>80</cp:revision>
  <dcterms:created xsi:type="dcterms:W3CDTF">2015-07-27T22:04:34Z</dcterms:created>
  <dcterms:modified xsi:type="dcterms:W3CDTF">2015-07-29T20:18:30Z</dcterms:modified>
  <cp:category/>
</cp:coreProperties>
</file>