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43891200" cy="21945600"/>
  <p:notesSz cx="6858000" cy="9144000"/>
  <p:defaultTextStyle>
    <a:defPPr>
      <a:defRPr lang="en-US"/>
    </a:defPPr>
    <a:lvl1pPr marL="0" algn="l" defTabSz="3160166" rtl="0" eaLnBrk="1" latinLnBrk="0" hangingPunct="1">
      <a:defRPr sz="6221" kern="1200">
        <a:solidFill>
          <a:schemeClr val="tx1"/>
        </a:solidFill>
        <a:latin typeface="+mn-lt"/>
        <a:ea typeface="+mn-ea"/>
        <a:cs typeface="+mn-cs"/>
      </a:defRPr>
    </a:lvl1pPr>
    <a:lvl2pPr marL="1580083" algn="l" defTabSz="3160166" rtl="0" eaLnBrk="1" latinLnBrk="0" hangingPunct="1">
      <a:defRPr sz="6221" kern="1200">
        <a:solidFill>
          <a:schemeClr val="tx1"/>
        </a:solidFill>
        <a:latin typeface="+mn-lt"/>
        <a:ea typeface="+mn-ea"/>
        <a:cs typeface="+mn-cs"/>
      </a:defRPr>
    </a:lvl2pPr>
    <a:lvl3pPr marL="3160166" algn="l" defTabSz="3160166" rtl="0" eaLnBrk="1" latinLnBrk="0" hangingPunct="1">
      <a:defRPr sz="6221" kern="1200">
        <a:solidFill>
          <a:schemeClr val="tx1"/>
        </a:solidFill>
        <a:latin typeface="+mn-lt"/>
        <a:ea typeface="+mn-ea"/>
        <a:cs typeface="+mn-cs"/>
      </a:defRPr>
    </a:lvl3pPr>
    <a:lvl4pPr marL="4740250" algn="l" defTabSz="3160166" rtl="0" eaLnBrk="1" latinLnBrk="0" hangingPunct="1">
      <a:defRPr sz="6221" kern="1200">
        <a:solidFill>
          <a:schemeClr val="tx1"/>
        </a:solidFill>
        <a:latin typeface="+mn-lt"/>
        <a:ea typeface="+mn-ea"/>
        <a:cs typeface="+mn-cs"/>
      </a:defRPr>
    </a:lvl4pPr>
    <a:lvl5pPr marL="6320333" algn="l" defTabSz="3160166" rtl="0" eaLnBrk="1" latinLnBrk="0" hangingPunct="1">
      <a:defRPr sz="6221" kern="1200">
        <a:solidFill>
          <a:schemeClr val="tx1"/>
        </a:solidFill>
        <a:latin typeface="+mn-lt"/>
        <a:ea typeface="+mn-ea"/>
        <a:cs typeface="+mn-cs"/>
      </a:defRPr>
    </a:lvl5pPr>
    <a:lvl6pPr marL="7900416" algn="l" defTabSz="3160166" rtl="0" eaLnBrk="1" latinLnBrk="0" hangingPunct="1">
      <a:defRPr sz="6221" kern="1200">
        <a:solidFill>
          <a:schemeClr val="tx1"/>
        </a:solidFill>
        <a:latin typeface="+mn-lt"/>
        <a:ea typeface="+mn-ea"/>
        <a:cs typeface="+mn-cs"/>
      </a:defRPr>
    </a:lvl6pPr>
    <a:lvl7pPr marL="9480499" algn="l" defTabSz="3160166" rtl="0" eaLnBrk="1" latinLnBrk="0" hangingPunct="1">
      <a:defRPr sz="6221" kern="1200">
        <a:solidFill>
          <a:schemeClr val="tx1"/>
        </a:solidFill>
        <a:latin typeface="+mn-lt"/>
        <a:ea typeface="+mn-ea"/>
        <a:cs typeface="+mn-cs"/>
      </a:defRPr>
    </a:lvl7pPr>
    <a:lvl8pPr marL="11060582" algn="l" defTabSz="3160166" rtl="0" eaLnBrk="1" latinLnBrk="0" hangingPunct="1">
      <a:defRPr sz="6221" kern="1200">
        <a:solidFill>
          <a:schemeClr val="tx1"/>
        </a:solidFill>
        <a:latin typeface="+mn-lt"/>
        <a:ea typeface="+mn-ea"/>
        <a:cs typeface="+mn-cs"/>
      </a:defRPr>
    </a:lvl8pPr>
    <a:lvl9pPr marL="12640666" algn="l" defTabSz="3160166" rtl="0" eaLnBrk="1" latinLnBrk="0" hangingPunct="1">
      <a:defRPr sz="622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86"/>
    <p:restoredTop sz="96925"/>
  </p:normalViewPr>
  <p:slideViewPr>
    <p:cSldViewPr snapToGrid="0" snapToObjects="1">
      <p:cViewPr varScale="1">
        <p:scale>
          <a:sx n="48" d="100"/>
          <a:sy n="48" d="100"/>
        </p:scale>
        <p:origin x="792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47A22F-49EA-6349-8D42-795E6BD32CE8}" type="doc">
      <dgm:prSet loTypeId="urn:microsoft.com/office/officeart/2005/8/layout/process4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36233B6-22D5-854D-8815-B1E8C33F3BF8}">
      <dgm:prSet phldrT="[Text]" custT="1"/>
      <dgm:spPr/>
      <dgm:t>
        <a:bodyPr/>
        <a:lstStyle/>
        <a:p>
          <a:pPr>
            <a:spcAft>
              <a:spcPts val="0"/>
            </a:spcAft>
          </a:pPr>
          <a:endParaRPr lang="en-US" sz="3000" dirty="0"/>
        </a:p>
        <a:p>
          <a:pPr>
            <a:spcAft>
              <a:spcPts val="0"/>
            </a:spcAft>
          </a:pPr>
          <a:r>
            <a:rPr lang="en-US" sz="3000" dirty="0"/>
            <a:t>300 random splits of training and testing sets with 70:30 (36 vs. 15 states);</a:t>
          </a:r>
        </a:p>
        <a:p>
          <a:pPr>
            <a:spcAft>
              <a:spcPts val="0"/>
            </a:spcAft>
          </a:pPr>
          <a:r>
            <a:rPr lang="en-US" sz="3000" dirty="0"/>
            <a:t>at each split, training/testing pair run by 8 types of learning algorithms</a:t>
          </a:r>
        </a:p>
      </dgm:t>
    </dgm:pt>
    <dgm:pt modelId="{B83BF742-2C06-EE45-A9B4-9686DBC06B01}" type="parTrans" cxnId="{69C6048C-06B0-7345-81BA-B7F9BBE99CC2}">
      <dgm:prSet/>
      <dgm:spPr/>
      <dgm:t>
        <a:bodyPr/>
        <a:lstStyle/>
        <a:p>
          <a:endParaRPr lang="en-US" sz="3000"/>
        </a:p>
      </dgm:t>
    </dgm:pt>
    <dgm:pt modelId="{A7E56D17-2FFE-784A-947F-EFCF5C5E96A2}" type="sibTrans" cxnId="{69C6048C-06B0-7345-81BA-B7F9BBE99CC2}">
      <dgm:prSet/>
      <dgm:spPr/>
      <dgm:t>
        <a:bodyPr/>
        <a:lstStyle/>
        <a:p>
          <a:endParaRPr lang="en-US" sz="3000"/>
        </a:p>
      </dgm:t>
    </dgm:pt>
    <dgm:pt modelId="{53AB0641-34B7-134A-9652-9FA1E7D0BD9F}">
      <dgm:prSet phldrT="[Text]" custT="1"/>
      <dgm:spPr/>
      <dgm:t>
        <a:bodyPr/>
        <a:lstStyle/>
        <a:p>
          <a:r>
            <a:rPr lang="en-US" sz="3000" dirty="0"/>
            <a:t>Train: 3-fold CV to determine optimal hyperparameters</a:t>
          </a:r>
        </a:p>
      </dgm:t>
    </dgm:pt>
    <dgm:pt modelId="{7923AA1C-442D-5349-9C97-A858D5FB18D7}" type="parTrans" cxnId="{8DC7B78E-D6A0-1247-A708-FBB2497B6614}">
      <dgm:prSet/>
      <dgm:spPr/>
      <dgm:t>
        <a:bodyPr/>
        <a:lstStyle/>
        <a:p>
          <a:endParaRPr lang="en-US" sz="3000"/>
        </a:p>
      </dgm:t>
    </dgm:pt>
    <dgm:pt modelId="{4F7350A0-A8B7-8F4A-802E-07A7EEFB1CC7}" type="sibTrans" cxnId="{8DC7B78E-D6A0-1247-A708-FBB2497B6614}">
      <dgm:prSet/>
      <dgm:spPr/>
      <dgm:t>
        <a:bodyPr/>
        <a:lstStyle/>
        <a:p>
          <a:endParaRPr lang="en-US" sz="3000"/>
        </a:p>
      </dgm:t>
    </dgm:pt>
    <dgm:pt modelId="{B593B20E-48F4-1243-9B3D-B5407D287C50}">
      <dgm:prSet phldrT="[Text]" custT="1"/>
      <dgm:spPr/>
      <dgm:t>
        <a:bodyPr/>
        <a:lstStyle/>
        <a:p>
          <a:r>
            <a:rPr lang="en-US" sz="3000" dirty="0"/>
            <a:t>Test: external validation</a:t>
          </a:r>
        </a:p>
      </dgm:t>
    </dgm:pt>
    <dgm:pt modelId="{C25C0098-5ADA-1A40-A293-8DCC17011868}" type="parTrans" cxnId="{52998F95-2246-7246-B5CE-4A66062099AA}">
      <dgm:prSet/>
      <dgm:spPr/>
      <dgm:t>
        <a:bodyPr/>
        <a:lstStyle/>
        <a:p>
          <a:endParaRPr lang="en-US" sz="3000"/>
        </a:p>
      </dgm:t>
    </dgm:pt>
    <dgm:pt modelId="{A8845EA8-51B5-B442-A523-D9FC78663B6E}" type="sibTrans" cxnId="{52998F95-2246-7246-B5CE-4A66062099AA}">
      <dgm:prSet/>
      <dgm:spPr/>
      <dgm:t>
        <a:bodyPr/>
        <a:lstStyle/>
        <a:p>
          <a:endParaRPr lang="en-US" sz="3000"/>
        </a:p>
      </dgm:t>
    </dgm:pt>
    <dgm:pt modelId="{63B19D3B-65A0-0540-9354-4E6AA9D06FD7}">
      <dgm:prSet phldrT="[Text]" custT="1"/>
      <dgm:spPr/>
      <dgm:t>
        <a:bodyPr/>
        <a:lstStyle/>
        <a:p>
          <a:r>
            <a:rPr lang="en-US" sz="3000" dirty="0"/>
            <a:t>Each of 8 types of algorithms yielded an optimal model that gave the smallest test error of all splits</a:t>
          </a:r>
        </a:p>
      </dgm:t>
    </dgm:pt>
    <dgm:pt modelId="{FC3AA1FB-8A99-6A4C-AEE1-2D8449660AD9}" type="parTrans" cxnId="{F4F68617-19CD-BC4B-8AA3-808C16CEAD26}">
      <dgm:prSet/>
      <dgm:spPr/>
      <dgm:t>
        <a:bodyPr/>
        <a:lstStyle/>
        <a:p>
          <a:endParaRPr lang="en-US" sz="3000"/>
        </a:p>
      </dgm:t>
    </dgm:pt>
    <dgm:pt modelId="{AD40DCD2-3247-D846-9CB0-17A5F92FEFCC}" type="sibTrans" cxnId="{F4F68617-19CD-BC4B-8AA3-808C16CEAD26}">
      <dgm:prSet/>
      <dgm:spPr/>
      <dgm:t>
        <a:bodyPr/>
        <a:lstStyle/>
        <a:p>
          <a:endParaRPr lang="en-US" sz="3000"/>
        </a:p>
      </dgm:t>
    </dgm:pt>
    <dgm:pt modelId="{6FE33CD9-1D8D-E748-8019-146A48F45EF9}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en-US" sz="3000" dirty="0"/>
            <a:t>Full validation: apply the optimal model of each type to all 51-state data and yield full test error;</a:t>
          </a:r>
        </a:p>
        <a:p>
          <a:pPr>
            <a:spcAft>
              <a:spcPts val="0"/>
            </a:spcAft>
          </a:pPr>
          <a:r>
            <a:rPr lang="en-US" sz="3000" b="1" dirty="0">
              <a:solidFill>
                <a:srgbClr val="7030A0"/>
              </a:solidFill>
            </a:rPr>
            <a:t>Final model leveraged external and full validation;</a:t>
          </a:r>
        </a:p>
        <a:p>
          <a:pPr>
            <a:spcAft>
              <a:spcPts val="0"/>
            </a:spcAft>
          </a:pPr>
          <a:r>
            <a:rPr lang="en-US" sz="3000" b="1" dirty="0">
              <a:solidFill>
                <a:srgbClr val="7030A0"/>
              </a:solidFill>
            </a:rPr>
            <a:t>Permutation importance to determine key risks.</a:t>
          </a:r>
        </a:p>
      </dgm:t>
    </dgm:pt>
    <dgm:pt modelId="{F1796D1C-CB44-6942-8060-D401C6343090}" type="parTrans" cxnId="{5453D22F-5C40-EF49-95E2-A0B76CF0C2BD}">
      <dgm:prSet/>
      <dgm:spPr/>
      <dgm:t>
        <a:bodyPr/>
        <a:lstStyle/>
        <a:p>
          <a:endParaRPr lang="en-US" sz="3000"/>
        </a:p>
      </dgm:t>
    </dgm:pt>
    <dgm:pt modelId="{2B8D27E6-14B9-6143-87EE-67929BBDA400}" type="sibTrans" cxnId="{5453D22F-5C40-EF49-95E2-A0B76CF0C2BD}">
      <dgm:prSet/>
      <dgm:spPr/>
      <dgm:t>
        <a:bodyPr/>
        <a:lstStyle/>
        <a:p>
          <a:endParaRPr lang="en-US" sz="3000"/>
        </a:p>
      </dgm:t>
    </dgm:pt>
    <dgm:pt modelId="{24572A98-B513-264B-8AF1-BD162ABE59AF}" type="pres">
      <dgm:prSet presAssocID="{9247A22F-49EA-6349-8D42-795E6BD32CE8}" presName="Name0" presStyleCnt="0">
        <dgm:presLayoutVars>
          <dgm:dir/>
          <dgm:animLvl val="lvl"/>
          <dgm:resizeHandles val="exact"/>
        </dgm:presLayoutVars>
      </dgm:prSet>
      <dgm:spPr/>
    </dgm:pt>
    <dgm:pt modelId="{A69AC92F-F727-F14E-97C6-3E94721E68FF}" type="pres">
      <dgm:prSet presAssocID="{63B19D3B-65A0-0540-9354-4E6AA9D06FD7}" presName="boxAndChildren" presStyleCnt="0"/>
      <dgm:spPr/>
    </dgm:pt>
    <dgm:pt modelId="{076F0467-14FA-0440-9FB7-39737861EE86}" type="pres">
      <dgm:prSet presAssocID="{63B19D3B-65A0-0540-9354-4E6AA9D06FD7}" presName="parentTextBox" presStyleLbl="node1" presStyleIdx="0" presStyleCnt="2"/>
      <dgm:spPr/>
    </dgm:pt>
    <dgm:pt modelId="{6EB7C8F0-3665-A64D-B661-80D33BA7C989}" type="pres">
      <dgm:prSet presAssocID="{63B19D3B-65A0-0540-9354-4E6AA9D06FD7}" presName="entireBox" presStyleLbl="node1" presStyleIdx="0" presStyleCnt="2" custScaleY="151050" custLinFactNeighborY="-11224"/>
      <dgm:spPr/>
    </dgm:pt>
    <dgm:pt modelId="{E133E911-34AB-2D4D-B91E-0D86DB6EFD40}" type="pres">
      <dgm:prSet presAssocID="{63B19D3B-65A0-0540-9354-4E6AA9D06FD7}" presName="descendantBox" presStyleCnt="0"/>
      <dgm:spPr/>
    </dgm:pt>
    <dgm:pt modelId="{6D6CBA1D-4DFC-2741-BF15-9926E4E67F37}" type="pres">
      <dgm:prSet presAssocID="{6FE33CD9-1D8D-E748-8019-146A48F45EF9}" presName="childTextBox" presStyleLbl="fgAccFollowNode1" presStyleIdx="0" presStyleCnt="3" custScaleX="343681" custScaleY="189121" custLinFactNeighborY="-12420">
        <dgm:presLayoutVars>
          <dgm:bulletEnabled val="1"/>
        </dgm:presLayoutVars>
      </dgm:prSet>
      <dgm:spPr/>
    </dgm:pt>
    <dgm:pt modelId="{25EC7864-4701-F24D-BF6E-3318B2D7B1B3}" type="pres">
      <dgm:prSet presAssocID="{A7E56D17-2FFE-784A-947F-EFCF5C5E96A2}" presName="sp" presStyleCnt="0"/>
      <dgm:spPr/>
    </dgm:pt>
    <dgm:pt modelId="{8865A71C-34AE-3544-90DF-26D8A338B8F6}" type="pres">
      <dgm:prSet presAssocID="{936233B6-22D5-854D-8815-B1E8C33F3BF8}" presName="arrowAndChildren" presStyleCnt="0"/>
      <dgm:spPr/>
    </dgm:pt>
    <dgm:pt modelId="{9E5333FA-67FF-1D45-81FE-05BC8D2E83A2}" type="pres">
      <dgm:prSet presAssocID="{936233B6-22D5-854D-8815-B1E8C33F3BF8}" presName="parentTextArrow" presStyleLbl="node1" presStyleIdx="0" presStyleCnt="2"/>
      <dgm:spPr/>
    </dgm:pt>
    <dgm:pt modelId="{A77DD86D-56FB-AB40-8E7F-D75EAF214708}" type="pres">
      <dgm:prSet presAssocID="{936233B6-22D5-854D-8815-B1E8C33F3BF8}" presName="arrow" presStyleLbl="node1" presStyleIdx="1" presStyleCnt="2" custScaleY="122123"/>
      <dgm:spPr/>
    </dgm:pt>
    <dgm:pt modelId="{34C77556-DBF3-3040-BA2A-03FAC2DCB07E}" type="pres">
      <dgm:prSet presAssocID="{936233B6-22D5-854D-8815-B1E8C33F3BF8}" presName="descendantArrow" presStyleCnt="0"/>
      <dgm:spPr/>
    </dgm:pt>
    <dgm:pt modelId="{2174D10E-59D4-D546-8AD9-4E21B6898914}" type="pres">
      <dgm:prSet presAssocID="{53AB0641-34B7-134A-9652-9FA1E7D0BD9F}" presName="childTextArrow" presStyleLbl="fgAccFollowNode1" presStyleIdx="1" presStyleCnt="3" custScaleX="91213" custLinFactNeighborY="35163">
        <dgm:presLayoutVars>
          <dgm:bulletEnabled val="1"/>
        </dgm:presLayoutVars>
      </dgm:prSet>
      <dgm:spPr/>
    </dgm:pt>
    <dgm:pt modelId="{F6A3391B-0FE7-1D49-8569-07BD6A7DA4FE}" type="pres">
      <dgm:prSet presAssocID="{B593B20E-48F4-1243-9B3D-B5407D287C50}" presName="childTextArrow" presStyleLbl="fgAccFollowNode1" presStyleIdx="2" presStyleCnt="3" custScaleX="58209" custLinFactNeighborY="35163">
        <dgm:presLayoutVars>
          <dgm:bulletEnabled val="1"/>
        </dgm:presLayoutVars>
      </dgm:prSet>
      <dgm:spPr/>
    </dgm:pt>
  </dgm:ptLst>
  <dgm:cxnLst>
    <dgm:cxn modelId="{F4F68617-19CD-BC4B-8AA3-808C16CEAD26}" srcId="{9247A22F-49EA-6349-8D42-795E6BD32CE8}" destId="{63B19D3B-65A0-0540-9354-4E6AA9D06FD7}" srcOrd="1" destOrd="0" parTransId="{FC3AA1FB-8A99-6A4C-AEE1-2D8449660AD9}" sibTransId="{AD40DCD2-3247-D846-9CB0-17A5F92FEFCC}"/>
    <dgm:cxn modelId="{3EF57925-A52C-DD4C-8713-FB257985D8AA}" type="presOf" srcId="{B593B20E-48F4-1243-9B3D-B5407D287C50}" destId="{F6A3391B-0FE7-1D49-8569-07BD6A7DA4FE}" srcOrd="0" destOrd="0" presId="urn:microsoft.com/office/officeart/2005/8/layout/process4"/>
    <dgm:cxn modelId="{D67E5426-22A3-E348-A1E7-05E16C09BEEF}" type="presOf" srcId="{9247A22F-49EA-6349-8D42-795E6BD32CE8}" destId="{24572A98-B513-264B-8AF1-BD162ABE59AF}" srcOrd="0" destOrd="0" presId="urn:microsoft.com/office/officeart/2005/8/layout/process4"/>
    <dgm:cxn modelId="{5453D22F-5C40-EF49-95E2-A0B76CF0C2BD}" srcId="{63B19D3B-65A0-0540-9354-4E6AA9D06FD7}" destId="{6FE33CD9-1D8D-E748-8019-146A48F45EF9}" srcOrd="0" destOrd="0" parTransId="{F1796D1C-CB44-6942-8060-D401C6343090}" sibTransId="{2B8D27E6-14B9-6143-87EE-67929BBDA400}"/>
    <dgm:cxn modelId="{3DDA0936-02B8-F346-93CB-4C038FE0E245}" type="presOf" srcId="{53AB0641-34B7-134A-9652-9FA1E7D0BD9F}" destId="{2174D10E-59D4-D546-8AD9-4E21B6898914}" srcOrd="0" destOrd="0" presId="urn:microsoft.com/office/officeart/2005/8/layout/process4"/>
    <dgm:cxn modelId="{69C6048C-06B0-7345-81BA-B7F9BBE99CC2}" srcId="{9247A22F-49EA-6349-8D42-795E6BD32CE8}" destId="{936233B6-22D5-854D-8815-B1E8C33F3BF8}" srcOrd="0" destOrd="0" parTransId="{B83BF742-2C06-EE45-A9B4-9686DBC06B01}" sibTransId="{A7E56D17-2FFE-784A-947F-EFCF5C5E96A2}"/>
    <dgm:cxn modelId="{8DC7B78E-D6A0-1247-A708-FBB2497B6614}" srcId="{936233B6-22D5-854D-8815-B1E8C33F3BF8}" destId="{53AB0641-34B7-134A-9652-9FA1E7D0BD9F}" srcOrd="0" destOrd="0" parTransId="{7923AA1C-442D-5349-9C97-A858D5FB18D7}" sibTransId="{4F7350A0-A8B7-8F4A-802E-07A7EEFB1CC7}"/>
    <dgm:cxn modelId="{52998F95-2246-7246-B5CE-4A66062099AA}" srcId="{936233B6-22D5-854D-8815-B1E8C33F3BF8}" destId="{B593B20E-48F4-1243-9B3D-B5407D287C50}" srcOrd="1" destOrd="0" parTransId="{C25C0098-5ADA-1A40-A293-8DCC17011868}" sibTransId="{A8845EA8-51B5-B442-A523-D9FC78663B6E}"/>
    <dgm:cxn modelId="{29DE4AB1-B714-D846-AF80-615DC71131B1}" type="presOf" srcId="{6FE33CD9-1D8D-E748-8019-146A48F45EF9}" destId="{6D6CBA1D-4DFC-2741-BF15-9926E4E67F37}" srcOrd="0" destOrd="0" presId="urn:microsoft.com/office/officeart/2005/8/layout/process4"/>
    <dgm:cxn modelId="{4B6CD0C4-159D-774E-99EB-76F5A825E6A4}" type="presOf" srcId="{63B19D3B-65A0-0540-9354-4E6AA9D06FD7}" destId="{076F0467-14FA-0440-9FB7-39737861EE86}" srcOrd="0" destOrd="0" presId="urn:microsoft.com/office/officeart/2005/8/layout/process4"/>
    <dgm:cxn modelId="{FF6901C6-C858-974E-A366-2AF009805ADF}" type="presOf" srcId="{936233B6-22D5-854D-8815-B1E8C33F3BF8}" destId="{9E5333FA-67FF-1D45-81FE-05BC8D2E83A2}" srcOrd="0" destOrd="0" presId="urn:microsoft.com/office/officeart/2005/8/layout/process4"/>
    <dgm:cxn modelId="{95037CCA-A327-F043-82BE-E252EED65912}" type="presOf" srcId="{63B19D3B-65A0-0540-9354-4E6AA9D06FD7}" destId="{6EB7C8F0-3665-A64D-B661-80D33BA7C989}" srcOrd="1" destOrd="0" presId="urn:microsoft.com/office/officeart/2005/8/layout/process4"/>
    <dgm:cxn modelId="{987C50E1-AF4F-B64C-B63B-8829F199B81F}" type="presOf" srcId="{936233B6-22D5-854D-8815-B1E8C33F3BF8}" destId="{A77DD86D-56FB-AB40-8E7F-D75EAF214708}" srcOrd="1" destOrd="0" presId="urn:microsoft.com/office/officeart/2005/8/layout/process4"/>
    <dgm:cxn modelId="{8C828DCB-C9B8-0C47-B6B1-9159C7E18F73}" type="presParOf" srcId="{24572A98-B513-264B-8AF1-BD162ABE59AF}" destId="{A69AC92F-F727-F14E-97C6-3E94721E68FF}" srcOrd="0" destOrd="0" presId="urn:microsoft.com/office/officeart/2005/8/layout/process4"/>
    <dgm:cxn modelId="{A578B26F-13A2-3941-92A9-A3BD4D3BA9B0}" type="presParOf" srcId="{A69AC92F-F727-F14E-97C6-3E94721E68FF}" destId="{076F0467-14FA-0440-9FB7-39737861EE86}" srcOrd="0" destOrd="0" presId="urn:microsoft.com/office/officeart/2005/8/layout/process4"/>
    <dgm:cxn modelId="{DA4C765B-252E-D044-93F8-5F2B19DF837A}" type="presParOf" srcId="{A69AC92F-F727-F14E-97C6-3E94721E68FF}" destId="{6EB7C8F0-3665-A64D-B661-80D33BA7C989}" srcOrd="1" destOrd="0" presId="urn:microsoft.com/office/officeart/2005/8/layout/process4"/>
    <dgm:cxn modelId="{E602B936-B66A-DA45-A6AC-701CB15022E9}" type="presParOf" srcId="{A69AC92F-F727-F14E-97C6-3E94721E68FF}" destId="{E133E911-34AB-2D4D-B91E-0D86DB6EFD40}" srcOrd="2" destOrd="0" presId="urn:microsoft.com/office/officeart/2005/8/layout/process4"/>
    <dgm:cxn modelId="{186023A5-BEBE-8645-9472-8223CB681A55}" type="presParOf" srcId="{E133E911-34AB-2D4D-B91E-0D86DB6EFD40}" destId="{6D6CBA1D-4DFC-2741-BF15-9926E4E67F37}" srcOrd="0" destOrd="0" presId="urn:microsoft.com/office/officeart/2005/8/layout/process4"/>
    <dgm:cxn modelId="{1087F394-7FD1-E642-B7BF-5E9CE183C2B9}" type="presParOf" srcId="{24572A98-B513-264B-8AF1-BD162ABE59AF}" destId="{25EC7864-4701-F24D-BF6E-3318B2D7B1B3}" srcOrd="1" destOrd="0" presId="urn:microsoft.com/office/officeart/2005/8/layout/process4"/>
    <dgm:cxn modelId="{D0A5238E-8E15-124C-8494-8DE436C3D0BC}" type="presParOf" srcId="{24572A98-B513-264B-8AF1-BD162ABE59AF}" destId="{8865A71C-34AE-3544-90DF-26D8A338B8F6}" srcOrd="2" destOrd="0" presId="urn:microsoft.com/office/officeart/2005/8/layout/process4"/>
    <dgm:cxn modelId="{5A3E9961-F778-0F48-9011-F3B225714AF4}" type="presParOf" srcId="{8865A71C-34AE-3544-90DF-26D8A338B8F6}" destId="{9E5333FA-67FF-1D45-81FE-05BC8D2E83A2}" srcOrd="0" destOrd="0" presId="urn:microsoft.com/office/officeart/2005/8/layout/process4"/>
    <dgm:cxn modelId="{C5DBE665-C959-F049-B9B0-A5585D44C248}" type="presParOf" srcId="{8865A71C-34AE-3544-90DF-26D8A338B8F6}" destId="{A77DD86D-56FB-AB40-8E7F-D75EAF214708}" srcOrd="1" destOrd="0" presId="urn:microsoft.com/office/officeart/2005/8/layout/process4"/>
    <dgm:cxn modelId="{F6BF7191-141C-F940-B959-D9B8FF166BB3}" type="presParOf" srcId="{8865A71C-34AE-3544-90DF-26D8A338B8F6}" destId="{34C77556-DBF3-3040-BA2A-03FAC2DCB07E}" srcOrd="2" destOrd="0" presId="urn:microsoft.com/office/officeart/2005/8/layout/process4"/>
    <dgm:cxn modelId="{4474C53E-4E66-A74E-A83E-CAFD77E5FF44}" type="presParOf" srcId="{34C77556-DBF3-3040-BA2A-03FAC2DCB07E}" destId="{2174D10E-59D4-D546-8AD9-4E21B6898914}" srcOrd="0" destOrd="0" presId="urn:microsoft.com/office/officeart/2005/8/layout/process4"/>
    <dgm:cxn modelId="{ACCF5878-0410-6844-838F-DA0842089C78}" type="presParOf" srcId="{34C77556-DBF3-3040-BA2A-03FAC2DCB07E}" destId="{F6A3391B-0FE7-1D49-8569-07BD6A7DA4FE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B7C8F0-3665-A64D-B661-80D33BA7C989}">
      <dsp:nvSpPr>
        <dsp:cNvPr id="0" name=""/>
        <dsp:cNvSpPr/>
      </dsp:nvSpPr>
      <dsp:spPr>
        <a:xfrm>
          <a:off x="0" y="3281509"/>
          <a:ext cx="8359490" cy="283059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Each of 8 types of algorithms yielded an optimal model that gave the smallest test error of all splits</a:t>
          </a:r>
        </a:p>
      </dsp:txBody>
      <dsp:txXfrm>
        <a:off x="0" y="3281509"/>
        <a:ext cx="8359490" cy="1528523"/>
      </dsp:txXfrm>
    </dsp:sp>
    <dsp:sp modelId="{6D6CBA1D-4DFC-2741-BF15-9926E4E67F37}">
      <dsp:nvSpPr>
        <dsp:cNvPr id="0" name=""/>
        <dsp:cNvSpPr/>
      </dsp:nvSpPr>
      <dsp:spPr>
        <a:xfrm>
          <a:off x="6322" y="4453438"/>
          <a:ext cx="8346844" cy="163025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38100" rIns="21336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3000" kern="1200" dirty="0"/>
            <a:t>Full validation: apply the optimal model of each type to all 51-state data and yield full test error;</a:t>
          </a:r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3000" b="1" kern="1200" dirty="0">
              <a:solidFill>
                <a:srgbClr val="7030A0"/>
              </a:solidFill>
            </a:rPr>
            <a:t>Final model leveraged external and full validation;</a:t>
          </a:r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3000" b="1" kern="1200" dirty="0">
              <a:solidFill>
                <a:srgbClr val="7030A0"/>
              </a:solidFill>
            </a:rPr>
            <a:t>Permutation importance to determine key risks.</a:t>
          </a:r>
        </a:p>
      </dsp:txBody>
      <dsp:txXfrm>
        <a:off x="6322" y="4453438"/>
        <a:ext cx="8346844" cy="1630253"/>
      </dsp:txXfrm>
    </dsp:sp>
    <dsp:sp modelId="{A77DD86D-56FB-AB40-8E7F-D75EAF214708}">
      <dsp:nvSpPr>
        <dsp:cNvPr id="0" name=""/>
        <dsp:cNvSpPr/>
      </dsp:nvSpPr>
      <dsp:spPr>
        <a:xfrm rot="10800000">
          <a:off x="0" y="204"/>
          <a:ext cx="8359490" cy="3519746"/>
        </a:xfrm>
        <a:prstGeom prst="upArrowCallou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endParaRPr lang="en-US" sz="3000" kern="1200" dirty="0"/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3000" kern="1200" dirty="0"/>
            <a:t>300 random splits of training and testing sets with 70:30 (36 vs. 15 states);</a:t>
          </a:r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3000" kern="1200" dirty="0"/>
            <a:t>at each split, training/testing pair run by 8 types of learning algorithms</a:t>
          </a:r>
        </a:p>
      </dsp:txBody>
      <dsp:txXfrm rot="-10800000">
        <a:off x="0" y="204"/>
        <a:ext cx="8359490" cy="1235430"/>
      </dsp:txXfrm>
    </dsp:sp>
    <dsp:sp modelId="{2174D10E-59D4-D546-8AD9-4E21B6898914}">
      <dsp:nvSpPr>
        <dsp:cNvPr id="0" name=""/>
        <dsp:cNvSpPr/>
      </dsp:nvSpPr>
      <dsp:spPr>
        <a:xfrm>
          <a:off x="1874" y="1633659"/>
          <a:ext cx="5100668" cy="861757"/>
        </a:xfrm>
        <a:prstGeom prst="rect">
          <a:avLst/>
        </a:prstGeom>
        <a:solidFill>
          <a:schemeClr val="accent4">
            <a:tint val="40000"/>
            <a:alpha val="90000"/>
            <a:hueOff val="5430963"/>
            <a:satOff val="-25622"/>
            <a:lumOff val="-925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5430963"/>
              <a:satOff val="-25622"/>
              <a:lumOff val="-9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38100" rIns="21336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Train: 3-fold CV to determine optimal hyperparameters</a:t>
          </a:r>
        </a:p>
      </dsp:txBody>
      <dsp:txXfrm>
        <a:off x="1874" y="1633659"/>
        <a:ext cx="5100668" cy="861757"/>
      </dsp:txXfrm>
    </dsp:sp>
    <dsp:sp modelId="{F6A3391B-0FE7-1D49-8569-07BD6A7DA4FE}">
      <dsp:nvSpPr>
        <dsp:cNvPr id="0" name=""/>
        <dsp:cNvSpPr/>
      </dsp:nvSpPr>
      <dsp:spPr>
        <a:xfrm>
          <a:off x="5102543" y="1633659"/>
          <a:ext cx="3255071" cy="861757"/>
        </a:xfrm>
        <a:prstGeom prst="rect">
          <a:avLst/>
        </a:prstGeom>
        <a:solidFill>
          <a:schemeClr val="accent4">
            <a:tint val="40000"/>
            <a:alpha val="90000"/>
            <a:hueOff val="10861925"/>
            <a:satOff val="-51245"/>
            <a:lumOff val="-1851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10861925"/>
              <a:satOff val="-51245"/>
              <a:lumOff val="-18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38100" rIns="21336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Test: external validation</a:t>
          </a:r>
        </a:p>
      </dsp:txBody>
      <dsp:txXfrm>
        <a:off x="5102543" y="1633659"/>
        <a:ext cx="3255071" cy="8617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0" y="3591562"/>
            <a:ext cx="3291840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1526522"/>
            <a:ext cx="329184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C701-72F9-AF4C-B92F-4C5F7F229EC6}" type="datetimeFigureOut">
              <a:rPr lang="en-US" smtClean="0"/>
              <a:t>8/27/20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E188A-329E-A34C-BC7A-ED97E9FA0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930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C701-72F9-AF4C-B92F-4C5F7F229EC6}" type="datetimeFigureOut">
              <a:rPr lang="en-US" smtClean="0"/>
              <a:t>8/27/20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E188A-329E-A34C-BC7A-ED97E9FA0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6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0" y="1168400"/>
            <a:ext cx="946404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0" y="1168400"/>
            <a:ext cx="27843480" cy="1859788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C701-72F9-AF4C-B92F-4C5F7F229EC6}" type="datetimeFigureOut">
              <a:rPr lang="en-US" smtClean="0"/>
              <a:t>8/27/20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E188A-329E-A34C-BC7A-ED97E9FA0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11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C701-72F9-AF4C-B92F-4C5F7F229EC6}" type="datetimeFigureOut">
              <a:rPr lang="en-US" smtClean="0"/>
              <a:t>8/27/20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E188A-329E-A34C-BC7A-ED97E9FA0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9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0" y="5471163"/>
            <a:ext cx="3785616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0" y="14686283"/>
            <a:ext cx="3785616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C701-72F9-AF4C-B92F-4C5F7F229EC6}" type="datetimeFigureOut">
              <a:rPr lang="en-US" smtClean="0"/>
              <a:t>8/27/20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E188A-329E-A34C-BC7A-ED97E9FA0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1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5842000"/>
            <a:ext cx="18653760" cy="1392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5842000"/>
            <a:ext cx="18653760" cy="1392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C701-72F9-AF4C-B92F-4C5F7F229EC6}" type="datetimeFigureOut">
              <a:rPr lang="en-US" smtClean="0"/>
              <a:t>8/27/20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E188A-329E-A34C-BC7A-ED97E9FA0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79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168401"/>
            <a:ext cx="3785616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39" y="5379722"/>
            <a:ext cx="18568033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39" y="8016240"/>
            <a:ext cx="18568033" cy="11790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0" y="5379722"/>
            <a:ext cx="18659477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0" y="8016240"/>
            <a:ext cx="18659477" cy="11790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C701-72F9-AF4C-B92F-4C5F7F229EC6}" type="datetimeFigureOut">
              <a:rPr lang="en-US" smtClean="0"/>
              <a:t>8/27/20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E188A-329E-A34C-BC7A-ED97E9FA0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28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C701-72F9-AF4C-B92F-4C5F7F229EC6}" type="datetimeFigureOut">
              <a:rPr lang="en-US" smtClean="0"/>
              <a:t>8/27/20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E188A-329E-A34C-BC7A-ED97E9FA0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438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C701-72F9-AF4C-B92F-4C5F7F229EC6}" type="datetimeFigureOut">
              <a:rPr lang="en-US" smtClean="0"/>
              <a:t>8/27/20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E188A-329E-A34C-BC7A-ED97E9FA0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60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9" y="1463040"/>
            <a:ext cx="14156053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3159762"/>
            <a:ext cx="2221992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9" y="6583680"/>
            <a:ext cx="14156053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C701-72F9-AF4C-B92F-4C5F7F229EC6}" type="datetimeFigureOut">
              <a:rPr lang="en-US" smtClean="0"/>
              <a:t>8/27/20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E188A-329E-A34C-BC7A-ED97E9FA0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576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9" y="1463040"/>
            <a:ext cx="14156053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3159762"/>
            <a:ext cx="2221992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9" y="6583680"/>
            <a:ext cx="14156053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C701-72F9-AF4C-B92F-4C5F7F229EC6}" type="datetimeFigureOut">
              <a:rPr lang="en-US" smtClean="0"/>
              <a:t>8/27/20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E188A-329E-A34C-BC7A-ED97E9FA0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4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168401"/>
            <a:ext cx="3785616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5842000"/>
            <a:ext cx="3785616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20340322"/>
            <a:ext cx="987552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AC701-72F9-AF4C-B92F-4C5F7F229EC6}" type="datetimeFigureOut">
              <a:rPr lang="en-US" smtClean="0"/>
              <a:t>8/27/20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20340322"/>
            <a:ext cx="1481328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20340322"/>
            <a:ext cx="987552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E188A-329E-A34C-BC7A-ED97E9FA0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48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tiff"/><Relationship Id="rId12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openxmlformats.org/officeDocument/2006/relationships/image" Target="../media/image5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4.emf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Relationship Id="rId14" Type="http://schemas.openxmlformats.org/officeDocument/2006/relationships/image" Target="../media/image8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78004A-9CFF-6942-B721-383DD3EE2D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660092"/>
              </p:ext>
            </p:extLst>
          </p:nvPr>
        </p:nvGraphicFramePr>
        <p:xfrm>
          <a:off x="457200" y="2743200"/>
          <a:ext cx="42976800" cy="1920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5360">
                  <a:extLst>
                    <a:ext uri="{9D8B030D-6E8A-4147-A177-3AD203B41FA5}">
                      <a16:colId xmlns:a16="http://schemas.microsoft.com/office/drawing/2014/main" val="2915267842"/>
                    </a:ext>
                  </a:extLst>
                </a:gridCol>
                <a:gridCol w="8595360">
                  <a:extLst>
                    <a:ext uri="{9D8B030D-6E8A-4147-A177-3AD203B41FA5}">
                      <a16:colId xmlns:a16="http://schemas.microsoft.com/office/drawing/2014/main" val="1107435048"/>
                    </a:ext>
                  </a:extLst>
                </a:gridCol>
                <a:gridCol w="8595360">
                  <a:extLst>
                    <a:ext uri="{9D8B030D-6E8A-4147-A177-3AD203B41FA5}">
                      <a16:colId xmlns:a16="http://schemas.microsoft.com/office/drawing/2014/main" val="308286218"/>
                    </a:ext>
                  </a:extLst>
                </a:gridCol>
                <a:gridCol w="8595360">
                  <a:extLst>
                    <a:ext uri="{9D8B030D-6E8A-4147-A177-3AD203B41FA5}">
                      <a16:colId xmlns:a16="http://schemas.microsoft.com/office/drawing/2014/main" val="1102773219"/>
                    </a:ext>
                  </a:extLst>
                </a:gridCol>
                <a:gridCol w="8595360">
                  <a:extLst>
                    <a:ext uri="{9D8B030D-6E8A-4147-A177-3AD203B41FA5}">
                      <a16:colId xmlns:a16="http://schemas.microsoft.com/office/drawing/2014/main" val="3300082897"/>
                    </a:ext>
                  </a:extLst>
                </a:gridCol>
              </a:tblGrid>
              <a:tr h="19202400">
                <a:tc>
                  <a:txBody>
                    <a:bodyPr/>
                    <a:lstStyle/>
                    <a:p>
                      <a:endParaRPr lang="en-US" sz="40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0" marR="457200" marT="457200" marB="7315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40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0" marR="457200" marT="457200" marB="7315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40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0" marR="457200" marT="457200" marB="7315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40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0" marR="457200" marT="457200" marB="7315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40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0" marR="457200" marT="457200" marB="7315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279391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92B3BC3-0DE5-0D4C-A09B-29FF95107EAE}"/>
              </a:ext>
            </a:extLst>
          </p:cNvPr>
          <p:cNvSpPr txBox="1"/>
          <p:nvPr/>
        </p:nvSpPr>
        <p:spPr>
          <a:xfrm>
            <a:off x="457200" y="2743200"/>
            <a:ext cx="8595360" cy="13511391"/>
          </a:xfrm>
          <a:prstGeom prst="rect">
            <a:avLst/>
          </a:prstGeom>
          <a:noFill/>
        </p:spPr>
        <p:txBody>
          <a:bodyPr wrap="square" lIns="182880" tIns="182880" rIns="182880" rtlCol="0">
            <a:spAutoFit/>
          </a:bodyPr>
          <a:lstStyle/>
          <a:p>
            <a:r>
              <a:rPr lang="en-US" sz="4000" b="1" dirty="0"/>
              <a:t>Introduction</a:t>
            </a:r>
          </a:p>
          <a:p>
            <a:pPr marL="571500" indent="-571500">
              <a:spcBef>
                <a:spcPts val="600"/>
              </a:spcBef>
              <a:buFont typeface="Wingdings" pitchFamily="2" charset="2"/>
              <a:buChar char="v"/>
            </a:pPr>
            <a:r>
              <a:rPr lang="en-US" sz="3800" dirty="0"/>
              <a:t>Machine Learning (ML): an artificial intelligence technique that can be used to design and train software algorithms to learn from and act on data</a:t>
            </a:r>
            <a:r>
              <a:rPr lang="en-US" sz="3800" baseline="30000" dirty="0"/>
              <a:t>1</a:t>
            </a:r>
            <a:r>
              <a:rPr lang="en-US" sz="3800" dirty="0"/>
              <a:t>.</a:t>
            </a:r>
          </a:p>
          <a:p>
            <a:pPr marL="571500" indent="-571500">
              <a:spcBef>
                <a:spcPts val="600"/>
              </a:spcBef>
              <a:buFont typeface="Wingdings" pitchFamily="2" charset="2"/>
              <a:buChar char="v"/>
            </a:pPr>
            <a:r>
              <a:rPr lang="en-US" sz="3800" dirty="0"/>
              <a:t>Supervised Learning: in ML, a class of systems and algorithms that determine a predictive model using data points with known outputs</a:t>
            </a:r>
            <a:r>
              <a:rPr lang="en-US" sz="3800" baseline="30000" dirty="0"/>
              <a:t>2</a:t>
            </a:r>
            <a:r>
              <a:rPr lang="en-US" sz="3800" dirty="0"/>
              <a:t>.</a:t>
            </a:r>
          </a:p>
          <a:p>
            <a:pPr marL="571500" indent="-571500">
              <a:spcBef>
                <a:spcPts val="600"/>
              </a:spcBef>
              <a:buFont typeface="Wingdings" pitchFamily="2" charset="2"/>
              <a:buChar char="v"/>
            </a:pPr>
            <a:r>
              <a:rPr lang="en-US" sz="3800" dirty="0"/>
              <a:t>COVID-19: a severe public health event that impacts globally</a:t>
            </a:r>
          </a:p>
          <a:p>
            <a:pPr marL="571500" indent="-571500">
              <a:spcBef>
                <a:spcPts val="600"/>
              </a:spcBef>
              <a:buFont typeface="Wingdings" pitchFamily="2" charset="2"/>
              <a:buChar char="v"/>
            </a:pPr>
            <a:r>
              <a:rPr lang="en-US" sz="3800" dirty="0"/>
              <a:t>Up to April 13, 2020, the total number of the confirmed cases was 576,774, and the mortality rate was 4.05%, national-wise</a:t>
            </a:r>
            <a:r>
              <a:rPr lang="en-US" sz="3800" baseline="30000" dirty="0"/>
              <a:t>3</a:t>
            </a:r>
            <a:r>
              <a:rPr lang="en-US" sz="3800" dirty="0"/>
              <a:t>.</a:t>
            </a:r>
          </a:p>
          <a:p>
            <a:pPr marL="571500" indent="-571500">
              <a:spcBef>
                <a:spcPts val="600"/>
              </a:spcBef>
              <a:buFont typeface="Wingdings" pitchFamily="2" charset="2"/>
              <a:buChar char="v"/>
            </a:pPr>
            <a:r>
              <a:rPr lang="en-US" sz="3800" dirty="0"/>
              <a:t>Up to Aug 27, 2020, the national mortality rate still remained 3.09%, and the aggregated number of the confirmed infections was 5.80 million, in accordance with CDC guidelines as of April 14</a:t>
            </a:r>
            <a:r>
              <a:rPr lang="en-US" sz="3800" baseline="30000" dirty="0"/>
              <a:t>3</a:t>
            </a:r>
            <a:r>
              <a:rPr lang="en-US" sz="3800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5F60BC-13A7-434B-8F84-AEC1D84301DE}"/>
              </a:ext>
            </a:extLst>
          </p:cNvPr>
          <p:cNvSpPr txBox="1"/>
          <p:nvPr/>
        </p:nvSpPr>
        <p:spPr>
          <a:xfrm>
            <a:off x="9068075" y="2743200"/>
            <a:ext cx="8595360" cy="6924973"/>
          </a:xfrm>
          <a:prstGeom prst="rect">
            <a:avLst/>
          </a:prstGeom>
          <a:noFill/>
        </p:spPr>
        <p:txBody>
          <a:bodyPr wrap="square" lIns="182880" tIns="182880" rIns="182880" rtlCol="0">
            <a:spAutoFit/>
          </a:bodyPr>
          <a:lstStyle/>
          <a:p>
            <a:r>
              <a:rPr lang="en-US" sz="4000" b="1" dirty="0"/>
              <a:t>Objectives</a:t>
            </a:r>
          </a:p>
          <a:p>
            <a:pPr marL="571500" indent="-571500">
              <a:spcBef>
                <a:spcPts val="600"/>
              </a:spcBef>
              <a:buFont typeface="Wingdings" pitchFamily="2" charset="2"/>
              <a:buChar char="v"/>
            </a:pPr>
            <a:r>
              <a:rPr lang="en-US" sz="3800" dirty="0"/>
              <a:t>to use supervised learning algorithms to identify key social-economic behavioral healthcare risks that may impact COVID-19 mortality and mortality change.</a:t>
            </a:r>
          </a:p>
          <a:p>
            <a:pPr marL="571500" indent="-571500">
              <a:spcBef>
                <a:spcPts val="600"/>
              </a:spcBef>
              <a:buFont typeface="Wingdings" pitchFamily="2" charset="2"/>
              <a:buChar char="v"/>
            </a:pPr>
            <a:r>
              <a:rPr lang="en-US" sz="3800" dirty="0"/>
              <a:t>Design a supervised learning workflow that leverages and compares 8 types of supervised learning algorithms.</a:t>
            </a:r>
          </a:p>
          <a:p>
            <a:pPr marL="571500" indent="-571500">
              <a:spcBef>
                <a:spcPts val="600"/>
              </a:spcBef>
              <a:buFont typeface="Wingdings" pitchFamily="2" charset="2"/>
              <a:buChar char="v"/>
            </a:pPr>
            <a:r>
              <a:rPr lang="en-US" sz="3800" dirty="0"/>
              <a:t>To help identify target patients and inform treatment and prevention.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F5A73A-79C9-754B-ADC0-1149643C578B}"/>
              </a:ext>
            </a:extLst>
          </p:cNvPr>
          <p:cNvSpPr txBox="1"/>
          <p:nvPr/>
        </p:nvSpPr>
        <p:spPr>
          <a:xfrm>
            <a:off x="9078817" y="9668173"/>
            <a:ext cx="8595360" cy="12187952"/>
          </a:xfrm>
          <a:prstGeom prst="rect">
            <a:avLst/>
          </a:prstGeom>
          <a:noFill/>
        </p:spPr>
        <p:txBody>
          <a:bodyPr wrap="square" lIns="182880" tIns="182880" rIns="182880" rtlCol="0">
            <a:spAutoFit/>
          </a:bodyPr>
          <a:lstStyle/>
          <a:p>
            <a:r>
              <a:rPr lang="en-US" sz="4000" b="1" dirty="0"/>
              <a:t>Methods</a:t>
            </a:r>
          </a:p>
          <a:p>
            <a:pPr>
              <a:spcBef>
                <a:spcPts val="600"/>
              </a:spcBef>
            </a:pPr>
            <a:r>
              <a:rPr lang="en-US" sz="3800" b="1" i="1" dirty="0"/>
              <a:t>Measurements</a:t>
            </a:r>
          </a:p>
          <a:p>
            <a:pPr marL="571500" indent="-571500">
              <a:spcBef>
                <a:spcPts val="600"/>
              </a:spcBef>
              <a:buFont typeface="Wingdings" pitchFamily="2" charset="2"/>
              <a:buChar char="v"/>
            </a:pPr>
            <a:r>
              <a:rPr lang="en-US" sz="3800" dirty="0"/>
              <a:t>Mortality rate of COVID-19 by state as of April 13, 2020, and as of Aug 27, 2020</a:t>
            </a:r>
          </a:p>
          <a:p>
            <a:pPr marL="688543" lvl="1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500" dirty="0"/>
              <a:t>https://github.com/CSSEGISandData/COVID-19/tree/master/csse_covid_19_data, operated by the Johns Hopkins University Center for Systems Science and Engineering (JHU CSSE)</a:t>
            </a:r>
          </a:p>
          <a:p>
            <a:pPr marL="688543" lvl="1" indent="-571500">
              <a:spcBef>
                <a:spcPts val="600"/>
              </a:spcBef>
              <a:buFont typeface="Wingdings" pitchFamily="2" charset="2"/>
              <a:buChar char="ü"/>
            </a:pPr>
            <a:r>
              <a:rPr lang="en-US" sz="3800" dirty="0"/>
              <a:t>A binary outcome was derived as mortality rate increase vs. decrease as of Aug 27 since April 13. </a:t>
            </a:r>
          </a:p>
          <a:p>
            <a:pPr marL="571500" indent="-571500">
              <a:spcBef>
                <a:spcPts val="600"/>
              </a:spcBef>
              <a:buFont typeface="Wingdings" pitchFamily="2" charset="2"/>
              <a:buChar char="v"/>
            </a:pPr>
            <a:r>
              <a:rPr lang="en-US" sz="3800" dirty="0"/>
              <a:t>A total of 242 social-economic, behavioral healthcare risks: from nationally representative surveys. </a:t>
            </a:r>
          </a:p>
          <a:p>
            <a:pPr marL="688543" lvl="1" indent="-571500">
              <a:spcBef>
                <a:spcPts val="600"/>
              </a:spcBef>
              <a:buFont typeface="Wingdings" pitchFamily="2" charset="2"/>
              <a:buChar char="ü"/>
            </a:pPr>
            <a:r>
              <a:rPr lang="en-US" sz="3800" dirty="0"/>
              <a:t>the data have been aggregated at the state level, appearing as % of the state population, and reflecting the risks prior to the outbreak.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EF3276-2516-9D4C-B5B0-48E7950BED16}"/>
              </a:ext>
            </a:extLst>
          </p:cNvPr>
          <p:cNvSpPr txBox="1"/>
          <p:nvPr/>
        </p:nvSpPr>
        <p:spPr>
          <a:xfrm>
            <a:off x="17647920" y="2743199"/>
            <a:ext cx="8595360" cy="7925246"/>
          </a:xfrm>
          <a:prstGeom prst="rect">
            <a:avLst/>
          </a:prstGeom>
          <a:noFill/>
        </p:spPr>
        <p:txBody>
          <a:bodyPr wrap="square" lIns="182880" tIns="182880" rIns="182880" rtlCol="0">
            <a:spAutoFit/>
          </a:bodyPr>
          <a:lstStyle/>
          <a:p>
            <a:pPr marL="688543" lvl="1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500" dirty="0"/>
              <a:t>The Behavioral Risk Factors Surveillance System (BRFSS) Prevalence Data 2018</a:t>
            </a:r>
            <a:r>
              <a:rPr lang="en-US" sz="3500" baseline="30000" dirty="0"/>
              <a:t>4</a:t>
            </a:r>
            <a:r>
              <a:rPr lang="en-US" sz="3500" dirty="0"/>
              <a:t>: 19 domains covering demographics, health-related risk behaviors, chronic health conditions, and use of preventive services</a:t>
            </a:r>
          </a:p>
          <a:p>
            <a:pPr marL="688543" lvl="1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500" dirty="0"/>
              <a:t>The US County Health Rankings &amp; Roadmaps 2020</a:t>
            </a:r>
            <a:r>
              <a:rPr lang="en-US" sz="3500" baseline="30000" dirty="0"/>
              <a:t>5</a:t>
            </a:r>
            <a:r>
              <a:rPr lang="en-US" sz="3500" dirty="0"/>
              <a:t>: health factors, such as length and quality of life, health behaviors, clinical care, social economic factors, and physical environment</a:t>
            </a:r>
          </a:p>
          <a:p>
            <a:pPr marL="688543" lvl="1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500" dirty="0"/>
              <a:t>The US Hospital Capacity of 2020</a:t>
            </a:r>
            <a:r>
              <a:rPr lang="en-US" sz="3500" baseline="30000" dirty="0"/>
              <a:t>6</a:t>
            </a:r>
            <a:r>
              <a:rPr lang="en-US" sz="3500" dirty="0"/>
              <a:t>: state-level hospital bed occupancy rate and ICU bed occupancy rate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70386C-A68B-2E48-8F7B-0FA8829E4666}"/>
              </a:ext>
            </a:extLst>
          </p:cNvPr>
          <p:cNvSpPr txBox="1"/>
          <p:nvPr/>
        </p:nvSpPr>
        <p:spPr>
          <a:xfrm>
            <a:off x="17647814" y="10621235"/>
            <a:ext cx="8595360" cy="630942"/>
          </a:xfrm>
          <a:prstGeom prst="rect">
            <a:avLst/>
          </a:prstGeom>
          <a:noFill/>
        </p:spPr>
        <p:txBody>
          <a:bodyPr wrap="square" lIns="182880" tIns="0" rIns="18288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3800" b="1" i="1" dirty="0"/>
              <a:t>Supervised Learning Strategy</a:t>
            </a:r>
          </a:p>
        </p:txBody>
      </p:sp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DA48B847-A834-0C46-8361-44F21CE89C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0028399"/>
              </p:ext>
            </p:extLst>
          </p:nvPr>
        </p:nvGraphicFramePr>
        <p:xfrm>
          <a:off x="17700435" y="11304384"/>
          <a:ext cx="8359490" cy="6322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36AB567-BF69-1D47-BABB-045C79455C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7557" y="16008369"/>
            <a:ext cx="7594645" cy="492047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FDAA139-9393-F04B-AE20-185D460B14AA}"/>
              </a:ext>
            </a:extLst>
          </p:cNvPr>
          <p:cNvSpPr txBox="1"/>
          <p:nvPr/>
        </p:nvSpPr>
        <p:spPr>
          <a:xfrm>
            <a:off x="34817375" y="19820845"/>
            <a:ext cx="8595360" cy="2215991"/>
          </a:xfrm>
          <a:prstGeom prst="rect">
            <a:avLst/>
          </a:prstGeom>
          <a:noFill/>
        </p:spPr>
        <p:txBody>
          <a:bodyPr wrap="square" lIns="182880" tIns="182880" rIns="182880" rtlCol="0">
            <a:spAutoFit/>
          </a:bodyPr>
          <a:lstStyle/>
          <a:p>
            <a:r>
              <a:rPr lang="en-US" sz="3200" b="1" dirty="0"/>
              <a:t>Acknowledgements</a:t>
            </a:r>
            <a:endParaRPr lang="en-US" sz="3200" dirty="0"/>
          </a:p>
          <a:p>
            <a:r>
              <a:rPr lang="en-US" sz="2300" dirty="0"/>
              <a:t>*Matthew Ye was a college intern at Translational Medicine &amp; Global Biometrics and Data Sciences Divisions, Bristol Myers Squibb. The work was supported by the organizations of his internship, and thanks for the support.</a:t>
            </a:r>
            <a:r>
              <a:rPr lang="en-US" sz="2300" b="1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C4B0B6-1F72-244C-82D6-11E69F4297A4}"/>
              </a:ext>
            </a:extLst>
          </p:cNvPr>
          <p:cNvSpPr txBox="1"/>
          <p:nvPr/>
        </p:nvSpPr>
        <p:spPr>
          <a:xfrm>
            <a:off x="508568" y="20851839"/>
            <a:ext cx="84926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Fig 1. Histogram of mortality rates of 51 states as of April 13, 2020.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3910CFC-FCE7-C344-994F-F52FA60CC343}"/>
                  </a:ext>
                </a:extLst>
              </p:cNvPr>
              <p:cNvSpPr txBox="1"/>
              <p:nvPr/>
            </p:nvSpPr>
            <p:spPr>
              <a:xfrm>
                <a:off x="17587993" y="17301407"/>
                <a:ext cx="8595360" cy="4508927"/>
              </a:xfrm>
              <a:prstGeom prst="rect">
                <a:avLst/>
              </a:prstGeom>
              <a:noFill/>
            </p:spPr>
            <p:txBody>
              <a:bodyPr wrap="square" lIns="182880" tIns="182880" rIns="182880" rtlCol="0">
                <a:spAutoFit/>
              </a:bodyPr>
              <a:lstStyle/>
              <a:p>
                <a:r>
                  <a:rPr lang="en-US" sz="4000" b="1" dirty="0"/>
                  <a:t>Results</a:t>
                </a:r>
              </a:p>
              <a:p>
                <a:pPr marL="571500" indent="-571500">
                  <a:spcBef>
                    <a:spcPts val="600"/>
                  </a:spcBef>
                  <a:buFont typeface="Wingdings" pitchFamily="2" charset="2"/>
                  <a:buChar char="v"/>
                </a:pPr>
                <a:r>
                  <a:rPr lang="en-US" sz="3800" dirty="0"/>
                  <a:t>Distribution of mortality rate by state as of April 13, 2020: mean</a:t>
                </a:r>
                <a14:m>
                  <m:oMath xmlns:m="http://schemas.openxmlformats.org/officeDocument/2006/math">
                    <m:r>
                      <a:rPr lang="en-US" sz="3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sz="3800" dirty="0"/>
                  <a:t> </a:t>
                </a:r>
                <a:r>
                  <a:rPr lang="en-US" sz="3800" dirty="0" err="1"/>
                  <a:t>std</a:t>
                </a:r>
                <a:r>
                  <a:rPr lang="en-US" sz="3800" dirty="0"/>
                  <a:t> was 3.01 </a:t>
                </a:r>
                <a14:m>
                  <m:oMath xmlns:m="http://schemas.openxmlformats.org/officeDocument/2006/math">
                    <m:r>
                      <a:rPr lang="en-US" sz="3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sz="3800" dirty="0"/>
                  <a:t> 1.24, and [min, max] = [0, 6.1]. </a:t>
                </a:r>
              </a:p>
              <a:p>
                <a:pPr marL="571500" indent="-571500">
                  <a:spcBef>
                    <a:spcPts val="600"/>
                  </a:spcBef>
                  <a:buFont typeface="Wingdings" pitchFamily="2" charset="2"/>
                  <a:buChar char="v"/>
                </a:pPr>
                <a:r>
                  <a:rPr lang="en-US" sz="3800" dirty="0"/>
                  <a:t>18 states had mortality rate increase vs. 33 states decreased from April 13 to Aug 27, 2020.</a:t>
                </a: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3910CFC-FCE7-C344-994F-F52FA60CC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87993" y="17301407"/>
                <a:ext cx="8595360" cy="4508927"/>
              </a:xfrm>
              <a:prstGeom prst="rect">
                <a:avLst/>
              </a:prstGeom>
              <a:blipFill>
                <a:blip r:embed="rId8"/>
                <a:stretch>
                  <a:fillRect l="-1327" b="-4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F9E5D8C8-27F3-9447-B14B-DF5AB38A1215}"/>
              </a:ext>
            </a:extLst>
          </p:cNvPr>
          <p:cNvSpPr txBox="1"/>
          <p:nvPr/>
        </p:nvSpPr>
        <p:spPr>
          <a:xfrm>
            <a:off x="26243068" y="2776692"/>
            <a:ext cx="8595360" cy="507831"/>
          </a:xfrm>
          <a:prstGeom prst="rect">
            <a:avLst/>
          </a:prstGeom>
          <a:noFill/>
        </p:spPr>
        <p:txBody>
          <a:bodyPr wrap="square" lIns="182880" tIns="0" rIns="182880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3000" b="1" dirty="0"/>
              <a:t>Table 1. Models in Predicting Mortality Rate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034CE07C-C694-EE4A-A211-33EE71AC810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9649278"/>
                  </p:ext>
                </p:extLst>
              </p:nvPr>
            </p:nvGraphicFramePr>
            <p:xfrm>
              <a:off x="26206492" y="3311838"/>
              <a:ext cx="8616633" cy="9585960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1681416">
                      <a:extLst>
                        <a:ext uri="{9D8B030D-6E8A-4147-A177-3AD203B41FA5}">
                          <a16:colId xmlns:a16="http://schemas.microsoft.com/office/drawing/2014/main" val="1445440503"/>
                        </a:ext>
                      </a:extLst>
                    </a:gridCol>
                    <a:gridCol w="3267266">
                      <a:extLst>
                        <a:ext uri="{9D8B030D-6E8A-4147-A177-3AD203B41FA5}">
                          <a16:colId xmlns:a16="http://schemas.microsoft.com/office/drawing/2014/main" val="1502004081"/>
                        </a:ext>
                      </a:extLst>
                    </a:gridCol>
                    <a:gridCol w="1862646">
                      <a:extLst>
                        <a:ext uri="{9D8B030D-6E8A-4147-A177-3AD203B41FA5}">
                          <a16:colId xmlns:a16="http://schemas.microsoft.com/office/drawing/2014/main" val="739880735"/>
                        </a:ext>
                      </a:extLst>
                    </a:gridCol>
                    <a:gridCol w="1805305">
                      <a:extLst>
                        <a:ext uri="{9D8B030D-6E8A-4147-A177-3AD203B41FA5}">
                          <a16:colId xmlns:a16="http://schemas.microsoft.com/office/drawing/2014/main" val="101335967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Types of</a:t>
                          </a:r>
                        </a:p>
                        <a:p>
                          <a:pPr algn="ctr"/>
                          <a:r>
                            <a:rPr lang="en-US" sz="2500" dirty="0"/>
                            <a:t>Learning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Hyperparameters from</a:t>
                          </a:r>
                        </a:p>
                        <a:p>
                          <a:pPr algn="ctr"/>
                          <a:r>
                            <a:rPr lang="en-US" sz="2500" dirty="0"/>
                            <a:t>3-fold CV (Training Set)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Smallest</a:t>
                          </a:r>
                        </a:p>
                        <a:p>
                          <a:pPr algn="ctr"/>
                          <a:r>
                            <a:rPr lang="en-US" sz="2500" dirty="0"/>
                            <a:t>MSE</a:t>
                          </a:r>
                        </a:p>
                        <a:p>
                          <a:pPr algn="ctr"/>
                          <a:r>
                            <a:rPr lang="en-US" sz="2500" dirty="0"/>
                            <a:t>(Testing Set)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MSE</a:t>
                          </a:r>
                        </a:p>
                        <a:p>
                          <a:pPr algn="ctr"/>
                          <a:r>
                            <a:rPr lang="en-US" sz="2500" dirty="0"/>
                            <a:t>(Full Set)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78917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Lasso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alpha=0.12; </a:t>
                          </a:r>
                          <a:r>
                            <a:rPr lang="en-US" sz="2500" dirty="0" err="1"/>
                            <a:t>tol</a:t>
                          </a:r>
                          <a:r>
                            <a:rPr lang="en-US" sz="2500" dirty="0"/>
                            <a:t>=0.001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0.46</a:t>
                          </a:r>
                        </a:p>
                        <a:p>
                          <a:pPr algn="ctr"/>
                          <a:r>
                            <a:rPr lang="en-US" sz="2500" dirty="0"/>
                            <a:t>(1.65</a:t>
                          </a:r>
                          <a14:m>
                            <m:oMath xmlns:m="http://schemas.openxmlformats.org/officeDocument/2006/math">
                              <m:r>
                                <a:rPr lang="en-US" sz="25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500" dirty="0"/>
                            <a:t>0.56)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1.51</a:t>
                          </a:r>
                        </a:p>
                        <a:p>
                          <a:pPr algn="ctr"/>
                          <a:r>
                            <a:rPr lang="en-US" sz="2500" dirty="0"/>
                            <a:t>(1.49</a:t>
                          </a:r>
                          <a14:m>
                            <m:oMath xmlns:m="http://schemas.openxmlformats.org/officeDocument/2006/math">
                              <m:r>
                                <a:rPr lang="en-US" sz="25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500" dirty="0"/>
                            <a:t>0.09)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808356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Ridge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alpha=1.05; </a:t>
                          </a:r>
                          <a:r>
                            <a:rPr lang="en-US" sz="2500" dirty="0" err="1"/>
                            <a:t>tol</a:t>
                          </a:r>
                          <a:r>
                            <a:rPr lang="en-US" sz="2500" dirty="0"/>
                            <a:t>=0.001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0.65</a:t>
                          </a:r>
                        </a:p>
                        <a:p>
                          <a:pPr algn="ctr"/>
                          <a:r>
                            <a:rPr lang="en-US" sz="2500" dirty="0"/>
                            <a:t>(2.28</a:t>
                          </a:r>
                          <a14:m>
                            <m:oMath xmlns:m="http://schemas.openxmlformats.org/officeDocument/2006/math">
                              <m:r>
                                <a:rPr lang="en-US" sz="25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500" dirty="0"/>
                            <a:t>0.76)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0.46</a:t>
                          </a:r>
                        </a:p>
                        <a:p>
                          <a:pPr algn="ctr"/>
                          <a:r>
                            <a:rPr lang="en-US" sz="2500" dirty="0"/>
                            <a:t>(0.88</a:t>
                          </a:r>
                          <a14:m>
                            <m:oMath xmlns:m="http://schemas.openxmlformats.org/officeDocument/2006/math">
                              <m:r>
                                <a:rPr lang="en-US" sz="25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500" dirty="0"/>
                            <a:t>0.21)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767414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K-nearest</a:t>
                          </a:r>
                        </a:p>
                        <a:p>
                          <a:pPr algn="ctr"/>
                          <a:r>
                            <a:rPr lang="en-US" sz="2500" dirty="0"/>
                            <a:t>Neighbors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algorithm=</a:t>
                          </a:r>
                          <a:r>
                            <a:rPr lang="en-US" sz="2500" dirty="0" err="1"/>
                            <a:t>ball_tree</a:t>
                          </a:r>
                          <a:r>
                            <a:rPr lang="en-US" sz="2500" dirty="0"/>
                            <a:t>;</a:t>
                          </a:r>
                        </a:p>
                        <a:p>
                          <a:pPr algn="ctr"/>
                          <a:r>
                            <a:rPr lang="en-US" sz="2500" dirty="0" err="1"/>
                            <a:t>n_neighbors</a:t>
                          </a:r>
                          <a:r>
                            <a:rPr lang="en-US" sz="2500" dirty="0"/>
                            <a:t>=5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0.58</a:t>
                          </a:r>
                        </a:p>
                        <a:p>
                          <a:pPr algn="ctr"/>
                          <a:r>
                            <a:rPr lang="en-US" sz="2500" dirty="0"/>
                            <a:t>(1.76</a:t>
                          </a:r>
                          <a14:m>
                            <m:oMath xmlns:m="http://schemas.openxmlformats.org/officeDocument/2006/math">
                              <m:r>
                                <a:rPr lang="en-US" sz="25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500" dirty="0"/>
                            <a:t>0.50)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1.13</a:t>
                          </a:r>
                        </a:p>
                        <a:p>
                          <a:pPr algn="ctr"/>
                          <a:r>
                            <a:rPr lang="en-US" sz="2500" dirty="0"/>
                            <a:t>(1.32</a:t>
                          </a:r>
                          <a14:m>
                            <m:oMath xmlns:m="http://schemas.openxmlformats.org/officeDocument/2006/math">
                              <m:r>
                                <a:rPr lang="en-US" sz="25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500" dirty="0"/>
                            <a:t>0.09)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860958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SVM*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C=0.6 ;loss=squared_</a:t>
                          </a:r>
                        </a:p>
                        <a:p>
                          <a:pPr algn="ctr"/>
                          <a:r>
                            <a:rPr lang="en-US" sz="2500" dirty="0" err="1"/>
                            <a:t>epsilon_insensitive</a:t>
                          </a:r>
                          <a:endParaRPr lang="en-US" sz="25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0.86</a:t>
                          </a:r>
                        </a:p>
                        <a:p>
                          <a:pPr algn="ctr"/>
                          <a:r>
                            <a:rPr lang="en-US" sz="2500" dirty="0"/>
                            <a:t>(3.40</a:t>
                          </a:r>
                          <a14:m>
                            <m:oMath xmlns:m="http://schemas.openxmlformats.org/officeDocument/2006/math">
                              <m:r>
                                <a:rPr lang="en-US" sz="25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500" dirty="0"/>
                            <a:t>2.44)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1.50</a:t>
                          </a:r>
                        </a:p>
                        <a:p>
                          <a:pPr algn="ctr"/>
                          <a:r>
                            <a:rPr lang="en-US" sz="2500" dirty="0"/>
                            <a:t>(3.04</a:t>
                          </a:r>
                          <a14:m>
                            <m:oMath xmlns:m="http://schemas.openxmlformats.org/officeDocument/2006/math">
                              <m:r>
                                <a:rPr lang="en-US" sz="25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500" dirty="0"/>
                            <a:t>2.27)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889519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CART**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 err="1"/>
                            <a:t>crit</a:t>
                          </a:r>
                          <a:r>
                            <a:rPr lang="en-US" sz="2500" dirty="0"/>
                            <a:t>=</a:t>
                          </a:r>
                          <a:r>
                            <a:rPr lang="en-US" sz="2500" dirty="0" err="1"/>
                            <a:t>mse</a:t>
                          </a:r>
                          <a:r>
                            <a:rPr lang="en-US" sz="2500" dirty="0"/>
                            <a:t>; </a:t>
                          </a:r>
                          <a:r>
                            <a:rPr lang="en-US" sz="2500" dirty="0" err="1"/>
                            <a:t>max_depth</a:t>
                          </a:r>
                          <a:r>
                            <a:rPr lang="en-US" sz="2500" dirty="0"/>
                            <a:t>= 2; </a:t>
                          </a:r>
                          <a:r>
                            <a:rPr lang="en-US" sz="2500" dirty="0" err="1"/>
                            <a:t>max_feature</a:t>
                          </a:r>
                          <a:r>
                            <a:rPr lang="en-US" sz="2500" dirty="0"/>
                            <a:t>= log2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0.53</a:t>
                          </a:r>
                        </a:p>
                        <a:p>
                          <a:pPr algn="ctr"/>
                          <a:r>
                            <a:rPr lang="en-US" sz="2500" dirty="0"/>
                            <a:t>(2.16</a:t>
                          </a:r>
                          <a14:m>
                            <m:oMath xmlns:m="http://schemas.openxmlformats.org/officeDocument/2006/math">
                              <m:r>
                                <a:rPr lang="en-US" sz="25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500" dirty="0"/>
                            <a:t>0.74)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1.22</a:t>
                          </a:r>
                        </a:p>
                        <a:p>
                          <a:pPr algn="ctr"/>
                          <a:r>
                            <a:rPr lang="en-US" sz="2500" dirty="0"/>
                            <a:t>(1.30</a:t>
                          </a:r>
                          <a14:m>
                            <m:oMath xmlns:m="http://schemas.openxmlformats.org/officeDocument/2006/math">
                              <m:r>
                                <a:rPr lang="en-US" sz="25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500" dirty="0"/>
                            <a:t>0.23)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199934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Gradient</a:t>
                          </a:r>
                        </a:p>
                        <a:p>
                          <a:pPr algn="ctr"/>
                          <a:r>
                            <a:rPr lang="en-US" sz="2500" dirty="0"/>
                            <a:t>Boosting</a:t>
                          </a:r>
                        </a:p>
                        <a:p>
                          <a:pPr algn="ctr"/>
                          <a:r>
                            <a:rPr lang="en-US" sz="2500" dirty="0"/>
                            <a:t>Machine</a:t>
                          </a:r>
                        </a:p>
                        <a:p>
                          <a:pPr algn="ctr"/>
                          <a:r>
                            <a:rPr lang="en-US" sz="2500" dirty="0"/>
                            <a:t>(GBM)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 err="1"/>
                            <a:t>learning_rate</a:t>
                          </a:r>
                          <a:r>
                            <a:rPr lang="en-US" sz="2500" dirty="0"/>
                            <a:t>=0.1 ;</a:t>
                          </a:r>
                        </a:p>
                        <a:p>
                          <a:pPr algn="ctr"/>
                          <a:r>
                            <a:rPr lang="en-US" sz="2500" dirty="0" err="1"/>
                            <a:t>max_depth</a:t>
                          </a:r>
                          <a:r>
                            <a:rPr lang="en-US" sz="2500" dirty="0"/>
                            <a:t>= 4;</a:t>
                          </a:r>
                        </a:p>
                        <a:p>
                          <a:pPr algn="ctr"/>
                          <a:r>
                            <a:rPr lang="en-US" sz="2500" dirty="0" err="1"/>
                            <a:t>min_samples_leaf</a:t>
                          </a:r>
                          <a:r>
                            <a:rPr lang="en-US" sz="2500" dirty="0"/>
                            <a:t>=3 ;</a:t>
                          </a:r>
                        </a:p>
                        <a:p>
                          <a:pPr algn="ctr"/>
                          <a:r>
                            <a:rPr lang="en-US" sz="2500" dirty="0" err="1"/>
                            <a:t>max_features</a:t>
                          </a:r>
                          <a:r>
                            <a:rPr lang="en-US" sz="2500" dirty="0"/>
                            <a:t>= log2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0.62 </a:t>
                          </a:r>
                        </a:p>
                        <a:p>
                          <a:pPr algn="ctr"/>
                          <a:r>
                            <a:rPr lang="en-US" sz="2500" dirty="0"/>
                            <a:t>(1.73</a:t>
                          </a:r>
                          <a14:m>
                            <m:oMath xmlns:m="http://schemas.openxmlformats.org/officeDocument/2006/math">
                              <m:r>
                                <a:rPr lang="en-US" sz="25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500" dirty="0"/>
                            <a:t>0.47)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0.19</a:t>
                          </a:r>
                        </a:p>
                        <a:p>
                          <a:pPr algn="ctr"/>
                          <a:r>
                            <a:rPr lang="en-US" sz="2500" dirty="0"/>
                            <a:t>(0.66</a:t>
                          </a:r>
                          <a14:m>
                            <m:oMath xmlns:m="http://schemas.openxmlformats.org/officeDocument/2006/math">
                              <m:r>
                                <a:rPr lang="en-US" sz="25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500" dirty="0"/>
                            <a:t>0.20)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609400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Random</a:t>
                          </a:r>
                        </a:p>
                        <a:p>
                          <a:pPr algn="ctr"/>
                          <a:r>
                            <a:rPr lang="en-US" sz="2500" dirty="0"/>
                            <a:t>Forest</a:t>
                          </a:r>
                        </a:p>
                        <a:p>
                          <a:pPr algn="ctr"/>
                          <a:r>
                            <a:rPr lang="en-US" sz="2500" dirty="0"/>
                            <a:t>(RF)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 err="1"/>
                            <a:t>max_depth</a:t>
                          </a:r>
                          <a:r>
                            <a:rPr lang="en-US" sz="2500" dirty="0"/>
                            <a:t>=4 ;</a:t>
                          </a:r>
                        </a:p>
                        <a:p>
                          <a:pPr algn="ctr"/>
                          <a:r>
                            <a:rPr lang="en-US" sz="2500" dirty="0" err="1"/>
                            <a:t>min_samples_leaf</a:t>
                          </a:r>
                          <a:r>
                            <a:rPr lang="en-US" sz="2500" dirty="0"/>
                            <a:t>=2;</a:t>
                          </a:r>
                        </a:p>
                        <a:p>
                          <a:pPr algn="ctr"/>
                          <a:r>
                            <a:rPr lang="en-US" sz="2500" dirty="0" err="1"/>
                            <a:t>max_features</a:t>
                          </a:r>
                          <a:r>
                            <a:rPr lang="en-US" sz="2500" dirty="0"/>
                            <a:t>=sqrt;</a:t>
                          </a:r>
                        </a:p>
                        <a:p>
                          <a:pPr algn="ctr"/>
                          <a:r>
                            <a:rPr lang="en-US" sz="2500" dirty="0" err="1"/>
                            <a:t>min_samples_split</a:t>
                          </a:r>
                          <a:r>
                            <a:rPr lang="en-US" sz="2500" dirty="0"/>
                            <a:t>=3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0.58 </a:t>
                          </a:r>
                        </a:p>
                        <a:p>
                          <a:pPr algn="ctr"/>
                          <a:r>
                            <a:rPr lang="en-US" sz="2500" dirty="0"/>
                            <a:t>(1.62</a:t>
                          </a:r>
                          <a14:m>
                            <m:oMath xmlns:m="http://schemas.openxmlformats.org/officeDocument/2006/math">
                              <m:r>
                                <a:rPr lang="en-US" sz="2500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500" dirty="0"/>
                            <a:t>0.46)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0.47</a:t>
                          </a:r>
                        </a:p>
                        <a:p>
                          <a:pPr algn="ctr"/>
                          <a:r>
                            <a:rPr lang="en-US" sz="2500" dirty="0"/>
                            <a:t>(0.84</a:t>
                          </a:r>
                          <a14:m>
                            <m:oMath xmlns:m="http://schemas.openxmlformats.org/officeDocument/2006/math">
                              <m:r>
                                <a:rPr lang="en-US" sz="2500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500" dirty="0"/>
                            <a:t>0.13)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202123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Multilayer</a:t>
                          </a:r>
                        </a:p>
                        <a:p>
                          <a:pPr algn="ctr"/>
                          <a:r>
                            <a:rPr lang="en-US" sz="2500" dirty="0"/>
                            <a:t>Perceptron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activation=tanh;</a:t>
                          </a:r>
                        </a:p>
                        <a:p>
                          <a:pPr algn="ctr"/>
                          <a:r>
                            <a:rPr lang="en-US" sz="2500" dirty="0" err="1"/>
                            <a:t>hidden_layer</a:t>
                          </a:r>
                          <a:r>
                            <a:rPr lang="en-US" sz="2500" dirty="0"/>
                            <a:t>=(50,)*10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0.62 (1.73</a:t>
                          </a:r>
                          <a14:m>
                            <m:oMath xmlns:m="http://schemas.openxmlformats.org/officeDocument/2006/math">
                              <m:r>
                                <a:rPr lang="en-US" sz="2500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500" dirty="0"/>
                            <a:t>0.60)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1.52</a:t>
                          </a:r>
                        </a:p>
                        <a:p>
                          <a:pPr algn="ctr"/>
                          <a:r>
                            <a:rPr lang="en-US" sz="2500" dirty="0"/>
                            <a:t>(1.59 </a:t>
                          </a:r>
                          <a14:m>
                            <m:oMath xmlns:m="http://schemas.openxmlformats.org/officeDocument/2006/math">
                              <m:r>
                                <a:rPr lang="en-US" sz="2500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500" dirty="0"/>
                            <a:t>0.31)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9588056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034CE07C-C694-EE4A-A211-33EE71AC810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9649278"/>
                  </p:ext>
                </p:extLst>
              </p:nvPr>
            </p:nvGraphicFramePr>
            <p:xfrm>
              <a:off x="26206492" y="3311838"/>
              <a:ext cx="8616633" cy="9585960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1681416">
                      <a:extLst>
                        <a:ext uri="{9D8B030D-6E8A-4147-A177-3AD203B41FA5}">
                          <a16:colId xmlns:a16="http://schemas.microsoft.com/office/drawing/2014/main" val="1445440503"/>
                        </a:ext>
                      </a:extLst>
                    </a:gridCol>
                    <a:gridCol w="3267266">
                      <a:extLst>
                        <a:ext uri="{9D8B030D-6E8A-4147-A177-3AD203B41FA5}">
                          <a16:colId xmlns:a16="http://schemas.microsoft.com/office/drawing/2014/main" val="1502004081"/>
                        </a:ext>
                      </a:extLst>
                    </a:gridCol>
                    <a:gridCol w="1862646">
                      <a:extLst>
                        <a:ext uri="{9D8B030D-6E8A-4147-A177-3AD203B41FA5}">
                          <a16:colId xmlns:a16="http://schemas.microsoft.com/office/drawing/2014/main" val="739880735"/>
                        </a:ext>
                      </a:extLst>
                    </a:gridCol>
                    <a:gridCol w="1805305">
                      <a:extLst>
                        <a:ext uri="{9D8B030D-6E8A-4147-A177-3AD203B41FA5}">
                          <a16:colId xmlns:a16="http://schemas.microsoft.com/office/drawing/2014/main" val="1013359675"/>
                        </a:ext>
                      </a:extLst>
                    </a:gridCol>
                  </a:tblGrid>
                  <a:tr h="12344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Types of</a:t>
                          </a:r>
                        </a:p>
                        <a:p>
                          <a:pPr algn="ctr"/>
                          <a:r>
                            <a:rPr lang="en-US" sz="2500" dirty="0"/>
                            <a:t>Learning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Hyperparameters from</a:t>
                          </a:r>
                        </a:p>
                        <a:p>
                          <a:pPr algn="ctr"/>
                          <a:r>
                            <a:rPr lang="en-US" sz="2500" dirty="0"/>
                            <a:t>3-fold CV (Training Set)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Smallest</a:t>
                          </a:r>
                        </a:p>
                        <a:p>
                          <a:pPr algn="ctr"/>
                          <a:r>
                            <a:rPr lang="en-US" sz="2500" dirty="0"/>
                            <a:t>MSE</a:t>
                          </a:r>
                        </a:p>
                        <a:p>
                          <a:pPr algn="ctr"/>
                          <a:r>
                            <a:rPr lang="en-US" sz="2500" dirty="0"/>
                            <a:t>(Testing Set)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MSE</a:t>
                          </a:r>
                        </a:p>
                        <a:p>
                          <a:pPr algn="ctr"/>
                          <a:r>
                            <a:rPr lang="en-US" sz="2500" dirty="0"/>
                            <a:t>(Full Set)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7891773"/>
                      </a:ext>
                    </a:extLst>
                  </a:tr>
                  <a:tr h="8534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Lasso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alpha=0.12; </a:t>
                          </a:r>
                          <a:r>
                            <a:rPr lang="en-US" sz="2500" dirty="0" err="1"/>
                            <a:t>tol</a:t>
                          </a:r>
                          <a:r>
                            <a:rPr lang="en-US" sz="2500" dirty="0"/>
                            <a:t>=0.001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265986" t="-148529" r="-97279" b="-885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378873" t="-148529" r="-704" b="-8852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0835682"/>
                      </a:ext>
                    </a:extLst>
                  </a:tr>
                  <a:tr h="8534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Ridge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alpha=1.05; </a:t>
                          </a:r>
                          <a:r>
                            <a:rPr lang="en-US" sz="2500" dirty="0" err="1"/>
                            <a:t>tol</a:t>
                          </a:r>
                          <a:r>
                            <a:rPr lang="en-US" sz="2500" dirty="0"/>
                            <a:t>=0.001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265986" t="-252239" r="-97279" b="-7985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378873" t="-252239" r="-704" b="-7985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6741490"/>
                      </a:ext>
                    </a:extLst>
                  </a:tr>
                  <a:tr h="8534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K-nearest</a:t>
                          </a:r>
                        </a:p>
                        <a:p>
                          <a:pPr algn="ctr"/>
                          <a:r>
                            <a:rPr lang="en-US" sz="2500" dirty="0"/>
                            <a:t>Neighbors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algorithm=</a:t>
                          </a:r>
                          <a:r>
                            <a:rPr lang="en-US" sz="2500" dirty="0" err="1"/>
                            <a:t>ball_tree</a:t>
                          </a:r>
                          <a:r>
                            <a:rPr lang="en-US" sz="2500" dirty="0"/>
                            <a:t>;</a:t>
                          </a:r>
                        </a:p>
                        <a:p>
                          <a:pPr algn="ctr"/>
                          <a:r>
                            <a:rPr lang="en-US" sz="2500" dirty="0" err="1"/>
                            <a:t>n_neighbors</a:t>
                          </a:r>
                          <a:r>
                            <a:rPr lang="en-US" sz="2500" dirty="0"/>
                            <a:t>=5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265986" t="-352239" r="-97279" b="-6985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378873" t="-352239" r="-704" b="-6985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6095893"/>
                      </a:ext>
                    </a:extLst>
                  </a:tr>
                  <a:tr h="8534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SVM*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C=0.6 ;loss=squared_</a:t>
                          </a:r>
                        </a:p>
                        <a:p>
                          <a:pPr algn="ctr"/>
                          <a:r>
                            <a:rPr lang="en-US" sz="2500" dirty="0" err="1"/>
                            <a:t>epsilon_insensitive</a:t>
                          </a:r>
                          <a:endParaRPr lang="en-US" sz="25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265986" t="-445588" r="-97279" b="-588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378873" t="-445588" r="-704" b="-5882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8951936"/>
                      </a:ext>
                    </a:extLst>
                  </a:tr>
                  <a:tr h="8534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CART**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 err="1"/>
                            <a:t>crit</a:t>
                          </a:r>
                          <a:r>
                            <a:rPr lang="en-US" sz="2500" dirty="0"/>
                            <a:t>=</a:t>
                          </a:r>
                          <a:r>
                            <a:rPr lang="en-US" sz="2500" dirty="0" err="1"/>
                            <a:t>mse</a:t>
                          </a:r>
                          <a:r>
                            <a:rPr lang="en-US" sz="2500" dirty="0"/>
                            <a:t>; </a:t>
                          </a:r>
                          <a:r>
                            <a:rPr lang="en-US" sz="2500" dirty="0" err="1"/>
                            <a:t>max_depth</a:t>
                          </a:r>
                          <a:r>
                            <a:rPr lang="en-US" sz="2500" dirty="0"/>
                            <a:t>= 2; </a:t>
                          </a:r>
                          <a:r>
                            <a:rPr lang="en-US" sz="2500" dirty="0" err="1"/>
                            <a:t>max_feature</a:t>
                          </a:r>
                          <a:r>
                            <a:rPr lang="en-US" sz="2500" dirty="0"/>
                            <a:t>= log2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265986" t="-553731" r="-97279" b="-4970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378873" t="-553731" r="-704" b="-4970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19993405"/>
                      </a:ext>
                    </a:extLst>
                  </a:tr>
                  <a:tr h="16154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Gradient</a:t>
                          </a:r>
                        </a:p>
                        <a:p>
                          <a:pPr algn="ctr"/>
                          <a:r>
                            <a:rPr lang="en-US" sz="2500" dirty="0"/>
                            <a:t>Boosting</a:t>
                          </a:r>
                        </a:p>
                        <a:p>
                          <a:pPr algn="ctr"/>
                          <a:r>
                            <a:rPr lang="en-US" sz="2500" dirty="0"/>
                            <a:t>Machine</a:t>
                          </a:r>
                        </a:p>
                        <a:p>
                          <a:pPr algn="ctr"/>
                          <a:r>
                            <a:rPr lang="en-US" sz="2500" dirty="0"/>
                            <a:t>(GBM)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 err="1"/>
                            <a:t>learning_rate</a:t>
                          </a:r>
                          <a:r>
                            <a:rPr lang="en-US" sz="2500" dirty="0"/>
                            <a:t>=0.1 ;</a:t>
                          </a:r>
                        </a:p>
                        <a:p>
                          <a:pPr algn="ctr"/>
                          <a:r>
                            <a:rPr lang="en-US" sz="2500" dirty="0" err="1"/>
                            <a:t>max_depth</a:t>
                          </a:r>
                          <a:r>
                            <a:rPr lang="en-US" sz="2500" dirty="0"/>
                            <a:t>= 4;</a:t>
                          </a:r>
                        </a:p>
                        <a:p>
                          <a:pPr algn="ctr"/>
                          <a:r>
                            <a:rPr lang="en-US" sz="2500" dirty="0" err="1"/>
                            <a:t>min_samples_leaf</a:t>
                          </a:r>
                          <a:r>
                            <a:rPr lang="en-US" sz="2500" dirty="0"/>
                            <a:t>=3 ;</a:t>
                          </a:r>
                        </a:p>
                        <a:p>
                          <a:pPr algn="ctr"/>
                          <a:r>
                            <a:rPr lang="en-US" sz="2500" dirty="0" err="1"/>
                            <a:t>max_features</a:t>
                          </a:r>
                          <a:r>
                            <a:rPr lang="en-US" sz="2500" dirty="0"/>
                            <a:t>= log2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265986" t="-344882" r="-97279" b="-162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378873" t="-344882" r="-704" b="-1622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0940060"/>
                      </a:ext>
                    </a:extLst>
                  </a:tr>
                  <a:tr h="16154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Random</a:t>
                          </a:r>
                        </a:p>
                        <a:p>
                          <a:pPr algn="ctr"/>
                          <a:r>
                            <a:rPr lang="en-US" sz="2500" dirty="0"/>
                            <a:t>Forest</a:t>
                          </a:r>
                        </a:p>
                        <a:p>
                          <a:pPr algn="ctr"/>
                          <a:r>
                            <a:rPr lang="en-US" sz="2500" dirty="0"/>
                            <a:t>(RF)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 err="1"/>
                            <a:t>max_depth</a:t>
                          </a:r>
                          <a:r>
                            <a:rPr lang="en-US" sz="2500" dirty="0"/>
                            <a:t>=4 ;</a:t>
                          </a:r>
                        </a:p>
                        <a:p>
                          <a:pPr algn="ctr"/>
                          <a:r>
                            <a:rPr lang="en-US" sz="2500" dirty="0" err="1"/>
                            <a:t>min_samples_leaf</a:t>
                          </a:r>
                          <a:r>
                            <a:rPr lang="en-US" sz="2500" dirty="0"/>
                            <a:t>=2;</a:t>
                          </a:r>
                        </a:p>
                        <a:p>
                          <a:pPr algn="ctr"/>
                          <a:r>
                            <a:rPr lang="en-US" sz="2500" dirty="0" err="1"/>
                            <a:t>max_features</a:t>
                          </a:r>
                          <a:r>
                            <a:rPr lang="en-US" sz="2500" dirty="0"/>
                            <a:t>=sqrt;</a:t>
                          </a:r>
                        </a:p>
                        <a:p>
                          <a:pPr algn="ctr"/>
                          <a:r>
                            <a:rPr lang="en-US" sz="2500" dirty="0" err="1"/>
                            <a:t>min_samples_split</a:t>
                          </a:r>
                          <a:r>
                            <a:rPr lang="en-US" sz="2500" dirty="0"/>
                            <a:t>=3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265986" t="-441406" r="-97279" b="-60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378873" t="-441406" r="-704" b="-609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0212359"/>
                      </a:ext>
                    </a:extLst>
                  </a:tr>
                  <a:tr h="8534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Multilayer</a:t>
                          </a:r>
                        </a:p>
                        <a:p>
                          <a:pPr algn="ctr"/>
                          <a:r>
                            <a:rPr lang="en-US" sz="2500" dirty="0"/>
                            <a:t>Perceptron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activation=tanh;</a:t>
                          </a:r>
                        </a:p>
                        <a:p>
                          <a:pPr algn="ctr"/>
                          <a:r>
                            <a:rPr lang="en-US" sz="2500" dirty="0" err="1"/>
                            <a:t>hidden_layer</a:t>
                          </a:r>
                          <a:r>
                            <a:rPr lang="en-US" sz="2500" dirty="0"/>
                            <a:t>=(50,)*10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265986" t="-1034328" r="-97279" b="-164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378873" t="-1034328" r="-704" b="-164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588056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A49D5F8-AC6C-ED4B-BB21-E6831DD288B0}"/>
              </a:ext>
            </a:extLst>
          </p:cNvPr>
          <p:cNvSpPr txBox="1"/>
          <p:nvPr/>
        </p:nvSpPr>
        <p:spPr>
          <a:xfrm>
            <a:off x="26243068" y="12961003"/>
            <a:ext cx="8498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*Support Vector Machine.   **Classification and Regression Tree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287E97-3260-894C-B8D1-D86E632CBB5A}"/>
              </a:ext>
            </a:extLst>
          </p:cNvPr>
          <p:cNvSpPr txBox="1"/>
          <p:nvPr/>
        </p:nvSpPr>
        <p:spPr>
          <a:xfrm>
            <a:off x="34676558" y="5950826"/>
            <a:ext cx="8987383" cy="507831"/>
          </a:xfrm>
          <a:prstGeom prst="rect">
            <a:avLst/>
          </a:prstGeom>
          <a:noFill/>
        </p:spPr>
        <p:txBody>
          <a:bodyPr wrap="square" lIns="182880" tIns="0" rIns="182880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3000" b="1" dirty="0"/>
              <a:t>Table 2. Models in Predicting Mortality Change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9168A24-BEDB-F247-BBD5-85091181A503}"/>
              </a:ext>
            </a:extLst>
          </p:cNvPr>
          <p:cNvSpPr txBox="1"/>
          <p:nvPr/>
        </p:nvSpPr>
        <p:spPr>
          <a:xfrm>
            <a:off x="41840461" y="8682243"/>
            <a:ext cx="17401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*K-nearest neighbors</a:t>
            </a:r>
          </a:p>
          <a:p>
            <a:r>
              <a:rPr lang="en-US" sz="2000" dirty="0"/>
              <a:t>**Multilayer Perceptron (a type of Neural Network)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B7BC2C-F9FB-9E4A-A743-4EF2628F3B3B}"/>
              </a:ext>
            </a:extLst>
          </p:cNvPr>
          <p:cNvSpPr txBox="1"/>
          <p:nvPr/>
        </p:nvSpPr>
        <p:spPr>
          <a:xfrm>
            <a:off x="34838640" y="2728902"/>
            <a:ext cx="8595360" cy="3231654"/>
          </a:xfrm>
          <a:prstGeom prst="rect">
            <a:avLst/>
          </a:prstGeom>
          <a:noFill/>
        </p:spPr>
        <p:txBody>
          <a:bodyPr wrap="square" lIns="182880" tIns="182880" rIns="182880" rtlCol="0">
            <a:spAutoFit/>
          </a:bodyPr>
          <a:lstStyle/>
          <a:p>
            <a:pPr marL="571500" indent="-571500">
              <a:spcBef>
                <a:spcPts val="600"/>
              </a:spcBef>
              <a:buFont typeface="Wingdings" pitchFamily="2" charset="2"/>
              <a:buChar char="v"/>
            </a:pPr>
            <a:r>
              <a:rPr lang="en-US" sz="3800" dirty="0"/>
              <a:t>Comparing a diverse set of models (8 types) allows to avoid making assumptions about data</a:t>
            </a:r>
          </a:p>
          <a:p>
            <a:pPr marL="571500" indent="-571500">
              <a:spcBef>
                <a:spcPts val="600"/>
              </a:spcBef>
              <a:buFont typeface="Wingdings" pitchFamily="2" charset="2"/>
              <a:buChar char="v"/>
            </a:pPr>
            <a:r>
              <a:rPr lang="en-US" sz="3800" dirty="0"/>
              <a:t>Tree-based models and Ridge regression work well with sparse data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9944976C-945C-3343-B89D-29212C497B2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0"/>
            <a:ext cx="43891200" cy="2743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23662D-D4EE-6742-9BF5-61029ADE4E49}"/>
              </a:ext>
            </a:extLst>
          </p:cNvPr>
          <p:cNvSpPr txBox="1"/>
          <p:nvPr/>
        </p:nvSpPr>
        <p:spPr>
          <a:xfrm>
            <a:off x="34828205" y="14092048"/>
            <a:ext cx="8595360" cy="6032421"/>
          </a:xfrm>
          <a:prstGeom prst="rect">
            <a:avLst/>
          </a:prstGeom>
          <a:noFill/>
        </p:spPr>
        <p:txBody>
          <a:bodyPr wrap="square" lIns="182880" tIns="182880" rIns="182880" rtlCol="0">
            <a:spAutoFit/>
          </a:bodyPr>
          <a:lstStyle/>
          <a:p>
            <a:r>
              <a:rPr lang="en-US" sz="3200" b="1" dirty="0"/>
              <a:t>Reference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300" dirty="0"/>
              <a:t>U.S. Food &amp; Drug Administration, Artificial intelligence and machine learning in software as a medical device, https://www.fda.gov/medical-devices/.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300" dirty="0"/>
              <a:t>Hastie T, </a:t>
            </a:r>
            <a:r>
              <a:rPr lang="en-US" sz="2300" dirty="0" err="1"/>
              <a:t>Tibshirani</a:t>
            </a:r>
            <a:r>
              <a:rPr lang="en-US" sz="2300" dirty="0"/>
              <a:t> R, Friedman J, The Elements of Statistical Learning: Data Mining, Inference, and Prediction, 2nd </a:t>
            </a:r>
            <a:r>
              <a:rPr lang="en-US" sz="2300" dirty="0" err="1"/>
              <a:t>ed</a:t>
            </a:r>
            <a:r>
              <a:rPr lang="en-US" sz="2300" dirty="0"/>
              <a:t>, 12th printing. New York, NY, Springer, 2017.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300" dirty="0"/>
              <a:t>Centers for Disease Control and Prevention: https://www.cdc.gov/coronavirus/2019-ncov/cases-updates/cases-in-us.html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300" dirty="0"/>
              <a:t>CDC BRFSS: https://www.cdc.gov/brfss/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300" dirty="0"/>
              <a:t>https://www.countyhealthrankings.org/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300" dirty="0"/>
              <a:t>Harvard Global Health Institute: https://globalepidemics.org/hospital-capacity/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300" dirty="0"/>
              <a:t>Yehia B.R., </a:t>
            </a:r>
            <a:r>
              <a:rPr lang="en-US" sz="2300" dirty="0" err="1"/>
              <a:t>et.al.:https</a:t>
            </a:r>
            <a:r>
              <a:rPr lang="en-US" sz="2300" dirty="0"/>
              <a:t>://jamanetwork.com/journals/</a:t>
            </a:r>
          </a:p>
          <a:p>
            <a:pPr lvl="1"/>
            <a:r>
              <a:rPr lang="en-US" sz="2300" dirty="0"/>
              <a:t>                     </a:t>
            </a:r>
            <a:r>
              <a:rPr lang="en-US" sz="2300" dirty="0" err="1"/>
              <a:t>jamanetworkopen</a:t>
            </a:r>
            <a:r>
              <a:rPr lang="en-US" sz="2300" dirty="0"/>
              <a:t>/article-abstract/2769387</a:t>
            </a:r>
          </a:p>
        </p:txBody>
      </p:sp>
      <p:pic>
        <p:nvPicPr>
          <p:cNvPr id="35" name="Content Placeholder 6">
            <a:extLst>
              <a:ext uri="{FF2B5EF4-FFF2-40B4-BE49-F238E27FC236}">
                <a16:creationId xmlns:a16="http://schemas.microsoft.com/office/drawing/2014/main" id="{59B27867-1BAA-2F44-9274-E376B5CDF2C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2401" y="10791097"/>
            <a:ext cx="4204278" cy="2802851"/>
          </a:xfrm>
          <a:prstGeom prst="rect">
            <a:avLst/>
          </a:prstGeom>
        </p:spPr>
      </p:pic>
      <p:pic>
        <p:nvPicPr>
          <p:cNvPr id="36" name="Content Placeholder 7">
            <a:extLst>
              <a:ext uri="{FF2B5EF4-FFF2-40B4-BE49-F238E27FC236}">
                <a16:creationId xmlns:a16="http://schemas.microsoft.com/office/drawing/2014/main" id="{2BB4BB37-353D-E945-A727-3976FC1FE5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0775" y="10791097"/>
            <a:ext cx="4204274" cy="280284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72D415E-A7A6-4F4C-978F-89D9E3026914}"/>
              </a:ext>
            </a:extLst>
          </p:cNvPr>
          <p:cNvSpPr txBox="1"/>
          <p:nvPr/>
        </p:nvSpPr>
        <p:spPr>
          <a:xfrm>
            <a:off x="34890009" y="13277882"/>
            <a:ext cx="84926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Fig 3. ROCs of 8 types of algorithms for training (left) and full validation (right) procedures.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6" name="Table 25">
                <a:extLst>
                  <a:ext uri="{FF2B5EF4-FFF2-40B4-BE49-F238E27FC236}">
                    <a16:creationId xmlns:a16="http://schemas.microsoft.com/office/drawing/2014/main" id="{FD178E7D-809F-634D-AC45-FBAF83E5D6C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9538619"/>
                  </p:ext>
                </p:extLst>
              </p:nvPr>
            </p:nvGraphicFramePr>
            <p:xfrm>
              <a:off x="35410385" y="6506114"/>
              <a:ext cx="6355334" cy="4160520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1387792">
                      <a:extLst>
                        <a:ext uri="{9D8B030D-6E8A-4147-A177-3AD203B41FA5}">
                          <a16:colId xmlns:a16="http://schemas.microsoft.com/office/drawing/2014/main" val="1445440503"/>
                        </a:ext>
                      </a:extLst>
                    </a:gridCol>
                    <a:gridCol w="2530412">
                      <a:extLst>
                        <a:ext uri="{9D8B030D-6E8A-4147-A177-3AD203B41FA5}">
                          <a16:colId xmlns:a16="http://schemas.microsoft.com/office/drawing/2014/main" val="739880735"/>
                        </a:ext>
                      </a:extLst>
                    </a:gridCol>
                    <a:gridCol w="2437130">
                      <a:extLst>
                        <a:ext uri="{9D8B030D-6E8A-4147-A177-3AD203B41FA5}">
                          <a16:colId xmlns:a16="http://schemas.microsoft.com/office/drawing/2014/main" val="101335967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Types of</a:t>
                          </a:r>
                        </a:p>
                        <a:p>
                          <a:pPr algn="ctr"/>
                          <a:r>
                            <a:rPr lang="en-US" sz="2500" dirty="0"/>
                            <a:t>Learning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Smallest Log Loss</a:t>
                          </a:r>
                        </a:p>
                        <a:p>
                          <a:pPr algn="ctr"/>
                          <a:r>
                            <a:rPr lang="en-US" sz="2500" dirty="0"/>
                            <a:t>(Testing Set)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Log Loss</a:t>
                          </a:r>
                        </a:p>
                        <a:p>
                          <a:pPr algn="ctr"/>
                          <a:r>
                            <a:rPr lang="en-US" sz="2500" dirty="0"/>
                            <a:t>(Full Set)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78917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Lasso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0.36</a:t>
                          </a:r>
                          <a:r>
                            <a:rPr lang="en-US" sz="2500" baseline="0" dirty="0"/>
                            <a:t> </a:t>
                          </a:r>
                          <a:r>
                            <a:rPr lang="en-US" sz="2500" dirty="0"/>
                            <a:t>(0.67</a:t>
                          </a:r>
                          <a14:m>
                            <m:oMath xmlns:m="http://schemas.openxmlformats.org/officeDocument/2006/math">
                              <m:r>
                                <a:rPr lang="en-US" sz="2500" smtClean="0"/>
                                <m:t>±</m:t>
                              </m:r>
                            </m:oMath>
                          </a14:m>
                          <a:r>
                            <a:rPr lang="en-US" sz="2500" dirty="0"/>
                            <a:t>0.22)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0.37 (0.40</a:t>
                          </a:r>
                          <a14:m>
                            <m:oMath xmlns:m="http://schemas.openxmlformats.org/officeDocument/2006/math">
                              <m:r>
                                <a:rPr lang="en-US" sz="2500" smtClean="0"/>
                                <m:t>±</m:t>
                              </m:r>
                            </m:oMath>
                          </a14:m>
                          <a:r>
                            <a:rPr lang="en-US" sz="2500" dirty="0"/>
                            <a:t>0.04)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808356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Ridge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0.30</a:t>
                          </a:r>
                          <a:r>
                            <a:rPr lang="en-US" sz="2500" baseline="0" dirty="0"/>
                            <a:t> </a:t>
                          </a:r>
                          <a:r>
                            <a:rPr lang="en-US" sz="2500" dirty="0"/>
                            <a:t>(0.94</a:t>
                          </a:r>
                          <a14:m>
                            <m:oMath xmlns:m="http://schemas.openxmlformats.org/officeDocument/2006/math">
                              <m:r>
                                <a:rPr lang="en-US" sz="2500" smtClean="0"/>
                                <m:t>±</m:t>
                              </m:r>
                            </m:oMath>
                          </a14:m>
                          <a:r>
                            <a:rPr lang="en-US" sz="2500" dirty="0"/>
                            <a:t>0.29)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0.16</a:t>
                          </a:r>
                          <a:r>
                            <a:rPr lang="en-US" sz="2500" baseline="0" dirty="0"/>
                            <a:t> </a:t>
                          </a:r>
                          <a:r>
                            <a:rPr lang="en-US" sz="2500" dirty="0"/>
                            <a:t>(0.34</a:t>
                          </a:r>
                          <a14:m>
                            <m:oMath xmlns:m="http://schemas.openxmlformats.org/officeDocument/2006/math">
                              <m:r>
                                <a:rPr lang="en-US" sz="2500" smtClean="0"/>
                                <m:t>±</m:t>
                              </m:r>
                            </m:oMath>
                          </a14:m>
                          <a:r>
                            <a:rPr lang="en-US" sz="2500" dirty="0"/>
                            <a:t>0.08)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767414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KNN*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0.49</a:t>
                          </a:r>
                          <a:r>
                            <a:rPr lang="en-US" sz="2500" baseline="0" dirty="0"/>
                            <a:t> </a:t>
                          </a:r>
                          <a:r>
                            <a:rPr lang="en-US" sz="2500" dirty="0"/>
                            <a:t>(2.70</a:t>
                          </a:r>
                          <a14:m>
                            <m:oMath xmlns:m="http://schemas.openxmlformats.org/officeDocument/2006/math">
                              <m:r>
                                <a:rPr lang="en-US" sz="2500" smtClean="0"/>
                                <m:t>±</m:t>
                              </m:r>
                            </m:oMath>
                          </a14:m>
                          <a:r>
                            <a:rPr lang="en-US" sz="2500" dirty="0"/>
                            <a:t>2.39)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baseline="0" dirty="0"/>
                            <a:t>0.53 </a:t>
                          </a:r>
                          <a:r>
                            <a:rPr lang="en-US" sz="2500" dirty="0"/>
                            <a:t>(1.18</a:t>
                          </a:r>
                          <a14:m>
                            <m:oMath xmlns:m="http://schemas.openxmlformats.org/officeDocument/2006/math">
                              <m:r>
                                <a:rPr lang="en-US" sz="2500" smtClean="0"/>
                                <m:t>±</m:t>
                              </m:r>
                            </m:oMath>
                          </a14:m>
                          <a:r>
                            <a:rPr lang="en-US" sz="2500" dirty="0"/>
                            <a:t>0.71)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860958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SVM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0.38 (0.69</a:t>
                          </a:r>
                          <a14:m>
                            <m:oMath xmlns:m="http://schemas.openxmlformats.org/officeDocument/2006/math">
                              <m:r>
                                <a:rPr lang="en-US" sz="2500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500" dirty="0"/>
                            <a:t>0.09)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0.76 (0.67</a:t>
                          </a:r>
                          <a14:m>
                            <m:oMath xmlns:m="http://schemas.openxmlformats.org/officeDocument/2006/math">
                              <m:r>
                                <a:rPr lang="en-US" sz="2500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500" dirty="0"/>
                            <a:t>0.07)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889519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CART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0.23 (3.09</a:t>
                          </a:r>
                          <a14:m>
                            <m:oMath xmlns:m="http://schemas.openxmlformats.org/officeDocument/2006/math">
                              <m:r>
                                <a:rPr lang="en-US" sz="2500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500" dirty="0"/>
                            <a:t>2.80)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0.31 (1.27</a:t>
                          </a:r>
                          <a14:m>
                            <m:oMath xmlns:m="http://schemas.openxmlformats.org/officeDocument/2006/math">
                              <m:r>
                                <a:rPr lang="en-US" sz="2500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500" dirty="0"/>
                            <a:t>0.84)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199934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GBM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0.34 (0.63</a:t>
                          </a:r>
                          <a14:m>
                            <m:oMath xmlns:m="http://schemas.openxmlformats.org/officeDocument/2006/math">
                              <m:r>
                                <a:rPr lang="en-US" sz="2500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500" dirty="0"/>
                            <a:t>0.19)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0.18 (0.31</a:t>
                          </a:r>
                          <a14:m>
                            <m:oMath xmlns:m="http://schemas.openxmlformats.org/officeDocument/2006/math">
                              <m:r>
                                <a:rPr lang="en-US" sz="2500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500" dirty="0"/>
                            <a:t>0.06)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609400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MLP**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0.49 (0.67</a:t>
                          </a:r>
                          <a14:m>
                            <m:oMath xmlns:m="http://schemas.openxmlformats.org/officeDocument/2006/math">
                              <m:r>
                                <a:rPr lang="en-US" sz="2500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500" dirty="0"/>
                            <a:t>0.05)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0.55 (0.64</a:t>
                          </a:r>
                          <a14:m>
                            <m:oMath xmlns:m="http://schemas.openxmlformats.org/officeDocument/2006/math">
                              <m:r>
                                <a:rPr lang="en-US" sz="2500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500" dirty="0"/>
                            <a:t>0.03)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9588056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6" name="Table 25">
                <a:extLst>
                  <a:ext uri="{FF2B5EF4-FFF2-40B4-BE49-F238E27FC236}">
                    <a16:creationId xmlns:a16="http://schemas.microsoft.com/office/drawing/2014/main" id="{FD178E7D-809F-634D-AC45-FBAF83E5D6C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9538619"/>
                  </p:ext>
                </p:extLst>
              </p:nvPr>
            </p:nvGraphicFramePr>
            <p:xfrm>
              <a:off x="35410385" y="6506114"/>
              <a:ext cx="6355334" cy="4160520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1387792">
                      <a:extLst>
                        <a:ext uri="{9D8B030D-6E8A-4147-A177-3AD203B41FA5}">
                          <a16:colId xmlns:a16="http://schemas.microsoft.com/office/drawing/2014/main" val="1445440503"/>
                        </a:ext>
                      </a:extLst>
                    </a:gridCol>
                    <a:gridCol w="2530412">
                      <a:extLst>
                        <a:ext uri="{9D8B030D-6E8A-4147-A177-3AD203B41FA5}">
                          <a16:colId xmlns:a16="http://schemas.microsoft.com/office/drawing/2014/main" val="739880735"/>
                        </a:ext>
                      </a:extLst>
                    </a:gridCol>
                    <a:gridCol w="2437130">
                      <a:extLst>
                        <a:ext uri="{9D8B030D-6E8A-4147-A177-3AD203B41FA5}">
                          <a16:colId xmlns:a16="http://schemas.microsoft.com/office/drawing/2014/main" val="1013359675"/>
                        </a:ext>
                      </a:extLst>
                    </a:gridCol>
                  </a:tblGrid>
                  <a:tr h="8534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Types of</a:t>
                          </a:r>
                        </a:p>
                        <a:p>
                          <a:pPr algn="ctr"/>
                          <a:r>
                            <a:rPr lang="en-US" sz="2500" dirty="0"/>
                            <a:t>Learning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Smallest Log Loss</a:t>
                          </a:r>
                        </a:p>
                        <a:p>
                          <a:pPr algn="ctr"/>
                          <a:r>
                            <a:rPr lang="en-US" sz="2500" dirty="0"/>
                            <a:t>(Testing Set)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Log Loss</a:t>
                          </a:r>
                        </a:p>
                        <a:p>
                          <a:pPr algn="ctr"/>
                          <a:r>
                            <a:rPr lang="en-US" sz="2500" dirty="0"/>
                            <a:t>(Full Set)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7891773"/>
                      </a:ext>
                    </a:extLst>
                  </a:tr>
                  <a:tr h="4724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Lasso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3"/>
                          <a:stretch>
                            <a:fillRect l="-55000" t="-186842" r="-96000" b="-6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3"/>
                          <a:stretch>
                            <a:fillRect l="-161458" t="-186842" b="-6157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0835682"/>
                      </a:ext>
                    </a:extLst>
                  </a:tr>
                  <a:tr h="4724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Ridge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3"/>
                          <a:stretch>
                            <a:fillRect l="-55000" t="-294595" r="-96000" b="-5324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3"/>
                          <a:stretch>
                            <a:fillRect l="-161458" t="-294595" b="-5324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6741490"/>
                      </a:ext>
                    </a:extLst>
                  </a:tr>
                  <a:tr h="4724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KNN*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3"/>
                          <a:stretch>
                            <a:fillRect l="-55000" t="-394595" r="-96000" b="-4324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3"/>
                          <a:stretch>
                            <a:fillRect l="-161458" t="-394595" b="-4324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6095893"/>
                      </a:ext>
                    </a:extLst>
                  </a:tr>
                  <a:tr h="4724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SVM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3"/>
                          <a:stretch>
                            <a:fillRect l="-55000" t="-494595" r="-96000" b="-3324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3"/>
                          <a:stretch>
                            <a:fillRect l="-161458" t="-494595" b="-3324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8951936"/>
                      </a:ext>
                    </a:extLst>
                  </a:tr>
                  <a:tr h="4724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CART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3"/>
                          <a:stretch>
                            <a:fillRect l="-55000" t="-578947" r="-96000" b="-22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3"/>
                          <a:stretch>
                            <a:fillRect l="-161458" t="-578947" b="-2236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19993405"/>
                      </a:ext>
                    </a:extLst>
                  </a:tr>
                  <a:tr h="4724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GBM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3"/>
                          <a:stretch>
                            <a:fillRect l="-55000" t="-697297" r="-96000" b="-1297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3"/>
                          <a:stretch>
                            <a:fillRect l="-161458" t="-697297" b="-1297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0940060"/>
                      </a:ext>
                    </a:extLst>
                  </a:tr>
                  <a:tr h="4724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MLP**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3"/>
                          <a:stretch>
                            <a:fillRect l="-55000" t="-797297" r="-96000" b="-297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3"/>
                          <a:stretch>
                            <a:fillRect l="-161458" t="-797297" b="-297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588056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BC03932-05C7-DC4C-B9A1-420628F1B288}"/>
              </a:ext>
            </a:extLst>
          </p:cNvPr>
          <p:cNvCxnSpPr>
            <a:cxnSpLocks/>
          </p:cNvCxnSpPr>
          <p:nvPr/>
        </p:nvCxnSpPr>
        <p:spPr>
          <a:xfrm>
            <a:off x="34828205" y="14356452"/>
            <a:ext cx="8596956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A2AF078-C6AD-0643-9F69-CE8AA75602A8}"/>
              </a:ext>
            </a:extLst>
          </p:cNvPr>
          <p:cNvSpPr txBox="1"/>
          <p:nvPr/>
        </p:nvSpPr>
        <p:spPr>
          <a:xfrm>
            <a:off x="26194790" y="13115670"/>
            <a:ext cx="8595360" cy="1985159"/>
          </a:xfrm>
          <a:prstGeom prst="rect">
            <a:avLst/>
          </a:prstGeom>
          <a:noFill/>
        </p:spPr>
        <p:txBody>
          <a:bodyPr wrap="square" lIns="182880" tIns="182880" rIns="182880" rtlCol="0">
            <a:spAutoFit/>
          </a:bodyPr>
          <a:lstStyle/>
          <a:p>
            <a:pPr marL="571500" indent="-571500">
              <a:spcBef>
                <a:spcPts val="600"/>
              </a:spcBef>
              <a:buFont typeface="Wingdings" pitchFamily="2" charset="2"/>
              <a:buChar char="v"/>
            </a:pPr>
            <a:r>
              <a:rPr lang="en-US" sz="3800" dirty="0"/>
              <a:t>8 Key risks were identified to impact mortality rate, 10 to mortality change, by permutation importance.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7F3E310-FA5F-6745-80C4-F7043C56EF2A}"/>
              </a:ext>
            </a:extLst>
          </p:cNvPr>
          <p:cNvSpPr txBox="1"/>
          <p:nvPr/>
        </p:nvSpPr>
        <p:spPr>
          <a:xfrm>
            <a:off x="26222015" y="17301407"/>
            <a:ext cx="8595360" cy="4708981"/>
          </a:xfrm>
          <a:prstGeom prst="rect">
            <a:avLst/>
          </a:prstGeom>
          <a:noFill/>
        </p:spPr>
        <p:txBody>
          <a:bodyPr wrap="square" lIns="182880" tIns="182880" rIns="182880" rtlCol="0">
            <a:spAutoFit/>
          </a:bodyPr>
          <a:lstStyle/>
          <a:p>
            <a:r>
              <a:rPr lang="en-US" sz="4000" b="1" dirty="0"/>
              <a:t>Conclusions</a:t>
            </a:r>
          </a:p>
          <a:p>
            <a:pPr marL="571500" indent="-571500">
              <a:spcBef>
                <a:spcPts val="600"/>
              </a:spcBef>
              <a:buFont typeface="Wingdings" pitchFamily="2" charset="2"/>
              <a:buChar char="v"/>
            </a:pPr>
            <a:r>
              <a:rPr lang="en-US" sz="3500" dirty="0"/>
              <a:t>Social-economic, behavioral and healthcare factors were collected prior to the pandemic, and can serve as potential social causes to </a:t>
            </a:r>
            <a:r>
              <a:rPr lang="en-US" sz="3600" dirty="0"/>
              <a:t>mortality</a:t>
            </a:r>
            <a:r>
              <a:rPr lang="en-US" sz="3500" dirty="0"/>
              <a:t> rate and mortality change by COVID-19. The key risks identified were consistent with others findings with traditional methods</a:t>
            </a:r>
            <a:r>
              <a:rPr lang="en-US" sz="3500" baseline="30000" dirty="0"/>
              <a:t>7</a:t>
            </a:r>
            <a:r>
              <a:rPr lang="en-US" sz="3500" dirty="0"/>
              <a:t> .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44932FCA-A9E5-9446-8754-4845855DEC6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6318218" y="14890281"/>
            <a:ext cx="3872997" cy="272010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A83336FE-3761-624E-941B-A0B6F4D81E92}"/>
              </a:ext>
            </a:extLst>
          </p:cNvPr>
          <p:cNvSpPr txBox="1"/>
          <p:nvPr/>
        </p:nvSpPr>
        <p:spPr>
          <a:xfrm>
            <a:off x="30449507" y="15050005"/>
            <a:ext cx="428168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Fig 2. Partial dependence of top 2 features from RF. The mortality rates of the states with &gt;50% of population had severe housing cost burden and veterans &lt; 50% of the population were much higher than other states. </a:t>
            </a:r>
          </a:p>
        </p:txBody>
      </p:sp>
    </p:spTree>
    <p:extLst>
      <p:ext uri="{BB962C8B-B14F-4D97-AF65-F5344CB8AC3E}">
        <p14:creationId xmlns:p14="http://schemas.microsoft.com/office/powerpoint/2010/main" val="4067434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2301</TotalTime>
  <Words>1238</Words>
  <Application>Microsoft Macintosh PowerPoint</Application>
  <PresentationFormat>Custom</PresentationFormat>
  <Paragraphs>156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Jin, Chelsea</dc:creator>
  <cp:lastModifiedBy>Jin, Chelsea</cp:lastModifiedBy>
  <cp:revision>485</cp:revision>
  <dcterms:created xsi:type="dcterms:W3CDTF">2020-08-28T00:41:11Z</dcterms:created>
  <dcterms:modified xsi:type="dcterms:W3CDTF">2020-08-29T15:13:16Z</dcterms:modified>
</cp:coreProperties>
</file>