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9" r:id="rId12"/>
    <p:sldId id="268" r:id="rId13"/>
    <p:sldId id="293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9" r:id="rId23"/>
    <p:sldId id="280" r:id="rId24"/>
    <p:sldId id="281" r:id="rId25"/>
    <p:sldId id="283" r:id="rId26"/>
    <p:sldId id="294" r:id="rId27"/>
    <p:sldId id="285" r:id="rId28"/>
    <p:sldId id="288" r:id="rId29"/>
    <p:sldId id="289" r:id="rId30"/>
    <p:sldId id="290" r:id="rId31"/>
    <p:sldId id="291" r:id="rId32"/>
    <p:sldId id="295" r:id="rId33"/>
    <p:sldId id="292" r:id="rId34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EA85683-ED01-40B3-AE2C-9AD4D958A54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759AC0-E893-41F6-AA0F-4F003FDF1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jquer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Functional Approach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53"/>
            <a:ext cx="87527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Now we need to put something inside our ready()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Remember, when we say "function," you can think "action."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Functions are the basic unit of doing work in jQuery.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this reason, jQuery includes a function keyword which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function(){ jQuery magic; 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we add our function inside our .ready(), jQuery will run the code in 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 as soon as the HTML document loads.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syntax would then look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$(document).ready(function() { jQuery magic;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Remember, to end the jQuery statements with a semicolon</a:t>
            </a:r>
          </a:p>
        </p:txBody>
      </p:sp>
    </p:spTree>
    <p:extLst>
      <p:ext uri="{BB962C8B-B14F-4D97-AF65-F5344CB8AC3E}">
        <p14:creationId xmlns:p14="http://schemas.microsoft.com/office/powerpoint/2010/main" val="26183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Parts of a Function:</a:t>
            </a:r>
            <a:endParaRPr lang="en-US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62040"/>
            <a:ext cx="96087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function is made up of three parts: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function keyword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inputs that function takes (they go between the ()s and are separated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commas if there are more than one)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Whatever actions the function should perform (these go between the {}s).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general form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function(input1, input2,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a thing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another thing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yet another thing! } </a:t>
            </a:r>
          </a:p>
        </p:txBody>
      </p:sp>
    </p:spTree>
    <p:extLst>
      <p:ext uri="{BB962C8B-B14F-4D97-AF65-F5344CB8AC3E}">
        <p14:creationId xmlns:p14="http://schemas.microsoft.com/office/powerpoint/2010/main" val="12267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 keywords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937"/>
            <a:ext cx="8596668" cy="4368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Here’s a small sample of some of the functions available through jQuery:</a:t>
            </a:r>
          </a:p>
          <a:p>
            <a:r>
              <a:rPr lang="en-US" dirty="0" smtClean="0"/>
              <a:t>.hide()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fadeTo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.fadeout()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mouseenter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.hover()</a:t>
            </a:r>
          </a:p>
          <a:p>
            <a:r>
              <a:rPr lang="en-US" dirty="0" smtClean="0"/>
              <a:t>.click()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dblclick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Many more.</a:t>
            </a:r>
          </a:p>
        </p:txBody>
      </p:sp>
    </p:spTree>
    <p:extLst>
      <p:ext uri="{BB962C8B-B14F-4D97-AF65-F5344CB8AC3E}">
        <p14:creationId xmlns:p14="http://schemas.microsoft.com/office/powerpoint/2010/main" val="40428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.Click() and .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7472" y="2179348"/>
            <a:ext cx="88665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main entry point of most jQuery applications is a block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code that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$(document).ready(function() { Do something });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chemeClr val="tx1"/>
                </a:solidFill>
              </a:rPr>
              <a:t>What do you think this block of code will produce: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rgbClr val="00B0F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00B0F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rgbClr val="00B0F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rgbClr val="00B0F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00B0F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51" y="4340318"/>
            <a:ext cx="4331707" cy="17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Variables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861" y="1797258"/>
            <a:ext cx="9940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Variables are a place for us to store information for use at a later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Variables can hold any type of information you work with, so just think of them as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instance, in jQuery, you can write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lucky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F0"/>
                </a:solidFill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name =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Codecademy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F0"/>
                </a:solidFill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$p = $('p');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Our first variable contains a number, 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while the second variable contains some text,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Codecademy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Our 3rd variable stores the result of a jQuery selector $('p') in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$p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83" y="4615775"/>
            <a:ext cx="5447435" cy="15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Selecting by Class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861265"/>
            <a:ext cx="821571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don't have to limit ourselves to selecting HTML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like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&lt;p&gt;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&lt;div&gt;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essentially, we can put any CSS selector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quotes and pass it into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This means we can select classes, too!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Recall that we can select classes in CSS by using a dot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(.)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we have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class="red"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our HTML, we can target it in CSS 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jQuery, all we need to do is put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'.red'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quotes, and we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pass it 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make a jQuery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Example</a:t>
            </a:r>
            <a:r>
              <a:rPr lang="en-US" altLang="en-US" sz="2000" dirty="0" smtClean="0">
                <a:solidFill>
                  <a:schemeClr val="tx1"/>
                </a:solidFill>
              </a:rPr>
              <a:t>: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4382365"/>
            <a:ext cx="5297986" cy="18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Selecting by ID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54264"/>
            <a:ext cx="802816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we can select by class, it follows that we can also select by ID.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do this by putting the ID name (in quotes) inside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Just as we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need 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classes, we need 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#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IDs.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could target id="header" like 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$('#header');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semicolon at the end is important—it's how jQuery knows we're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done giving it a command.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Example: </a:t>
            </a:r>
            <a:r>
              <a:rPr lang="en-US" altLang="en-US" sz="2000" dirty="0" smtClean="0">
                <a:solidFill>
                  <a:schemeClr val="tx1"/>
                </a:solidFill>
              </a:rPr>
              <a:t>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08" y="4341629"/>
            <a:ext cx="4972248" cy="18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Flexible Selections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438985"/>
            <a:ext cx="895399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Anything you can target with CSS, you can modify with jQuery.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example, we can apply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a p selector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$('p').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('slow', 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can apply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to an li selector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$('li').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('slow', 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can apply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to both the p and li selectors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$('p, li').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fadeTo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('slow', 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is called a compound selector.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3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Specific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8819957" cy="41109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Look at the following code: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4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sz="4800" dirty="0" smtClean="0"/>
              <a:t>The second line is good: this tells us that when we click on a div, we should take a certain action. </a:t>
            </a:r>
          </a:p>
          <a:p>
            <a:pPr marL="0" indent="0">
              <a:buNone/>
            </a:pPr>
            <a:r>
              <a:rPr lang="en-US" sz="4800" dirty="0" smtClean="0"/>
              <a:t>However</a:t>
            </a:r>
            <a:r>
              <a:rPr lang="en-US" sz="4800" dirty="0"/>
              <a:t>, </a:t>
            </a:r>
            <a:r>
              <a:rPr lang="en-US" sz="4800" dirty="0">
                <a:solidFill>
                  <a:srgbClr val="00B0F0"/>
                </a:solidFill>
              </a:rPr>
              <a:t>$('div</a:t>
            </a:r>
            <a:r>
              <a:rPr lang="en-US" sz="4800" dirty="0" smtClean="0">
                <a:solidFill>
                  <a:srgbClr val="00B0F0"/>
                </a:solidFill>
              </a:rPr>
              <a:t>').</a:t>
            </a:r>
            <a:r>
              <a:rPr lang="en-US" sz="4800" dirty="0" err="1" smtClean="0">
                <a:solidFill>
                  <a:srgbClr val="00B0F0"/>
                </a:solidFill>
              </a:rPr>
              <a:t>fadeOut</a:t>
            </a:r>
            <a:r>
              <a:rPr lang="en-US" sz="4800" dirty="0" smtClean="0">
                <a:solidFill>
                  <a:srgbClr val="00B0F0"/>
                </a:solidFill>
              </a:rPr>
              <a:t>(); </a:t>
            </a:r>
            <a:r>
              <a:rPr lang="en-US" sz="4800" dirty="0"/>
              <a:t>won't just hide the div you </a:t>
            </a:r>
            <a:r>
              <a:rPr lang="en-US" sz="4800" dirty="0" smtClean="0"/>
              <a:t>click on; </a:t>
            </a:r>
            <a:r>
              <a:rPr lang="en-US" sz="4800" dirty="0"/>
              <a:t>it will hide all the </a:t>
            </a:r>
            <a:r>
              <a:rPr lang="en-US" sz="4800" dirty="0" err="1"/>
              <a:t>divs</a:t>
            </a:r>
            <a:r>
              <a:rPr lang="en-US" sz="4800" dirty="0"/>
              <a:t> on the page.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How </a:t>
            </a:r>
            <a:r>
              <a:rPr lang="en-US" sz="4800" dirty="0"/>
              <a:t>can we tell jQuery we only want to affect this particular div?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34" y="2376084"/>
            <a:ext cx="4019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9036"/>
          </a:xfrm>
        </p:spPr>
        <p:txBody>
          <a:bodyPr/>
          <a:lstStyle/>
          <a:p>
            <a:r>
              <a:rPr lang="en-US" sz="5400" dirty="0" smtClean="0"/>
              <a:t>$(this)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3161"/>
            <a:ext cx="8596668" cy="4635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00B0F0"/>
                </a:solidFill>
              </a:rPr>
              <a:t>this</a:t>
            </a:r>
            <a:r>
              <a:rPr lang="en-US" sz="2000" dirty="0"/>
              <a:t>, of course!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00B0F0"/>
                </a:solidFill>
              </a:rPr>
              <a:t>this</a:t>
            </a:r>
            <a:r>
              <a:rPr lang="en-US" sz="2000" dirty="0"/>
              <a:t> keyword refers to the jQuery object you're currently doing something with. </a:t>
            </a:r>
            <a:r>
              <a:rPr lang="en-US" sz="2000" dirty="0" smtClean="0"/>
              <a:t>If </a:t>
            </a:r>
            <a:r>
              <a:rPr lang="en-US" sz="2000" dirty="0"/>
              <a:t>you use an event handler on an element—that's the fancy name for actions like </a:t>
            </a:r>
            <a:r>
              <a:rPr lang="en-US" sz="2000" dirty="0">
                <a:solidFill>
                  <a:srgbClr val="00B0F0"/>
                </a:solidFill>
              </a:rPr>
              <a:t>.click() </a:t>
            </a:r>
            <a:r>
              <a:rPr lang="en-US" sz="2000" dirty="0" smtClean="0"/>
              <a:t>and </a:t>
            </a:r>
            <a:r>
              <a:rPr lang="en-US" sz="2000" dirty="0">
                <a:solidFill>
                  <a:srgbClr val="00B0F0"/>
                </a:solidFill>
              </a:rPr>
              <a:t>.</a:t>
            </a:r>
            <a:r>
              <a:rPr lang="en-US" sz="2000" dirty="0" err="1">
                <a:solidFill>
                  <a:srgbClr val="00B0F0"/>
                </a:solidFill>
              </a:rPr>
              <a:t>mouseenter</a:t>
            </a:r>
            <a:r>
              <a:rPr lang="en-US" sz="2000" dirty="0">
                <a:solidFill>
                  <a:srgbClr val="00B0F0"/>
                </a:solidFill>
              </a:rPr>
              <a:t>()</a:t>
            </a:r>
            <a:r>
              <a:rPr lang="en-US" sz="2000" dirty="0"/>
              <a:t>, since they handle jQuery events—you can call the actual event that occurs (such as </a:t>
            </a:r>
            <a:r>
              <a:rPr lang="en-US" sz="2000" dirty="0" err="1">
                <a:solidFill>
                  <a:srgbClr val="00B0F0"/>
                </a:solidFill>
              </a:rPr>
              <a:t>fadeOut</a:t>
            </a:r>
            <a:r>
              <a:rPr lang="en-US" sz="2000" dirty="0">
                <a:solidFill>
                  <a:srgbClr val="00B0F0"/>
                </a:solidFill>
              </a:rPr>
              <a:t>()</a:t>
            </a:r>
            <a:r>
              <a:rPr lang="en-US" sz="2000" dirty="0"/>
              <a:t>) on </a:t>
            </a:r>
            <a:r>
              <a:rPr lang="en-US" sz="2000" dirty="0">
                <a:solidFill>
                  <a:srgbClr val="00B0F0"/>
                </a:solidFill>
              </a:rPr>
              <a:t>$(this)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/>
              <a:t>the event will only affect the element you're currently doing something with (for example, clicking on or </a:t>
            </a:r>
            <a:r>
              <a:rPr lang="en-US" sz="2000" dirty="0" err="1"/>
              <a:t>mousing</a:t>
            </a:r>
            <a:r>
              <a:rPr lang="en-US" sz="2000" dirty="0"/>
              <a:t> over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Here’s the same code using ‘this’:	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90" y="4742583"/>
            <a:ext cx="4388023" cy="16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jQuery?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jQuery </a:t>
            </a:r>
            <a:r>
              <a:rPr lang="en-US" sz="3200" dirty="0"/>
              <a:t>is a </a:t>
            </a:r>
            <a:r>
              <a:rPr lang="en-US" sz="3200" b="1" dirty="0"/>
              <a:t>library</a:t>
            </a:r>
            <a:r>
              <a:rPr lang="en-US" sz="3200" dirty="0"/>
              <a:t>, or set of helpful add-ons, to the </a:t>
            </a:r>
            <a:r>
              <a:rPr lang="en-US" sz="3200" b="1" dirty="0"/>
              <a:t>JavaScript</a:t>
            </a:r>
            <a:r>
              <a:rPr lang="en-US" sz="3200" dirty="0"/>
              <a:t> programming </a:t>
            </a:r>
            <a:r>
              <a:rPr lang="en-US" sz="3200" dirty="0" smtClean="0"/>
              <a:t>language that simplifies HTML document event handling and animation for rapid web development.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46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Creating HTML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20"/>
            <a:ext cx="92446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Dynamically adding elements to our HTML page is a powerful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—it lets us modify not only the formatting, but the actual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structure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our websites in response to a user's 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All we're doing is setting a variable equal to a jQuery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this case, however, instead of just having something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$p = $('p');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We'll want to pass in an entire HTML element in quotes: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$p = $("&lt;p&gt;I'm a new paragraph!&lt;/p&gt;"); </a:t>
            </a:r>
          </a:p>
        </p:txBody>
      </p:sp>
    </p:spTree>
    <p:extLst>
      <p:ext uri="{BB962C8B-B14F-4D97-AF65-F5344CB8AC3E}">
        <p14:creationId xmlns:p14="http://schemas.microsoft.com/office/powerpoint/2010/main" val="21709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Inserting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23486"/>
            <a:ext cx="115371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chemeClr val="tx1"/>
                </a:solidFill>
              </a:rPr>
              <a:t>jQuery allows us to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insert our newly created elements into 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HTML document using a few jQuery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.append()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inserts the specified element as the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child of the target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.prepend()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inserts the specified element as the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first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child of the target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chemeClr val="tx1"/>
                </a:solidFill>
              </a:rPr>
              <a:t>For example: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$(".info").append("&lt;p&gt;Stuff!&lt;/p&gt;");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$(".info").prepend("&lt;p&gt;Stuff!&lt;/p&gt;");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If we have a div of </a:t>
            </a:r>
            <a:r>
              <a:rPr lang="en-US" altLang="en-US" sz="2400" dirty="0" smtClean="0">
                <a:solidFill>
                  <a:schemeClr val="tx1"/>
                </a:solidFill>
              </a:rPr>
              <a:t>class .info, the above code will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add a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paragraph containing the text "Stuff!" inside all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divs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class .info. </a:t>
            </a:r>
          </a:p>
        </p:txBody>
      </p:sp>
    </p:spTree>
    <p:extLst>
      <p:ext uri="{BB962C8B-B14F-4D97-AF65-F5344CB8AC3E}">
        <p14:creationId xmlns:p14="http://schemas.microsoft.com/office/powerpoint/2010/main" val="2379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Before and After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51"/>
            <a:ext cx="981390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can specify where in the DOM we insert an element with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.before()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.after()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functions. The syntax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$('target').after('&lt;tag&gt;To add&lt;/tag&gt;');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Where 'target' is the element after which you want to add something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the bit between &lt;tag&gt;s is the HTML element you want to add.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 can add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&lt;h1&gt;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&lt;div&gt;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s, or any other valid HTML you like.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Example:	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6" y="4630016"/>
            <a:ext cx="6047414" cy="12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Removing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977593"/>
            <a:ext cx="1030775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chemeClr val="tx1"/>
                </a:solidFill>
              </a:rPr>
              <a:t>Along with 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dding elements to our HTML documents, we also have the ability to remove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them. There are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two jQuery functions available to help delete content from our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.empty()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 deletes an element's content and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all its descendants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B0F0"/>
                </a:solidFill>
              </a:rPr>
              <a:t>.remove</a:t>
            </a:r>
            <a:r>
              <a:rPr lang="en-US" altLang="en-US" sz="2000" dirty="0" smtClean="0">
                <a:solidFill>
                  <a:srgbClr val="00B0F0"/>
                </a:solidFill>
              </a:rPr>
              <a:t>()</a:t>
            </a:r>
            <a:r>
              <a:rPr lang="en-US" altLang="en-US" sz="2000" dirty="0" smtClean="0">
                <a:solidFill>
                  <a:schemeClr val="tx1"/>
                </a:solidFill>
              </a:rPr>
              <a:t> - not </a:t>
            </a:r>
            <a:r>
              <a:rPr lang="en-US" altLang="en-US" sz="2000" dirty="0">
                <a:solidFill>
                  <a:schemeClr val="tx1"/>
                </a:solidFill>
              </a:rPr>
              <a:t>only deletes an element's content, but deletes the element </a:t>
            </a:r>
            <a:r>
              <a:rPr lang="en-US" altLang="en-US" sz="2000" dirty="0" smtClean="0">
                <a:solidFill>
                  <a:schemeClr val="tx1"/>
                </a:solidFill>
              </a:rPr>
              <a:t>itself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instance, if you .empty() an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', you'll also remove all its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li's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their text.</a:t>
            </a:r>
          </a:p>
        </p:txBody>
      </p:sp>
    </p:spTree>
    <p:extLst>
      <p:ext uri="{BB962C8B-B14F-4D97-AF65-F5344CB8AC3E}">
        <p14:creationId xmlns:p14="http://schemas.microsoft.com/office/powerpoint/2010/main" val="3578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Adding and Removing Classes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531317"/>
            <a:ext cx="97193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don't have to limit ourselves to adding or removing entire elements, though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—we can fine-tune our jQuery superpowers to alter classes, CSS,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even the contents of our HTML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jQuery includes two functions, that can be used to add or remove a class from an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is great if, for example, you have a highlighted class that you want to apply to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element when clicked.  The syntax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$('selector').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addClass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className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$('selector').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removeClass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className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where 'selector' is the HTML element you want and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' is the class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 want to add or remove.</a:t>
            </a:r>
          </a:p>
        </p:txBody>
      </p:sp>
    </p:spTree>
    <p:extLst>
      <p:ext uri="{BB962C8B-B14F-4D97-AF65-F5344CB8AC3E}">
        <p14:creationId xmlns:p14="http://schemas.microsoft.com/office/powerpoint/2010/main" val="10608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Changing your Style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54263"/>
            <a:ext cx="94628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Because resizing elements is so common, jQuery has specific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.height()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.width()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functions that can be used to change the heights and widths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 HTML elements.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instance: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$("div").height("100px"); $("div").width("50px");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would give all &lt;div&gt;s on the page a height of 100 pixels and a width of 50 pixels.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jQuery also includes a general-purpose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css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 that takes two inputs: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first is the CSS element to alter,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second is the value to set it 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$("div").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css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("background-color","#008800");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would give all &lt;div&gt;s on the page a green background color. </a:t>
            </a:r>
          </a:p>
        </p:txBody>
      </p:sp>
    </p:spTree>
    <p:extLst>
      <p:ext uri="{BB962C8B-B14F-4D97-AF65-F5344CB8AC3E}">
        <p14:creationId xmlns:p14="http://schemas.microsoft.com/office/powerpoint/2010/main" val="28973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Interactive To Do List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combines a lot of the functions we’ve talked about: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84" y="2688562"/>
            <a:ext cx="5353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Combining .hover</a:t>
            </a:r>
            <a:r>
              <a:rPr lang="en-US" sz="4400" dirty="0"/>
              <a:t>() and </a:t>
            </a:r>
            <a:r>
              <a:rPr lang="en-US" sz="4400" dirty="0" smtClean="0"/>
              <a:t>.</a:t>
            </a:r>
            <a:r>
              <a:rPr lang="en-US" sz="4400" dirty="0"/>
              <a:t>click()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Let’s take a green planet, turn it red and make it disappear!  </a:t>
            </a:r>
          </a:p>
          <a:p>
            <a:pPr marL="0" indent="0">
              <a:buNone/>
            </a:pPr>
            <a:r>
              <a:rPr lang="en-US" sz="2000" dirty="0" smtClean="0"/>
              <a:t>We can do this by combining the .hover() and .click() functions: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24" y="3163166"/>
            <a:ext cx="4162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284"/>
          </a:xfrm>
        </p:spPr>
        <p:txBody>
          <a:bodyPr/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keydown</a:t>
            </a:r>
            <a:r>
              <a:rPr lang="en-US" sz="4400" dirty="0" smtClean="0"/>
              <a:t>() and .animate()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641" y="1640167"/>
            <a:ext cx="1033488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We’re not limited to mouse events in jQuery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—we can trigger events using the keyboard, as well!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The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keydown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event is triggered whenever any key on the keyboard is pressed.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 can combine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keydown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another effect: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.animate()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use it to move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object on the screen whenever we press a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.animate()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effect takes two inputs: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animation to perform, and the time in which to perform the animation.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Here's an example that will take the first div it finds and move it ten pixels to the right: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98" y="4366902"/>
            <a:ext cx="523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482"/>
          </a:xfrm>
        </p:spPr>
        <p:txBody>
          <a:bodyPr/>
          <a:lstStyle/>
          <a:p>
            <a:r>
              <a:rPr lang="en-US" dirty="0" smtClean="0"/>
              <a:t>Let’s Move Mario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834" y="1412444"/>
            <a:ext cx="4148421" cy="2847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33" y="4260274"/>
            <a:ext cx="4148421" cy="2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learn jQuery?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Write less, do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Easy to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Plugins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It’s fun!!!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98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jQuery UI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297920"/>
            <a:ext cx="9595319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jQuery UI -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new jQuery library that includes a number of ultra-fancy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animations you can use to make your websites do incredible things.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use this library, you have to add </a:t>
            </a:r>
            <a:r>
              <a:rPr lang="en-US" altLang="en-US" sz="2000" dirty="0">
                <a:solidFill>
                  <a:schemeClr val="tx1"/>
                </a:solidFill>
              </a:rPr>
              <a:t>an extra &lt;script&gt; tag in our HTML </a:t>
            </a:r>
            <a:r>
              <a:rPr lang="en-US" altLang="en-US" sz="2000" dirty="0" smtClean="0">
                <a:solidFill>
                  <a:schemeClr val="tx1"/>
                </a:solidFill>
              </a:rPr>
              <a:t>documents</a:t>
            </a:r>
            <a:r>
              <a:rPr lang="en-US" altLang="en-US" sz="2000" dirty="0">
                <a:solidFill>
                  <a:schemeClr val="tx1"/>
                </a:solidFill>
              </a:rPr>
              <a:t>: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dirty="0">
                <a:solidFill>
                  <a:srgbClr val="00B0F0"/>
                </a:solidFill>
              </a:rPr>
              <a:t>script </a:t>
            </a:r>
            <a:r>
              <a:rPr lang="en-US" sz="2000" dirty="0" err="1">
                <a:solidFill>
                  <a:srgbClr val="00B0F0"/>
                </a:solidFill>
              </a:rPr>
              <a:t>src</a:t>
            </a:r>
            <a:r>
              <a:rPr lang="en-US" sz="2000" dirty="0">
                <a:solidFill>
                  <a:srgbClr val="00B0F0"/>
                </a:solidFill>
              </a:rPr>
              <a:t>=</a:t>
            </a:r>
            <a:r>
              <a:rPr lang="en-US" sz="2000" i="1" dirty="0">
                <a:solidFill>
                  <a:srgbClr val="00B0F0"/>
                </a:solidFill>
              </a:rPr>
              <a:t>"https://code.jquery.com/</a:t>
            </a:r>
            <a:r>
              <a:rPr lang="en-US" sz="2000" i="1" dirty="0" err="1">
                <a:solidFill>
                  <a:srgbClr val="00B0F0"/>
                </a:solidFill>
              </a:rPr>
              <a:t>ui</a:t>
            </a:r>
            <a:r>
              <a:rPr lang="en-US" sz="2000" i="1" dirty="0">
                <a:solidFill>
                  <a:srgbClr val="00B0F0"/>
                </a:solidFill>
              </a:rPr>
              <a:t>/1.12.1/jquery-ui.js"&gt;&lt;/script&gt;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jQuery UI gives us the ability to perform some special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.effect()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with input keywords to perform special effects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like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'explode‘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‘bounce’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2000" dirty="0" smtClean="0">
                <a:solidFill>
                  <a:srgbClr val="00B0F0"/>
                </a:solidFill>
              </a:rPr>
              <a:t>‘slide’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 smtClean="0">
                <a:solidFill>
                  <a:srgbClr val="00B0F0"/>
                </a:solidFill>
              </a:rPr>
              <a:t>.</a:t>
            </a:r>
            <a:r>
              <a:rPr lang="en-US" altLang="en-US" sz="2000" dirty="0" err="1" smtClean="0">
                <a:solidFill>
                  <a:srgbClr val="00B0F0"/>
                </a:solidFill>
              </a:rPr>
              <a:t>draggable</a:t>
            </a:r>
            <a:r>
              <a:rPr lang="en-US" altLang="en-US" sz="2000" dirty="0" smtClean="0">
                <a:solidFill>
                  <a:srgbClr val="00B0F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function that can make any HTML element </a:t>
            </a:r>
            <a:r>
              <a:rPr lang="en-US" sz="2000" dirty="0" err="1" smtClean="0">
                <a:solidFill>
                  <a:schemeClr val="tx1"/>
                </a:solidFill>
              </a:rPr>
              <a:t>draggable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—</a:t>
            </a:r>
            <a:r>
              <a:rPr lang="en-US" sz="2000" dirty="0">
                <a:solidFill>
                  <a:schemeClr val="tx1"/>
                </a:solidFill>
              </a:rPr>
              <a:t>you can click on it and move it anywhere on the page!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84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jQuery Mini-Course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37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 can find a good hands-on course on jQuery at: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www.codecademy.com/learn/jquery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0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80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766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646218"/>
            <a:ext cx="8596668" cy="1320800"/>
          </a:xfrm>
        </p:spPr>
        <p:txBody>
          <a:bodyPr/>
          <a:lstStyle/>
          <a:p>
            <a:pPr algn="ctr"/>
            <a:r>
              <a:rPr lang="en-US" sz="8000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can we do with jQuery?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We've been building </a:t>
            </a:r>
            <a:r>
              <a:rPr lang="en-US" sz="2400" dirty="0"/>
              <a:t>web pages using HTML and </a:t>
            </a:r>
            <a:r>
              <a:rPr lang="en-US" sz="2400" dirty="0" smtClean="0"/>
              <a:t>styling </a:t>
            </a:r>
            <a:r>
              <a:rPr lang="en-US" sz="2400" dirty="0"/>
              <a:t>them using CSS. Our pages look great, but they're not </a:t>
            </a:r>
            <a:r>
              <a:rPr lang="en-US" sz="2400" dirty="0" smtClean="0"/>
              <a:t>interactive. jQuery allows us to:</a:t>
            </a:r>
          </a:p>
          <a:p>
            <a:r>
              <a:rPr lang="en-US" sz="2400" dirty="0" smtClean="0"/>
              <a:t>Drag </a:t>
            </a:r>
            <a:r>
              <a:rPr lang="en-US" sz="2400" dirty="0"/>
              <a:t>elements around the </a:t>
            </a:r>
            <a:r>
              <a:rPr lang="en-US" sz="2400" dirty="0" smtClean="0"/>
              <a:t>page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and close sliding </a:t>
            </a:r>
            <a:r>
              <a:rPr lang="en-US" sz="2400" dirty="0" smtClean="0"/>
              <a:t>panels</a:t>
            </a:r>
          </a:p>
          <a:p>
            <a:r>
              <a:rPr lang="en-US" sz="2400" dirty="0" smtClean="0"/>
              <a:t>Animate </a:t>
            </a:r>
            <a:r>
              <a:rPr lang="en-US" sz="2400" dirty="0"/>
              <a:t>HTML </a:t>
            </a:r>
            <a:r>
              <a:rPr lang="en-US" sz="2400" dirty="0" smtClean="0"/>
              <a:t>elements </a:t>
            </a:r>
          </a:p>
          <a:p>
            <a:r>
              <a:rPr lang="en-US" sz="2400" dirty="0" smtClean="0"/>
              <a:t>Add </a:t>
            </a:r>
            <a:r>
              <a:rPr lang="en-US" sz="2400" dirty="0"/>
              <a:t>new elements to our HTML pages simply by clicking a button.</a:t>
            </a:r>
          </a:p>
          <a:p>
            <a:r>
              <a:rPr lang="en-US" sz="2400" dirty="0" smtClean="0"/>
              <a:t>And much more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09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get the most out of jQuery, we should review how an HTML page is put together.</a:t>
            </a:r>
          </a:p>
          <a:p>
            <a:pPr marL="0" indent="0">
              <a:buNone/>
            </a:pPr>
            <a:r>
              <a:rPr lang="en-US" sz="2400" dirty="0"/>
              <a:t>An HTML document is structured according to the </a:t>
            </a:r>
            <a:r>
              <a:rPr lang="en-US" sz="2400" b="1" dirty="0"/>
              <a:t>Document Object Model</a:t>
            </a:r>
            <a:r>
              <a:rPr lang="en-US" sz="2400" dirty="0"/>
              <a:t>, or </a:t>
            </a:r>
            <a:r>
              <a:rPr lang="en-US" sz="2400" b="1" dirty="0"/>
              <a:t>DOM</a:t>
            </a:r>
            <a:r>
              <a:rPr lang="en-US" sz="2400" dirty="0"/>
              <a:t>. It's by interacting with the DOM that jQuery is able to access and modify HTML.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DOM</a:t>
            </a:r>
            <a:r>
              <a:rPr lang="en-US" sz="2400" dirty="0"/>
              <a:t> consists of every element on the page, laid out in a hierarchical way that reflects the way the HTML document is ordered. </a:t>
            </a:r>
            <a:r>
              <a:rPr lang="en-US" sz="2400" dirty="0" smtClean="0"/>
              <a:t>Think of the </a:t>
            </a:r>
            <a:r>
              <a:rPr lang="en-US" sz="2400" b="1" dirty="0" smtClean="0"/>
              <a:t>DOM</a:t>
            </a:r>
            <a:r>
              <a:rPr lang="en-US" sz="2400" dirty="0" smtClean="0"/>
              <a:t> as a tree. </a:t>
            </a:r>
            <a:r>
              <a:rPr lang="en-US" sz="2400" dirty="0"/>
              <a:t>Just </a:t>
            </a:r>
            <a:r>
              <a:rPr lang="en-US" sz="2400" dirty="0" smtClean="0"/>
              <a:t>like </a:t>
            </a:r>
            <a:r>
              <a:rPr lang="en-US" sz="2400" dirty="0"/>
              <a:t>an HTML document, elements in the </a:t>
            </a:r>
            <a:r>
              <a:rPr lang="en-US" sz="2400" b="1" dirty="0"/>
              <a:t>DOM</a:t>
            </a:r>
            <a:r>
              <a:rPr lang="en-US" sz="2400" dirty="0"/>
              <a:t> can have parents, children, and siblings</a:t>
            </a:r>
            <a:r>
              <a:rPr lang="en-US" sz="2400" dirty="0" smtClean="0"/>
              <a:t>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88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5" y="682336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DOM tree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127" y="2363796"/>
            <a:ext cx="7081645" cy="36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Linking Your HTML and JavaScript Files</a:t>
            </a:r>
            <a:b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83284"/>
            <a:ext cx="1048171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Just like we need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&lt;link&gt;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tag to connect our HTML and CSS,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need 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&lt;script&gt;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tag to connect our HTML and jQuery.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tag looks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&lt;script </a:t>
            </a:r>
            <a:r>
              <a:rPr lang="en-US" sz="2400" dirty="0" err="1">
                <a:solidFill>
                  <a:srgbClr val="00B0F0"/>
                </a:solidFill>
              </a:rPr>
              <a:t>src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i="1" dirty="0">
                <a:solidFill>
                  <a:srgbClr val="00B0F0"/>
                </a:solidFill>
              </a:rPr>
              <a:t>"https://code.jquery.com/jquery-1.12.4.js"&gt;&lt;/script&gt;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script </a:t>
            </a:r>
            <a:r>
              <a:rPr lang="en-US" sz="2400" dirty="0" err="1">
                <a:solidFill>
                  <a:srgbClr val="00B0F0"/>
                </a:solidFill>
              </a:rPr>
              <a:t>src</a:t>
            </a:r>
            <a:r>
              <a:rPr lang="en-US" sz="2400" dirty="0">
                <a:solidFill>
                  <a:srgbClr val="00B0F0"/>
                </a:solidFill>
              </a:rPr>
              <a:t>=</a:t>
            </a:r>
            <a:r>
              <a:rPr lang="en-US" sz="2400" i="1" dirty="0">
                <a:solidFill>
                  <a:srgbClr val="00B0F0"/>
                </a:solidFill>
              </a:rPr>
              <a:t>"https://code.jquery.com/</a:t>
            </a:r>
            <a:r>
              <a:rPr lang="en-US" sz="2400" i="1" dirty="0" err="1">
                <a:solidFill>
                  <a:srgbClr val="00B0F0"/>
                </a:solidFill>
              </a:rPr>
              <a:t>ui</a:t>
            </a:r>
            <a:r>
              <a:rPr lang="en-US" sz="2400" i="1" dirty="0">
                <a:solidFill>
                  <a:srgbClr val="00B0F0"/>
                </a:solidFill>
              </a:rPr>
              <a:t>/1.12.1/jquery-ui.js"&gt;&lt;/script</a:t>
            </a:r>
            <a:r>
              <a:rPr lang="en-US" sz="2400" i="1" dirty="0" smtClean="0">
                <a:solidFill>
                  <a:srgbClr val="00B0F0"/>
                </a:solidFill>
              </a:rPr>
              <a:t>&gt;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&lt;script type="text/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javascript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"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src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="script.js"&gt;&lt;/script&gt;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Note that the &lt;script&gt; tag is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self-closing; it requires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closing &lt;/script&gt; tag.</a:t>
            </a:r>
          </a:p>
        </p:txBody>
      </p:sp>
    </p:spTree>
    <p:extLst>
      <p:ext uri="{BB962C8B-B14F-4D97-AF65-F5344CB8AC3E}">
        <p14:creationId xmlns:p14="http://schemas.microsoft.com/office/powerpoint/2010/main" val="17242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jQuery compared to CSS</a:t>
            </a:r>
            <a:endParaRPr lang="en-US" sz="4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515936"/>
            <a:ext cx="950785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Just like the CSS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refers to the HTML element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&lt;div&gt;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jQuery </a:t>
            </a:r>
            <a:r>
              <a:rPr lang="en-US" altLang="en-US" sz="2000" dirty="0" smtClean="0">
                <a:solidFill>
                  <a:srgbClr val="00B0F0"/>
                </a:solidFill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div</a:t>
            </a:r>
            <a:r>
              <a:rPr lang="en-US" altLang="en-US" sz="2000" dirty="0">
                <a:solidFill>
                  <a:srgbClr val="00B0F0"/>
                </a:solidFill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refers to the same HTML element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&lt;div&gt;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 can think of the element name passed to jQuery as identical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CSS element, only wrapped in quotes.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instance, if you want to target anything of class=“button” </a:t>
            </a:r>
            <a:r>
              <a:rPr lang="en-US" altLang="en-US" sz="2000" dirty="0">
                <a:solidFill>
                  <a:schemeClr val="tx1"/>
                </a:solidFill>
              </a:rPr>
              <a:t>in your HTML </a:t>
            </a:r>
            <a:r>
              <a:rPr lang="en-US" altLang="en-US" sz="2000" dirty="0" smtClean="0">
                <a:solidFill>
                  <a:schemeClr val="tx1"/>
                </a:solidFill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chemeClr val="tx1"/>
                </a:solidFill>
              </a:rPr>
              <a:t>In CSS, you would use </a:t>
            </a:r>
            <a:r>
              <a:rPr lang="en-US" altLang="en-US" sz="2000" dirty="0" smtClean="0">
                <a:solidFill>
                  <a:srgbClr val="00B0F0"/>
                </a:solidFill>
              </a:rPr>
              <a:t>.button</a:t>
            </a:r>
            <a:endParaRPr lang="en-US" altLang="en-US" sz="2000" dirty="0">
              <a:solidFill>
                <a:srgbClr val="00B0F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jQuery, you would use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$('.button').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</a:rPr>
              <a:t>someAction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92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sz="4800" dirty="0">
                <a:solidFill>
                  <a:srgbClr val="00B0F0"/>
                </a:solidFill>
              </a:rPr>
              <a:t>Getting Started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61935"/>
            <a:ext cx="757463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start up our jQuery magic using the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	</a:t>
            </a:r>
            <a:r>
              <a:rPr lang="en-US" altLang="en-US" sz="2400" dirty="0">
                <a:solidFill>
                  <a:srgbClr val="00B0F0"/>
                </a:solidFill>
              </a:rPr>
              <a:t> $(document).ready(something);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works like this: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$()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says, "hey, jQuery things are about to happen!"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Putting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document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between the parentheses tells us that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we're about to work our magic on the HTML document itself.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.ready();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or basic action, in jQuery.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says "hey, I'm going to do stuff as soon as the HTML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document is ready!"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Whatever goes in .ready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's parentheses is the jQuery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occurs as soon as the HTML document is ready.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6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3240</TotalTime>
  <Words>1450</Words>
  <Application>Microsoft Office PowerPoint</Application>
  <PresentationFormat>Widescreen</PresentationFormat>
  <Paragraphs>276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</vt:lpstr>
      <vt:lpstr>jQuery </vt:lpstr>
      <vt:lpstr>What is jQuery?</vt:lpstr>
      <vt:lpstr>Why learn jQuery?</vt:lpstr>
      <vt:lpstr>What can we do with jQuery?</vt:lpstr>
      <vt:lpstr>The Document Object Model</vt:lpstr>
      <vt:lpstr>The DOM tree</vt:lpstr>
      <vt:lpstr>Linking Your HTML and JavaScript Files </vt:lpstr>
      <vt:lpstr>jQuery compared to CSS</vt:lpstr>
      <vt:lpstr>Getting Started</vt:lpstr>
      <vt:lpstr>The Functional Approach</vt:lpstr>
      <vt:lpstr>Parts of a Function:</vt:lpstr>
      <vt:lpstr>Function keywords</vt:lpstr>
      <vt:lpstr>Example using .Click() and .fadeOut()</vt:lpstr>
      <vt:lpstr>Variables</vt:lpstr>
      <vt:lpstr>Selecting by Class</vt:lpstr>
      <vt:lpstr>Selecting by ID</vt:lpstr>
      <vt:lpstr>Flexible Selections</vt:lpstr>
      <vt:lpstr>Specific selections</vt:lpstr>
      <vt:lpstr>$(this)</vt:lpstr>
      <vt:lpstr>Creating HTML Elements</vt:lpstr>
      <vt:lpstr>Inserting Elements</vt:lpstr>
      <vt:lpstr>Before and After</vt:lpstr>
      <vt:lpstr>Removing Elements</vt:lpstr>
      <vt:lpstr>Adding and Removing Classes</vt:lpstr>
      <vt:lpstr>Changing your Style</vt:lpstr>
      <vt:lpstr>Interactive To Do List</vt:lpstr>
      <vt:lpstr>Combining .hover() and .click() </vt:lpstr>
      <vt:lpstr>.keydown() and .animate()</vt:lpstr>
      <vt:lpstr>Let’s Move Mario</vt:lpstr>
      <vt:lpstr>jQuery UI</vt:lpstr>
      <vt:lpstr>jQuery Mini-Course</vt:lpstr>
      <vt:lpstr>Questions????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Brandon Groom</dc:creator>
  <cp:lastModifiedBy>Brandon Groom</cp:lastModifiedBy>
  <cp:revision>76</cp:revision>
  <cp:lastPrinted>2017-05-23T14:22:26Z</cp:lastPrinted>
  <dcterms:created xsi:type="dcterms:W3CDTF">2017-05-20T22:14:15Z</dcterms:created>
  <dcterms:modified xsi:type="dcterms:W3CDTF">2017-05-24T01:31:41Z</dcterms:modified>
</cp:coreProperties>
</file>