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oboto"/>
      <p:regular r:id="rId18"/>
      <p:bold r:id="rId19"/>
      <p:italic r:id="rId20"/>
      <p:boldItalic r:id="rId21"/>
    </p:embeddedFont>
    <p:embeddedFont>
      <p:font typeface="Lato"/>
      <p:regular r:id="rId22"/>
      <p:bold r:id="rId23"/>
      <p:italic r:id="rId24"/>
      <p:boldItalic r:id="rId25"/>
    </p:embeddedFont>
    <p:embeddedFont>
      <p:font typeface="Roboto Mon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86736F4-0E37-40A1-9DDA-6AA652FC9E7F}">
  <a:tblStyle styleId="{C86736F4-0E37-40A1-9DDA-6AA652FC9E7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Lato-regular.fntdata"/><Relationship Id="rId21" Type="http://schemas.openxmlformats.org/officeDocument/2006/relationships/font" Target="fonts/Roboto-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Mono-regular.fntdata"/><Relationship Id="rId25" Type="http://schemas.openxmlformats.org/officeDocument/2006/relationships/font" Target="fonts/Lato-boldItalic.fntdata"/><Relationship Id="rId28" Type="http://schemas.openxmlformats.org/officeDocument/2006/relationships/font" Target="fonts/RobotoMono-italic.fntdata"/><Relationship Id="rId27" Type="http://schemas.openxmlformats.org/officeDocument/2006/relationships/font" Target="fonts/RobotoMon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on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eeb9fbb29f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eeb9fbb29f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eeb9fbb29f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eeb9fbb29f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eeb9fbb29f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eeb9fbb29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eefe7d57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eefe7d57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eeb9fbb29f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eeb9fbb29f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eeb9fbb29f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eeb9fbb29f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ef088345b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ef088345b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ef088345b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ef088345b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ef088345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ef088345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eeb9fbb29f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eeb9fbb29f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EFS sensitivity score </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By: Michael Huynh and Brian Ho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2200">
                <a:solidFill>
                  <a:schemeClr val="accent1"/>
                </a:solidFill>
              </a:rPr>
              <a:t>Example of getting score </a:t>
            </a:r>
            <a:endParaRPr/>
          </a:p>
        </p:txBody>
      </p:sp>
      <p:sp>
        <p:nvSpPr>
          <p:cNvPr id="152" name="Google Shape;152;p22"/>
          <p:cNvSpPr txBox="1"/>
          <p:nvPr>
            <p:ph idx="1" type="body"/>
          </p:nvPr>
        </p:nvSpPr>
        <p:spPr>
          <a:xfrm>
            <a:off x="6382925" y="1229875"/>
            <a:ext cx="2709300" cy="245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Here is an example of a document with low sensitivity. This document contains no sensitive information, so the score should be 20 or lower.</a:t>
            </a:r>
            <a:endParaRPr b="1"/>
          </a:p>
        </p:txBody>
      </p:sp>
      <p:pic>
        <p:nvPicPr>
          <p:cNvPr id="153" name="Google Shape;153;p22"/>
          <p:cNvPicPr preferRelativeResize="0"/>
          <p:nvPr/>
        </p:nvPicPr>
        <p:blipFill rotWithShape="1">
          <a:blip r:embed="rId3">
            <a:alphaModFix/>
          </a:blip>
          <a:srcRect b="0" l="0" r="21253" t="51293"/>
          <a:stretch/>
        </p:blipFill>
        <p:spPr>
          <a:xfrm>
            <a:off x="454475" y="1344000"/>
            <a:ext cx="5733250" cy="2455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700">
                <a:solidFill>
                  <a:schemeClr val="accent1"/>
                </a:solidFill>
                <a:latin typeface="Lato"/>
                <a:ea typeface="Lato"/>
                <a:cs typeface="Lato"/>
                <a:sym typeface="Lato"/>
              </a:rPr>
              <a:t>Future Plans</a:t>
            </a:r>
            <a:r>
              <a:rPr b="1" lang="en" sz="2700">
                <a:solidFill>
                  <a:schemeClr val="accent1"/>
                </a:solidFill>
                <a:latin typeface="Lato"/>
                <a:ea typeface="Lato"/>
                <a:cs typeface="Lato"/>
                <a:sym typeface="Lato"/>
              </a:rPr>
              <a:t>/Possible Improvements</a:t>
            </a:r>
            <a:endParaRPr b="1" sz="2700">
              <a:solidFill>
                <a:schemeClr val="accent1"/>
              </a:solidFill>
              <a:latin typeface="Lato"/>
              <a:ea typeface="Lato"/>
              <a:cs typeface="Lato"/>
              <a:sym typeface="Lato"/>
            </a:endParaRPr>
          </a:p>
          <a:p>
            <a:pPr indent="0" lvl="0" marL="0" rtl="0" algn="l">
              <a:spcBef>
                <a:spcPts val="1200"/>
              </a:spcBef>
              <a:spcAft>
                <a:spcPts val="0"/>
              </a:spcAft>
              <a:buNone/>
            </a:pPr>
            <a:r>
              <a:t/>
            </a:r>
            <a:endParaRPr/>
          </a:p>
        </p:txBody>
      </p:sp>
      <p:sp>
        <p:nvSpPr>
          <p:cNvPr id="159" name="Google Shape;159;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Implementing IAM Roles and Groups using AWS Lambda into AWS EFS</a:t>
            </a:r>
            <a:endParaRPr/>
          </a:p>
          <a:p>
            <a:pPr indent="-342900" lvl="0" marL="457200" rtl="0" algn="l">
              <a:spcBef>
                <a:spcPts val="0"/>
              </a:spcBef>
              <a:spcAft>
                <a:spcPts val="0"/>
              </a:spcAft>
              <a:buSzPts val="1800"/>
              <a:buChar char="●"/>
            </a:pPr>
            <a:r>
              <a:rPr lang="en"/>
              <a:t>Update the POSIX permissions of the file based on the sensitivity score using AWS Lambda</a:t>
            </a:r>
            <a:endParaRPr/>
          </a:p>
          <a:p>
            <a:pPr indent="-342900" lvl="0" marL="457200" rtl="0" algn="l">
              <a:spcBef>
                <a:spcPts val="0"/>
              </a:spcBef>
              <a:spcAft>
                <a:spcPts val="0"/>
              </a:spcAft>
              <a:buSzPts val="1800"/>
              <a:buChar char="●"/>
            </a:pPr>
            <a:r>
              <a:rPr lang="en"/>
              <a:t>Finish implementing scoring system in EC2</a:t>
            </a:r>
            <a:endParaRPr/>
          </a:p>
        </p:txBody>
      </p:sp>
      <p:pic>
        <p:nvPicPr>
          <p:cNvPr id="160" name="Google Shape;160;p23"/>
          <p:cNvPicPr preferRelativeResize="0"/>
          <p:nvPr/>
        </p:nvPicPr>
        <p:blipFill>
          <a:blip r:embed="rId3">
            <a:alphaModFix/>
          </a:blip>
          <a:stretch>
            <a:fillRect/>
          </a:stretch>
        </p:blipFill>
        <p:spPr>
          <a:xfrm>
            <a:off x="543423" y="2663023"/>
            <a:ext cx="7305876" cy="1200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of Contents</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t/>
            </a:r>
            <a:endParaRPr sz="2245"/>
          </a:p>
          <a:p>
            <a:pPr indent="-317726" lvl="0" marL="457200" rtl="0" algn="l">
              <a:spcBef>
                <a:spcPts val="1200"/>
              </a:spcBef>
              <a:spcAft>
                <a:spcPts val="0"/>
              </a:spcAft>
              <a:buSzPct val="100000"/>
              <a:buAutoNum type="arabicPeriod"/>
            </a:pPr>
            <a:r>
              <a:rPr lang="en" sz="2245"/>
              <a:t>Architecture</a:t>
            </a:r>
            <a:endParaRPr sz="2245"/>
          </a:p>
          <a:p>
            <a:pPr indent="-317726" lvl="0" marL="457200" rtl="0" algn="l">
              <a:spcBef>
                <a:spcPts val="0"/>
              </a:spcBef>
              <a:spcAft>
                <a:spcPts val="0"/>
              </a:spcAft>
              <a:buSzPct val="100000"/>
              <a:buAutoNum type="arabicPeriod"/>
            </a:pPr>
            <a:r>
              <a:rPr lang="en" sz="2245"/>
              <a:t>What is POSIX? </a:t>
            </a:r>
            <a:endParaRPr sz="2245"/>
          </a:p>
          <a:p>
            <a:pPr indent="-317726" lvl="0" marL="457200" rtl="0" algn="l">
              <a:spcBef>
                <a:spcPts val="0"/>
              </a:spcBef>
              <a:spcAft>
                <a:spcPts val="0"/>
              </a:spcAft>
              <a:buSzPct val="100000"/>
              <a:buAutoNum type="arabicPeriod"/>
            </a:pPr>
            <a:r>
              <a:rPr lang="en" sz="2245"/>
              <a:t>POSIX Permissions being denied</a:t>
            </a:r>
            <a:endParaRPr sz="2245"/>
          </a:p>
          <a:p>
            <a:pPr indent="-317726" lvl="0" marL="457200" rtl="0" algn="l">
              <a:lnSpc>
                <a:spcPct val="100000"/>
              </a:lnSpc>
              <a:spcBef>
                <a:spcPts val="0"/>
              </a:spcBef>
              <a:spcAft>
                <a:spcPts val="0"/>
              </a:spcAft>
              <a:buSzPct val="100000"/>
              <a:buAutoNum type="arabicPeriod"/>
            </a:pPr>
            <a:r>
              <a:rPr lang="en" sz="2245"/>
              <a:t>What is Bert?</a:t>
            </a:r>
            <a:endParaRPr sz="2245"/>
          </a:p>
          <a:p>
            <a:pPr indent="-317726" lvl="0" marL="457200" rtl="0" algn="l">
              <a:spcBef>
                <a:spcPts val="0"/>
              </a:spcBef>
              <a:spcAft>
                <a:spcPts val="0"/>
              </a:spcAft>
              <a:buSzPct val="100000"/>
              <a:buAutoNum type="arabicPeriod"/>
            </a:pPr>
            <a:r>
              <a:rPr lang="en" sz="2245"/>
              <a:t>Dataset</a:t>
            </a:r>
            <a:endParaRPr sz="2245"/>
          </a:p>
          <a:p>
            <a:pPr indent="-317726" lvl="0" marL="457200" rtl="0" algn="l">
              <a:spcBef>
                <a:spcPts val="0"/>
              </a:spcBef>
              <a:spcAft>
                <a:spcPts val="0"/>
              </a:spcAft>
              <a:buSzPct val="100000"/>
              <a:buAutoNum type="arabicPeriod"/>
            </a:pPr>
            <a:r>
              <a:rPr lang="en" sz="2245"/>
              <a:t>Generating Model</a:t>
            </a:r>
            <a:endParaRPr sz="2245"/>
          </a:p>
          <a:p>
            <a:pPr indent="-317726" lvl="0" marL="457200" rtl="0" algn="l">
              <a:spcBef>
                <a:spcPts val="0"/>
              </a:spcBef>
              <a:spcAft>
                <a:spcPts val="0"/>
              </a:spcAft>
              <a:buSzPct val="100000"/>
              <a:buAutoNum type="arabicPeriod"/>
            </a:pPr>
            <a:r>
              <a:rPr lang="en" sz="2245"/>
              <a:t>EFS Sensitivity Score</a:t>
            </a:r>
            <a:endParaRPr sz="2245"/>
          </a:p>
          <a:p>
            <a:pPr indent="-317726" lvl="0" marL="457200" rtl="0" algn="l">
              <a:spcBef>
                <a:spcPts val="0"/>
              </a:spcBef>
              <a:spcAft>
                <a:spcPts val="0"/>
              </a:spcAft>
              <a:buSzPct val="100000"/>
              <a:buAutoNum type="arabicPeriod"/>
            </a:pPr>
            <a:r>
              <a:rPr lang="en" sz="2245"/>
              <a:t>Example of getting score</a:t>
            </a:r>
            <a:endParaRPr sz="2245"/>
          </a:p>
          <a:p>
            <a:pPr indent="-317726" lvl="0" marL="457200" rtl="0" algn="l">
              <a:spcBef>
                <a:spcPts val="0"/>
              </a:spcBef>
              <a:spcAft>
                <a:spcPts val="0"/>
              </a:spcAft>
              <a:buSzPct val="100000"/>
              <a:buAutoNum type="arabicPeriod"/>
            </a:pPr>
            <a:r>
              <a:rPr lang="en" sz="2245"/>
              <a:t>Future Implementations</a:t>
            </a:r>
            <a:endParaRPr sz="2245"/>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proposed architecture </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9" name="Google Shape;99;p15"/>
          <p:cNvPicPr preferRelativeResize="0"/>
          <p:nvPr/>
        </p:nvPicPr>
        <p:blipFill>
          <a:blip r:embed="rId3">
            <a:alphaModFix/>
          </a:blip>
          <a:stretch>
            <a:fillRect/>
          </a:stretch>
        </p:blipFill>
        <p:spPr>
          <a:xfrm>
            <a:off x="311700" y="1229875"/>
            <a:ext cx="8323727" cy="3652225"/>
          </a:xfrm>
          <a:prstGeom prst="rect">
            <a:avLst/>
          </a:prstGeom>
          <a:noFill/>
          <a:ln>
            <a:noFill/>
          </a:ln>
        </p:spPr>
      </p:pic>
      <p:sp>
        <p:nvSpPr>
          <p:cNvPr id="100" name="Google Shape;100;p15"/>
          <p:cNvSpPr/>
          <p:nvPr/>
        </p:nvSpPr>
        <p:spPr>
          <a:xfrm>
            <a:off x="4612175" y="2683375"/>
            <a:ext cx="327300" cy="137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01" name="Google Shape;101;p15"/>
          <p:cNvSpPr txBox="1"/>
          <p:nvPr/>
        </p:nvSpPr>
        <p:spPr>
          <a:xfrm>
            <a:off x="4612175" y="2621425"/>
            <a:ext cx="5766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solidFill>
                  <a:schemeClr val="dk2"/>
                </a:solidFill>
                <a:latin typeface="Roboto"/>
                <a:ea typeface="Roboto"/>
                <a:cs typeface="Roboto"/>
                <a:sym typeface="Roboto"/>
              </a:rPr>
              <a:t>BERT</a:t>
            </a:r>
            <a:endParaRPr sz="500">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1600">
                <a:solidFill>
                  <a:schemeClr val="accent1"/>
                </a:solidFill>
              </a:rPr>
              <a:t>What is POSIX? (Portable Operating System Interface) </a:t>
            </a:r>
            <a:endParaRPr b="1" sz="1600">
              <a:solidFill>
                <a:schemeClr val="accent1"/>
              </a:solidFill>
            </a:endParaRPr>
          </a:p>
          <a:p>
            <a:pPr indent="0" lvl="0" marL="0" rtl="0" algn="l">
              <a:spcBef>
                <a:spcPts val="1200"/>
              </a:spcBef>
              <a:spcAft>
                <a:spcPts val="0"/>
              </a:spcAft>
              <a:buSzPts val="990"/>
              <a:buNone/>
            </a:pPr>
            <a:r>
              <a:t/>
            </a:r>
            <a:endParaRPr sz="2340"/>
          </a:p>
        </p:txBody>
      </p:sp>
      <p:sp>
        <p:nvSpPr>
          <p:cNvPr id="107" name="Google Shape;107;p16"/>
          <p:cNvSpPr txBox="1"/>
          <p:nvPr>
            <p:ph idx="1" type="body"/>
          </p:nvPr>
        </p:nvSpPr>
        <p:spPr>
          <a:xfrm>
            <a:off x="5598025" y="1229875"/>
            <a:ext cx="3234300" cy="3339000"/>
          </a:xfrm>
          <a:prstGeom prst="rect">
            <a:avLst/>
          </a:prstGeom>
        </p:spPr>
        <p:txBody>
          <a:bodyPr anchorCtr="0" anchor="t" bIns="91425" lIns="91425" spcFirstLastPara="1" rIns="91425" wrap="square" tIns="91425">
            <a:normAutofit lnSpcReduction="20000"/>
          </a:bodyPr>
          <a:lstStyle/>
          <a:p>
            <a:pPr indent="-298450" lvl="0" marL="457200" rtl="0" algn="l">
              <a:spcBef>
                <a:spcPts val="1200"/>
              </a:spcBef>
              <a:spcAft>
                <a:spcPts val="0"/>
              </a:spcAft>
              <a:buClr>
                <a:schemeClr val="dk2"/>
              </a:buClr>
              <a:buSzPts val="1100"/>
              <a:buFont typeface="Arial"/>
              <a:buChar char="●"/>
            </a:pPr>
            <a:r>
              <a:rPr b="1" lang="en" sz="1100">
                <a:highlight>
                  <a:schemeClr val="lt1"/>
                </a:highlight>
                <a:latin typeface="Arial"/>
                <a:ea typeface="Arial"/>
                <a:cs typeface="Arial"/>
                <a:sym typeface="Arial"/>
              </a:rPr>
              <a:t>File Permissions</a:t>
            </a:r>
            <a:r>
              <a:rPr lang="en" sz="1100">
                <a:highlight>
                  <a:schemeClr val="lt1"/>
                </a:highlight>
                <a:latin typeface="Arial"/>
                <a:ea typeface="Arial"/>
                <a:cs typeface="Arial"/>
                <a:sym typeface="Arial"/>
              </a:rPr>
              <a:t>:</a:t>
            </a:r>
            <a:endParaRPr sz="1100">
              <a:highlight>
                <a:schemeClr val="lt1"/>
              </a:highlight>
              <a:latin typeface="Arial"/>
              <a:ea typeface="Arial"/>
              <a:cs typeface="Arial"/>
              <a:sym typeface="Arial"/>
            </a:endParaRPr>
          </a:p>
          <a:p>
            <a:pPr indent="-298450" lvl="1" marL="914400" rtl="0" algn="l">
              <a:spcBef>
                <a:spcPts val="0"/>
              </a:spcBef>
              <a:spcAft>
                <a:spcPts val="0"/>
              </a:spcAft>
              <a:buClr>
                <a:schemeClr val="dk2"/>
              </a:buClr>
              <a:buSzPts val="1100"/>
              <a:buFont typeface="Arial"/>
              <a:buChar char="○"/>
            </a:pPr>
            <a:r>
              <a:rPr lang="en" sz="1100">
                <a:highlight>
                  <a:schemeClr val="lt1"/>
                </a:highlight>
                <a:latin typeface="Roboto Mono"/>
                <a:ea typeface="Roboto Mono"/>
                <a:cs typeface="Roboto Mono"/>
                <a:sym typeface="Roboto Mono"/>
              </a:rPr>
              <a:t>drwxrwxr-x</a:t>
            </a:r>
            <a:r>
              <a:rPr lang="en" sz="1100">
                <a:highlight>
                  <a:schemeClr val="lt1"/>
                </a:highlight>
                <a:latin typeface="Arial"/>
                <a:ea typeface="Arial"/>
                <a:cs typeface="Arial"/>
                <a:sym typeface="Arial"/>
              </a:rPr>
              <a:t>:</a:t>
            </a:r>
            <a:endParaRPr sz="1100">
              <a:highlight>
                <a:schemeClr val="lt1"/>
              </a:highlight>
              <a:latin typeface="Arial"/>
              <a:ea typeface="Arial"/>
              <a:cs typeface="Arial"/>
              <a:sym typeface="Arial"/>
            </a:endParaRPr>
          </a:p>
          <a:p>
            <a:pPr indent="-298450" lvl="2" marL="1371600" rtl="0" algn="l">
              <a:spcBef>
                <a:spcPts val="0"/>
              </a:spcBef>
              <a:spcAft>
                <a:spcPts val="0"/>
              </a:spcAft>
              <a:buClr>
                <a:schemeClr val="dk2"/>
              </a:buClr>
              <a:buSzPts val="1100"/>
              <a:buFont typeface="Arial"/>
              <a:buChar char="■"/>
            </a:pPr>
            <a:r>
              <a:rPr lang="en" sz="1100">
                <a:highlight>
                  <a:schemeClr val="lt1"/>
                </a:highlight>
                <a:latin typeface="Roboto Mono"/>
                <a:ea typeface="Roboto Mono"/>
                <a:cs typeface="Roboto Mono"/>
                <a:sym typeface="Roboto Mono"/>
              </a:rPr>
              <a:t>d</a:t>
            </a:r>
            <a:r>
              <a:rPr lang="en" sz="1100">
                <a:highlight>
                  <a:schemeClr val="lt1"/>
                </a:highlight>
                <a:latin typeface="Arial"/>
                <a:ea typeface="Arial"/>
                <a:cs typeface="Arial"/>
                <a:sym typeface="Arial"/>
              </a:rPr>
              <a:t>: Directory</a:t>
            </a:r>
            <a:endParaRPr sz="1100">
              <a:highlight>
                <a:schemeClr val="lt1"/>
              </a:highlight>
              <a:latin typeface="Arial"/>
              <a:ea typeface="Arial"/>
              <a:cs typeface="Arial"/>
              <a:sym typeface="Arial"/>
            </a:endParaRPr>
          </a:p>
          <a:p>
            <a:pPr indent="-298450" lvl="2" marL="1371600" rtl="0" algn="l">
              <a:spcBef>
                <a:spcPts val="0"/>
              </a:spcBef>
              <a:spcAft>
                <a:spcPts val="0"/>
              </a:spcAft>
              <a:buClr>
                <a:schemeClr val="dk2"/>
              </a:buClr>
              <a:buSzPts val="1100"/>
              <a:buFont typeface="Arial"/>
              <a:buChar char="■"/>
            </a:pPr>
            <a:r>
              <a:rPr lang="en" sz="1100">
                <a:highlight>
                  <a:schemeClr val="lt1"/>
                </a:highlight>
                <a:latin typeface="Roboto Mono"/>
                <a:ea typeface="Roboto Mono"/>
                <a:cs typeface="Roboto Mono"/>
                <a:sym typeface="Roboto Mono"/>
              </a:rPr>
              <a:t>rwx</a:t>
            </a:r>
            <a:r>
              <a:rPr lang="en" sz="1100">
                <a:highlight>
                  <a:schemeClr val="lt1"/>
                </a:highlight>
                <a:latin typeface="Arial"/>
                <a:ea typeface="Arial"/>
                <a:cs typeface="Arial"/>
                <a:sym typeface="Arial"/>
              </a:rPr>
              <a:t>: Owner (read, write, execute)</a:t>
            </a:r>
            <a:endParaRPr sz="1100">
              <a:highlight>
                <a:schemeClr val="lt1"/>
              </a:highlight>
              <a:latin typeface="Arial"/>
              <a:ea typeface="Arial"/>
              <a:cs typeface="Arial"/>
              <a:sym typeface="Arial"/>
            </a:endParaRPr>
          </a:p>
          <a:p>
            <a:pPr indent="-298450" lvl="2" marL="1371600" rtl="0" algn="l">
              <a:spcBef>
                <a:spcPts val="0"/>
              </a:spcBef>
              <a:spcAft>
                <a:spcPts val="0"/>
              </a:spcAft>
              <a:buClr>
                <a:schemeClr val="dk2"/>
              </a:buClr>
              <a:buSzPts val="1100"/>
              <a:buFont typeface="Arial"/>
              <a:buChar char="■"/>
            </a:pPr>
            <a:r>
              <a:rPr lang="en" sz="1100">
                <a:highlight>
                  <a:schemeClr val="lt1"/>
                </a:highlight>
                <a:latin typeface="Roboto Mono"/>
                <a:ea typeface="Roboto Mono"/>
                <a:cs typeface="Roboto Mono"/>
                <a:sym typeface="Roboto Mono"/>
              </a:rPr>
              <a:t>rwx</a:t>
            </a:r>
            <a:r>
              <a:rPr lang="en" sz="1100">
                <a:highlight>
                  <a:schemeClr val="lt1"/>
                </a:highlight>
                <a:latin typeface="Arial"/>
                <a:ea typeface="Arial"/>
                <a:cs typeface="Arial"/>
                <a:sym typeface="Arial"/>
              </a:rPr>
              <a:t>: Group (read, write, execute)</a:t>
            </a:r>
            <a:endParaRPr sz="1100">
              <a:highlight>
                <a:schemeClr val="lt1"/>
              </a:highlight>
              <a:latin typeface="Arial"/>
              <a:ea typeface="Arial"/>
              <a:cs typeface="Arial"/>
              <a:sym typeface="Arial"/>
            </a:endParaRPr>
          </a:p>
          <a:p>
            <a:pPr indent="-298450" lvl="2" marL="1371600" rtl="0" algn="l">
              <a:spcBef>
                <a:spcPts val="0"/>
              </a:spcBef>
              <a:spcAft>
                <a:spcPts val="0"/>
              </a:spcAft>
              <a:buClr>
                <a:schemeClr val="dk2"/>
              </a:buClr>
              <a:buSzPts val="1100"/>
              <a:buFont typeface="Arial"/>
              <a:buChar char="■"/>
            </a:pPr>
            <a:r>
              <a:rPr lang="en" sz="1100">
                <a:highlight>
                  <a:schemeClr val="lt1"/>
                </a:highlight>
                <a:latin typeface="Roboto Mono"/>
                <a:ea typeface="Roboto Mono"/>
                <a:cs typeface="Roboto Mono"/>
                <a:sym typeface="Roboto Mono"/>
              </a:rPr>
              <a:t>r-x</a:t>
            </a:r>
            <a:r>
              <a:rPr lang="en" sz="1100">
                <a:highlight>
                  <a:schemeClr val="lt1"/>
                </a:highlight>
                <a:latin typeface="Arial"/>
                <a:ea typeface="Arial"/>
                <a:cs typeface="Arial"/>
                <a:sym typeface="Arial"/>
              </a:rPr>
              <a:t>: Others (read, execute)</a:t>
            </a:r>
            <a:endParaRPr sz="1100">
              <a:highlight>
                <a:schemeClr val="lt1"/>
              </a:highlight>
              <a:latin typeface="Arial"/>
              <a:ea typeface="Arial"/>
              <a:cs typeface="Arial"/>
              <a:sym typeface="Arial"/>
            </a:endParaRPr>
          </a:p>
          <a:p>
            <a:pPr indent="-298450" lvl="0" marL="457200" rtl="0" algn="l">
              <a:spcBef>
                <a:spcPts val="0"/>
              </a:spcBef>
              <a:spcAft>
                <a:spcPts val="0"/>
              </a:spcAft>
              <a:buClr>
                <a:schemeClr val="dk2"/>
              </a:buClr>
              <a:buSzPts val="1100"/>
              <a:buFont typeface="Arial"/>
              <a:buChar char="●"/>
            </a:pPr>
            <a:r>
              <a:rPr b="1" lang="en" sz="1100">
                <a:highlight>
                  <a:schemeClr val="lt1"/>
                </a:highlight>
                <a:latin typeface="Arial"/>
                <a:ea typeface="Arial"/>
                <a:cs typeface="Arial"/>
                <a:sym typeface="Arial"/>
              </a:rPr>
              <a:t>Identifiers</a:t>
            </a:r>
            <a:r>
              <a:rPr lang="en" sz="1100">
                <a:highlight>
                  <a:schemeClr val="lt1"/>
                </a:highlight>
                <a:latin typeface="Arial"/>
                <a:ea typeface="Arial"/>
                <a:cs typeface="Arial"/>
                <a:sym typeface="Arial"/>
              </a:rPr>
              <a:t>:</a:t>
            </a:r>
            <a:endParaRPr sz="1100">
              <a:highlight>
                <a:schemeClr val="lt1"/>
              </a:highlight>
              <a:latin typeface="Arial"/>
              <a:ea typeface="Arial"/>
              <a:cs typeface="Arial"/>
              <a:sym typeface="Arial"/>
            </a:endParaRPr>
          </a:p>
          <a:p>
            <a:pPr indent="-298450" lvl="1" marL="914400" rtl="0" algn="l">
              <a:spcBef>
                <a:spcPts val="0"/>
              </a:spcBef>
              <a:spcAft>
                <a:spcPts val="0"/>
              </a:spcAft>
              <a:buClr>
                <a:schemeClr val="dk2"/>
              </a:buClr>
              <a:buSzPts val="1100"/>
              <a:buFont typeface="Arial"/>
              <a:buChar char="○"/>
            </a:pPr>
            <a:r>
              <a:rPr lang="en" sz="1100">
                <a:highlight>
                  <a:schemeClr val="lt1"/>
                </a:highlight>
                <a:latin typeface="Arial"/>
                <a:ea typeface="Arial"/>
                <a:cs typeface="Arial"/>
                <a:sym typeface="Arial"/>
              </a:rPr>
              <a:t>Two: Owner and group</a:t>
            </a:r>
            <a:endParaRPr sz="1100">
              <a:highlight>
                <a:schemeClr val="lt1"/>
              </a:highlight>
              <a:latin typeface="Arial"/>
              <a:ea typeface="Arial"/>
              <a:cs typeface="Arial"/>
              <a:sym typeface="Arial"/>
            </a:endParaRPr>
          </a:p>
          <a:p>
            <a:pPr indent="-298450" lvl="0" marL="457200" rtl="0" algn="l">
              <a:spcBef>
                <a:spcPts val="0"/>
              </a:spcBef>
              <a:spcAft>
                <a:spcPts val="0"/>
              </a:spcAft>
              <a:buClr>
                <a:schemeClr val="dk2"/>
              </a:buClr>
              <a:buSzPts val="1100"/>
              <a:buFont typeface="Arial"/>
              <a:buChar char="●"/>
            </a:pPr>
            <a:r>
              <a:rPr b="1" lang="en" sz="1100">
                <a:highlight>
                  <a:schemeClr val="lt1"/>
                </a:highlight>
                <a:latin typeface="Arial"/>
                <a:ea typeface="Arial"/>
                <a:cs typeface="Arial"/>
                <a:sym typeface="Arial"/>
              </a:rPr>
              <a:t>Permissions</a:t>
            </a:r>
            <a:r>
              <a:rPr lang="en" sz="1100">
                <a:highlight>
                  <a:schemeClr val="lt1"/>
                </a:highlight>
                <a:latin typeface="Arial"/>
                <a:ea typeface="Arial"/>
                <a:cs typeface="Arial"/>
                <a:sym typeface="Arial"/>
              </a:rPr>
              <a:t>:</a:t>
            </a:r>
            <a:endParaRPr sz="1100">
              <a:highlight>
                <a:schemeClr val="lt1"/>
              </a:highlight>
              <a:latin typeface="Arial"/>
              <a:ea typeface="Arial"/>
              <a:cs typeface="Arial"/>
              <a:sym typeface="Arial"/>
            </a:endParaRPr>
          </a:p>
          <a:p>
            <a:pPr indent="-298450" lvl="1" marL="914400" rtl="0" algn="l">
              <a:spcBef>
                <a:spcPts val="0"/>
              </a:spcBef>
              <a:spcAft>
                <a:spcPts val="0"/>
              </a:spcAft>
              <a:buClr>
                <a:schemeClr val="dk2"/>
              </a:buClr>
              <a:buSzPts val="1100"/>
              <a:buFont typeface="Arial"/>
              <a:buChar char="○"/>
            </a:pPr>
            <a:r>
              <a:rPr b="1" lang="en" sz="1100">
                <a:highlight>
                  <a:schemeClr val="lt1"/>
                </a:highlight>
                <a:latin typeface="Arial"/>
                <a:ea typeface="Arial"/>
                <a:cs typeface="Arial"/>
                <a:sym typeface="Arial"/>
              </a:rPr>
              <a:t>Owner</a:t>
            </a:r>
            <a:r>
              <a:rPr lang="en" sz="1100">
                <a:highlight>
                  <a:schemeClr val="lt1"/>
                </a:highlight>
                <a:latin typeface="Arial"/>
                <a:ea typeface="Arial"/>
                <a:cs typeface="Arial"/>
                <a:sym typeface="Arial"/>
              </a:rPr>
              <a:t>: Can do everything</a:t>
            </a:r>
            <a:endParaRPr sz="1100">
              <a:highlight>
                <a:schemeClr val="lt1"/>
              </a:highlight>
              <a:latin typeface="Arial"/>
              <a:ea typeface="Arial"/>
              <a:cs typeface="Arial"/>
              <a:sym typeface="Arial"/>
            </a:endParaRPr>
          </a:p>
          <a:p>
            <a:pPr indent="-298450" lvl="1" marL="914400" rtl="0" algn="l">
              <a:spcBef>
                <a:spcPts val="0"/>
              </a:spcBef>
              <a:spcAft>
                <a:spcPts val="0"/>
              </a:spcAft>
              <a:buClr>
                <a:schemeClr val="dk2"/>
              </a:buClr>
              <a:buSzPts val="1100"/>
              <a:buFont typeface="Arial"/>
              <a:buChar char="○"/>
            </a:pPr>
            <a:r>
              <a:rPr b="1" lang="en" sz="1100">
                <a:highlight>
                  <a:schemeClr val="lt1"/>
                </a:highlight>
                <a:latin typeface="Arial"/>
                <a:ea typeface="Arial"/>
                <a:cs typeface="Arial"/>
                <a:sym typeface="Arial"/>
              </a:rPr>
              <a:t>Group</a:t>
            </a:r>
            <a:r>
              <a:rPr lang="en" sz="1100">
                <a:highlight>
                  <a:schemeClr val="lt1"/>
                </a:highlight>
                <a:latin typeface="Arial"/>
                <a:ea typeface="Arial"/>
                <a:cs typeface="Arial"/>
                <a:sym typeface="Arial"/>
              </a:rPr>
              <a:t>: Can do everything</a:t>
            </a:r>
            <a:endParaRPr sz="1100">
              <a:highlight>
                <a:schemeClr val="lt1"/>
              </a:highlight>
              <a:latin typeface="Arial"/>
              <a:ea typeface="Arial"/>
              <a:cs typeface="Arial"/>
              <a:sym typeface="Arial"/>
            </a:endParaRPr>
          </a:p>
          <a:p>
            <a:pPr indent="-298450" lvl="1" marL="914400" rtl="0" algn="l">
              <a:spcBef>
                <a:spcPts val="0"/>
              </a:spcBef>
              <a:spcAft>
                <a:spcPts val="0"/>
              </a:spcAft>
              <a:buClr>
                <a:schemeClr val="dk2"/>
              </a:buClr>
              <a:buSzPts val="1100"/>
              <a:buFont typeface="Arial"/>
              <a:buChar char="○"/>
            </a:pPr>
            <a:r>
              <a:rPr b="1" lang="en" sz="1100">
                <a:highlight>
                  <a:schemeClr val="lt1"/>
                </a:highlight>
                <a:latin typeface="Arial"/>
                <a:ea typeface="Arial"/>
                <a:cs typeface="Arial"/>
                <a:sym typeface="Arial"/>
              </a:rPr>
              <a:t>Others</a:t>
            </a:r>
            <a:r>
              <a:rPr lang="en" sz="1100">
                <a:highlight>
                  <a:schemeClr val="lt1"/>
                </a:highlight>
                <a:latin typeface="Arial"/>
                <a:ea typeface="Arial"/>
                <a:cs typeface="Arial"/>
                <a:sym typeface="Arial"/>
              </a:rPr>
              <a:t>: Can read and execute only</a:t>
            </a:r>
            <a:endParaRPr sz="1100">
              <a:highlight>
                <a:schemeClr val="lt1"/>
              </a:highlight>
              <a:latin typeface="Arial"/>
              <a:ea typeface="Arial"/>
              <a:cs typeface="Arial"/>
              <a:sym typeface="Arial"/>
            </a:endParaRPr>
          </a:p>
          <a:p>
            <a:pPr indent="0" lvl="0" marL="0" rtl="0" algn="l">
              <a:spcBef>
                <a:spcPts val="1200"/>
              </a:spcBef>
              <a:spcAft>
                <a:spcPts val="0"/>
              </a:spcAft>
              <a:buNone/>
            </a:pPr>
            <a:r>
              <a:rPr lang="en" sz="1100">
                <a:highlight>
                  <a:schemeClr val="lt1"/>
                </a:highlight>
                <a:latin typeface="Arial"/>
                <a:ea typeface="Arial"/>
                <a:cs typeface="Arial"/>
                <a:sym typeface="Arial"/>
              </a:rPr>
              <a:t>4o</a:t>
            </a:r>
            <a:endParaRPr sz="1100">
              <a:highlight>
                <a:schemeClr val="lt1"/>
              </a:highlight>
              <a:latin typeface="Arial"/>
              <a:ea typeface="Arial"/>
              <a:cs typeface="Arial"/>
              <a:sym typeface="Arial"/>
            </a:endParaRPr>
          </a:p>
          <a:p>
            <a:pPr indent="0" lvl="0" marL="0" rtl="0" algn="l">
              <a:spcBef>
                <a:spcPts val="0"/>
              </a:spcBef>
              <a:spcAft>
                <a:spcPts val="1200"/>
              </a:spcAft>
              <a:buNone/>
            </a:pPr>
            <a:r>
              <a:t/>
            </a:r>
            <a:endParaRPr>
              <a:highlight>
                <a:schemeClr val="lt1"/>
              </a:highlight>
            </a:endParaRPr>
          </a:p>
        </p:txBody>
      </p:sp>
      <p:pic>
        <p:nvPicPr>
          <p:cNvPr id="108" name="Google Shape;108;p16"/>
          <p:cNvPicPr preferRelativeResize="0"/>
          <p:nvPr/>
        </p:nvPicPr>
        <p:blipFill>
          <a:blip r:embed="rId3">
            <a:alphaModFix/>
          </a:blip>
          <a:stretch>
            <a:fillRect/>
          </a:stretch>
        </p:blipFill>
        <p:spPr>
          <a:xfrm>
            <a:off x="311700" y="1229875"/>
            <a:ext cx="5517249" cy="3174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700">
                <a:solidFill>
                  <a:schemeClr val="accent1"/>
                </a:solidFill>
              </a:rPr>
              <a:t>POSIX Permissions being denied</a:t>
            </a:r>
            <a:endParaRPr b="1" sz="2700">
              <a:solidFill>
                <a:schemeClr val="accent1"/>
              </a:solidFill>
            </a:endParaRPr>
          </a:p>
          <a:p>
            <a:pPr indent="0" lvl="0" marL="0" rtl="0" algn="l">
              <a:spcBef>
                <a:spcPts val="1200"/>
              </a:spcBef>
              <a:spcAft>
                <a:spcPts val="0"/>
              </a:spcAft>
              <a:buNone/>
            </a:pPr>
            <a:r>
              <a:t/>
            </a:r>
            <a:endParaRPr/>
          </a:p>
        </p:txBody>
      </p:sp>
      <p:pic>
        <p:nvPicPr>
          <p:cNvPr id="114" name="Google Shape;114;p17"/>
          <p:cNvPicPr preferRelativeResize="0"/>
          <p:nvPr/>
        </p:nvPicPr>
        <p:blipFill>
          <a:blip r:embed="rId3">
            <a:alphaModFix/>
          </a:blip>
          <a:stretch>
            <a:fillRect/>
          </a:stretch>
        </p:blipFill>
        <p:spPr>
          <a:xfrm>
            <a:off x="0" y="1113975"/>
            <a:ext cx="4772025" cy="1355584"/>
          </a:xfrm>
          <a:prstGeom prst="rect">
            <a:avLst/>
          </a:prstGeom>
          <a:noFill/>
          <a:ln>
            <a:noFill/>
          </a:ln>
        </p:spPr>
      </p:pic>
      <p:pic>
        <p:nvPicPr>
          <p:cNvPr id="115" name="Google Shape;115;p17"/>
          <p:cNvPicPr preferRelativeResize="0"/>
          <p:nvPr/>
        </p:nvPicPr>
        <p:blipFill>
          <a:blip r:embed="rId4">
            <a:alphaModFix/>
          </a:blip>
          <a:stretch>
            <a:fillRect/>
          </a:stretch>
        </p:blipFill>
        <p:spPr>
          <a:xfrm>
            <a:off x="0" y="2274350"/>
            <a:ext cx="4772025" cy="1238250"/>
          </a:xfrm>
          <a:prstGeom prst="rect">
            <a:avLst/>
          </a:prstGeom>
          <a:noFill/>
          <a:ln>
            <a:noFill/>
          </a:ln>
        </p:spPr>
      </p:pic>
      <p:pic>
        <p:nvPicPr>
          <p:cNvPr id="116" name="Google Shape;116;p17"/>
          <p:cNvPicPr preferRelativeResize="0"/>
          <p:nvPr/>
        </p:nvPicPr>
        <p:blipFill>
          <a:blip r:embed="rId5">
            <a:alphaModFix/>
          </a:blip>
          <a:stretch>
            <a:fillRect/>
          </a:stretch>
        </p:blipFill>
        <p:spPr>
          <a:xfrm>
            <a:off x="0" y="3403625"/>
            <a:ext cx="4772024" cy="583008"/>
          </a:xfrm>
          <a:prstGeom prst="rect">
            <a:avLst/>
          </a:prstGeom>
          <a:noFill/>
          <a:ln>
            <a:noFill/>
          </a:ln>
        </p:spPr>
      </p:pic>
      <p:sp>
        <p:nvSpPr>
          <p:cNvPr id="117" name="Google Shape;117;p17"/>
          <p:cNvSpPr txBox="1"/>
          <p:nvPr/>
        </p:nvSpPr>
        <p:spPr>
          <a:xfrm>
            <a:off x="4689950" y="1223975"/>
            <a:ext cx="3819000" cy="3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latin typeface="Roboto"/>
                <a:ea typeface="Roboto"/>
                <a:cs typeface="Roboto"/>
                <a:sym typeface="Roboto"/>
              </a:rPr>
              <a:t>First Screenshot:</a:t>
            </a:r>
            <a:endParaRPr sz="900">
              <a:solidFill>
                <a:schemeClr val="dk2"/>
              </a:solidFill>
              <a:latin typeface="Roboto"/>
              <a:ea typeface="Roboto"/>
              <a:cs typeface="Roboto"/>
              <a:sym typeface="Roboto"/>
            </a:endParaRPr>
          </a:p>
          <a:p>
            <a:pPr indent="0" lvl="0" marL="0" rtl="0" algn="l">
              <a:spcBef>
                <a:spcPts val="0"/>
              </a:spcBef>
              <a:spcAft>
                <a:spcPts val="0"/>
              </a:spcAft>
              <a:buNone/>
            </a:pPr>
            <a:r>
              <a:rPr lang="en" sz="900">
                <a:solidFill>
                  <a:schemeClr val="dk2"/>
                </a:solidFill>
                <a:latin typeface="Roboto"/>
                <a:ea typeface="Roboto"/>
                <a:cs typeface="Roboto"/>
                <a:sym typeface="Roboto"/>
              </a:rPr>
              <a:t>- Command: `ls -la`</a:t>
            </a:r>
            <a:endParaRPr sz="900">
              <a:solidFill>
                <a:schemeClr val="dk2"/>
              </a:solidFill>
              <a:latin typeface="Roboto"/>
              <a:ea typeface="Roboto"/>
              <a:cs typeface="Roboto"/>
              <a:sym typeface="Roboto"/>
            </a:endParaRPr>
          </a:p>
          <a:p>
            <a:pPr indent="0" lvl="0" marL="0" rtl="0" algn="l">
              <a:spcBef>
                <a:spcPts val="0"/>
              </a:spcBef>
              <a:spcAft>
                <a:spcPts val="0"/>
              </a:spcAft>
              <a:buNone/>
            </a:pPr>
            <a:r>
              <a:rPr lang="en" sz="900">
                <a:solidFill>
                  <a:schemeClr val="dk2"/>
                </a:solidFill>
                <a:latin typeface="Roboto"/>
                <a:ea typeface="Roboto"/>
                <a:cs typeface="Roboto"/>
                <a:sym typeface="Roboto"/>
              </a:rPr>
              <a:t>- Output:</a:t>
            </a:r>
            <a:endParaRPr sz="900">
              <a:solidFill>
                <a:schemeClr val="dk2"/>
              </a:solidFill>
              <a:latin typeface="Roboto"/>
              <a:ea typeface="Roboto"/>
              <a:cs typeface="Roboto"/>
              <a:sym typeface="Roboto"/>
            </a:endParaRPr>
          </a:p>
          <a:p>
            <a:pPr indent="0" lvl="0" marL="0" rtl="0" algn="l">
              <a:spcBef>
                <a:spcPts val="0"/>
              </a:spcBef>
              <a:spcAft>
                <a:spcPts val="0"/>
              </a:spcAft>
              <a:buNone/>
            </a:pPr>
            <a:r>
              <a:rPr lang="en" sz="900">
                <a:solidFill>
                  <a:schemeClr val="dk2"/>
                </a:solidFill>
                <a:latin typeface="Roboto"/>
                <a:ea typeface="Roboto"/>
                <a:cs typeface="Roboto"/>
                <a:sym typeface="Roboto"/>
              </a:rPr>
              <a:t>  - `hello.py` permissions: `-rw-r--r--` (owner: read/write, group: read, others: read)</a:t>
            </a:r>
            <a:endParaRPr sz="900">
              <a:solidFill>
                <a:schemeClr val="dk2"/>
              </a:solidFill>
              <a:latin typeface="Roboto"/>
              <a:ea typeface="Roboto"/>
              <a:cs typeface="Roboto"/>
              <a:sym typeface="Roboto"/>
            </a:endParaRPr>
          </a:p>
          <a:p>
            <a:pPr indent="0" lvl="0" marL="0" rtl="0" algn="l">
              <a:spcBef>
                <a:spcPts val="0"/>
              </a:spcBef>
              <a:spcAft>
                <a:spcPts val="0"/>
              </a:spcAft>
              <a:buNone/>
            </a:pPr>
            <a:r>
              <a:rPr lang="en" sz="900">
                <a:solidFill>
                  <a:schemeClr val="dk2"/>
                </a:solidFill>
                <a:latin typeface="Roboto"/>
                <a:ea typeface="Roboto"/>
                <a:cs typeface="Roboto"/>
                <a:sym typeface="Roboto"/>
              </a:rPr>
              <a:t>  - Directory permissions: `drwxr-xr-x`</a:t>
            </a:r>
            <a:endParaRPr sz="900">
              <a:solidFill>
                <a:schemeClr val="dk2"/>
              </a:solidFill>
              <a:latin typeface="Roboto"/>
              <a:ea typeface="Roboto"/>
              <a:cs typeface="Roboto"/>
              <a:sym typeface="Roboto"/>
            </a:endParaRPr>
          </a:p>
          <a:p>
            <a:pPr indent="0" lvl="0" marL="0" rtl="0" algn="l">
              <a:spcBef>
                <a:spcPts val="0"/>
              </a:spcBef>
              <a:spcAft>
                <a:spcPts val="0"/>
              </a:spcAft>
              <a:buNone/>
            </a:pPr>
            <a:r>
              <a:t/>
            </a:r>
            <a:endParaRPr sz="900">
              <a:solidFill>
                <a:schemeClr val="dk2"/>
              </a:solidFill>
              <a:latin typeface="Roboto"/>
              <a:ea typeface="Roboto"/>
              <a:cs typeface="Roboto"/>
              <a:sym typeface="Roboto"/>
            </a:endParaRPr>
          </a:p>
          <a:p>
            <a:pPr indent="0" lvl="0" marL="0" rtl="0" algn="l">
              <a:spcBef>
                <a:spcPts val="0"/>
              </a:spcBef>
              <a:spcAft>
                <a:spcPts val="0"/>
              </a:spcAft>
              <a:buNone/>
            </a:pPr>
            <a:r>
              <a:rPr lang="en" sz="900">
                <a:solidFill>
                  <a:schemeClr val="dk2"/>
                </a:solidFill>
                <a:latin typeface="Roboto"/>
                <a:ea typeface="Roboto"/>
                <a:cs typeface="Roboto"/>
                <a:sym typeface="Roboto"/>
              </a:rPr>
              <a:t>Second Screenshot:</a:t>
            </a:r>
            <a:endParaRPr sz="900">
              <a:solidFill>
                <a:schemeClr val="dk2"/>
              </a:solidFill>
              <a:latin typeface="Roboto"/>
              <a:ea typeface="Roboto"/>
              <a:cs typeface="Roboto"/>
              <a:sym typeface="Roboto"/>
            </a:endParaRPr>
          </a:p>
          <a:p>
            <a:pPr indent="0" lvl="0" marL="0" rtl="0" algn="l">
              <a:spcBef>
                <a:spcPts val="0"/>
              </a:spcBef>
              <a:spcAft>
                <a:spcPts val="0"/>
              </a:spcAft>
              <a:buNone/>
            </a:pPr>
            <a:r>
              <a:rPr lang="en" sz="900">
                <a:solidFill>
                  <a:schemeClr val="dk2"/>
                </a:solidFill>
                <a:latin typeface="Roboto"/>
                <a:ea typeface="Roboto"/>
                <a:cs typeface="Roboto"/>
                <a:sym typeface="Roboto"/>
              </a:rPr>
              <a:t>- Command: `sudo chmod a-r hello.py`</a:t>
            </a:r>
            <a:endParaRPr sz="900">
              <a:solidFill>
                <a:schemeClr val="dk2"/>
              </a:solidFill>
              <a:latin typeface="Roboto"/>
              <a:ea typeface="Roboto"/>
              <a:cs typeface="Roboto"/>
              <a:sym typeface="Roboto"/>
            </a:endParaRPr>
          </a:p>
          <a:p>
            <a:pPr indent="0" lvl="0" marL="0" rtl="0" algn="l">
              <a:spcBef>
                <a:spcPts val="0"/>
              </a:spcBef>
              <a:spcAft>
                <a:spcPts val="0"/>
              </a:spcAft>
              <a:buNone/>
            </a:pPr>
            <a:r>
              <a:rPr lang="en" sz="900">
                <a:solidFill>
                  <a:schemeClr val="dk2"/>
                </a:solidFill>
                <a:latin typeface="Roboto"/>
                <a:ea typeface="Roboto"/>
                <a:cs typeface="Roboto"/>
                <a:sym typeface="Roboto"/>
              </a:rPr>
              <a:t>- Output:</a:t>
            </a:r>
            <a:endParaRPr sz="900">
              <a:solidFill>
                <a:schemeClr val="dk2"/>
              </a:solidFill>
              <a:latin typeface="Roboto"/>
              <a:ea typeface="Roboto"/>
              <a:cs typeface="Roboto"/>
              <a:sym typeface="Roboto"/>
            </a:endParaRPr>
          </a:p>
          <a:p>
            <a:pPr indent="0" lvl="0" marL="0" rtl="0" algn="l">
              <a:spcBef>
                <a:spcPts val="0"/>
              </a:spcBef>
              <a:spcAft>
                <a:spcPts val="0"/>
              </a:spcAft>
              <a:buNone/>
            </a:pPr>
            <a:r>
              <a:rPr lang="en" sz="900">
                <a:solidFill>
                  <a:schemeClr val="dk2"/>
                </a:solidFill>
                <a:latin typeface="Roboto"/>
                <a:ea typeface="Roboto"/>
                <a:cs typeface="Roboto"/>
                <a:sym typeface="Roboto"/>
              </a:rPr>
              <a:t>  - `hello.py` permissions changed to `-rw-------` (only owner can read/write)</a:t>
            </a:r>
            <a:endParaRPr sz="900">
              <a:solidFill>
                <a:schemeClr val="dk2"/>
              </a:solidFill>
              <a:latin typeface="Roboto"/>
              <a:ea typeface="Roboto"/>
              <a:cs typeface="Roboto"/>
              <a:sym typeface="Roboto"/>
            </a:endParaRPr>
          </a:p>
          <a:p>
            <a:pPr indent="0" lvl="0" marL="0" rtl="0" algn="l">
              <a:spcBef>
                <a:spcPts val="0"/>
              </a:spcBef>
              <a:spcAft>
                <a:spcPts val="0"/>
              </a:spcAft>
              <a:buNone/>
            </a:pPr>
            <a:r>
              <a:rPr lang="en" sz="900">
                <a:solidFill>
                  <a:schemeClr val="dk2"/>
                </a:solidFill>
                <a:latin typeface="Roboto"/>
                <a:ea typeface="Roboto"/>
                <a:cs typeface="Roboto"/>
                <a:sym typeface="Roboto"/>
              </a:rPr>
              <a:t>  - Directory permissions unchanged</a:t>
            </a:r>
            <a:endParaRPr sz="900">
              <a:solidFill>
                <a:schemeClr val="dk2"/>
              </a:solidFill>
              <a:latin typeface="Roboto"/>
              <a:ea typeface="Roboto"/>
              <a:cs typeface="Roboto"/>
              <a:sym typeface="Roboto"/>
            </a:endParaRPr>
          </a:p>
          <a:p>
            <a:pPr indent="0" lvl="0" marL="0" rtl="0" algn="l">
              <a:spcBef>
                <a:spcPts val="0"/>
              </a:spcBef>
              <a:spcAft>
                <a:spcPts val="0"/>
              </a:spcAft>
              <a:buNone/>
            </a:pPr>
            <a:r>
              <a:t/>
            </a:r>
            <a:endParaRPr sz="900">
              <a:solidFill>
                <a:schemeClr val="dk2"/>
              </a:solidFill>
              <a:latin typeface="Roboto"/>
              <a:ea typeface="Roboto"/>
              <a:cs typeface="Roboto"/>
              <a:sym typeface="Roboto"/>
            </a:endParaRPr>
          </a:p>
          <a:p>
            <a:pPr indent="0" lvl="0" marL="0" rtl="0" algn="l">
              <a:spcBef>
                <a:spcPts val="0"/>
              </a:spcBef>
              <a:spcAft>
                <a:spcPts val="0"/>
              </a:spcAft>
              <a:buNone/>
            </a:pPr>
            <a:r>
              <a:rPr lang="en" sz="900">
                <a:solidFill>
                  <a:schemeClr val="dk2"/>
                </a:solidFill>
                <a:latin typeface="Roboto"/>
                <a:ea typeface="Roboto"/>
                <a:cs typeface="Roboto"/>
                <a:sym typeface="Roboto"/>
              </a:rPr>
              <a:t>Third Screenshot:</a:t>
            </a:r>
            <a:endParaRPr sz="900">
              <a:solidFill>
                <a:schemeClr val="dk2"/>
              </a:solidFill>
              <a:latin typeface="Roboto"/>
              <a:ea typeface="Roboto"/>
              <a:cs typeface="Roboto"/>
              <a:sym typeface="Roboto"/>
            </a:endParaRPr>
          </a:p>
          <a:p>
            <a:pPr indent="0" lvl="0" marL="0" rtl="0" algn="l">
              <a:spcBef>
                <a:spcPts val="0"/>
              </a:spcBef>
              <a:spcAft>
                <a:spcPts val="0"/>
              </a:spcAft>
              <a:buNone/>
            </a:pPr>
            <a:r>
              <a:rPr lang="en" sz="900">
                <a:solidFill>
                  <a:schemeClr val="dk2"/>
                </a:solidFill>
                <a:latin typeface="Roboto"/>
                <a:ea typeface="Roboto"/>
                <a:cs typeface="Roboto"/>
                <a:sym typeface="Roboto"/>
              </a:rPr>
              <a:t>- Command: `cat hello.py`</a:t>
            </a:r>
            <a:endParaRPr sz="900">
              <a:solidFill>
                <a:schemeClr val="dk2"/>
              </a:solidFill>
              <a:latin typeface="Roboto"/>
              <a:ea typeface="Roboto"/>
              <a:cs typeface="Roboto"/>
              <a:sym typeface="Roboto"/>
            </a:endParaRPr>
          </a:p>
          <a:p>
            <a:pPr indent="0" lvl="0" marL="0" rtl="0" algn="l">
              <a:spcBef>
                <a:spcPts val="0"/>
              </a:spcBef>
              <a:spcAft>
                <a:spcPts val="0"/>
              </a:spcAft>
              <a:buNone/>
            </a:pPr>
            <a:r>
              <a:rPr lang="en" sz="900">
                <a:solidFill>
                  <a:schemeClr val="dk2"/>
                </a:solidFill>
                <a:latin typeface="Roboto"/>
                <a:ea typeface="Roboto"/>
                <a:cs typeface="Roboto"/>
                <a:sym typeface="Roboto"/>
              </a:rPr>
              <a:t>- Output:</a:t>
            </a:r>
            <a:endParaRPr sz="900">
              <a:solidFill>
                <a:schemeClr val="dk2"/>
              </a:solidFill>
              <a:latin typeface="Roboto"/>
              <a:ea typeface="Roboto"/>
              <a:cs typeface="Roboto"/>
              <a:sym typeface="Roboto"/>
            </a:endParaRPr>
          </a:p>
          <a:p>
            <a:pPr indent="0" lvl="0" marL="0" rtl="0" algn="l">
              <a:spcBef>
                <a:spcPts val="0"/>
              </a:spcBef>
              <a:spcAft>
                <a:spcPts val="0"/>
              </a:spcAft>
              <a:buNone/>
            </a:pPr>
            <a:r>
              <a:rPr lang="en" sz="900">
                <a:solidFill>
                  <a:schemeClr val="dk2"/>
                </a:solidFill>
                <a:latin typeface="Roboto"/>
                <a:ea typeface="Roboto"/>
                <a:cs typeface="Roboto"/>
                <a:sym typeface="Roboto"/>
              </a:rPr>
              <a:t>  - `cat: hello.py: Permission denied`</a:t>
            </a:r>
            <a:endParaRPr sz="900">
              <a:solidFill>
                <a:schemeClr val="dk2"/>
              </a:solidFill>
              <a:latin typeface="Roboto"/>
              <a:ea typeface="Roboto"/>
              <a:cs typeface="Roboto"/>
              <a:sym typeface="Roboto"/>
            </a:endParaRPr>
          </a:p>
          <a:p>
            <a:pPr indent="0" lvl="0" marL="0" rtl="0" algn="l">
              <a:spcBef>
                <a:spcPts val="0"/>
              </a:spcBef>
              <a:spcAft>
                <a:spcPts val="0"/>
              </a:spcAft>
              <a:buNone/>
            </a:pPr>
            <a:r>
              <a:rPr lang="en" sz="900">
                <a:solidFill>
                  <a:schemeClr val="dk2"/>
                </a:solidFill>
                <a:latin typeface="Roboto"/>
                <a:ea typeface="Roboto"/>
                <a:cs typeface="Roboto"/>
                <a:sym typeface="Roboto"/>
              </a:rPr>
              <a:t>  - Current user (ec2-user) lacks read permissions for `hello.py`</a:t>
            </a:r>
            <a:endParaRPr sz="900">
              <a:solidFill>
                <a:schemeClr val="dk2"/>
              </a:solidFill>
              <a:latin typeface="Roboto"/>
              <a:ea typeface="Roboto"/>
              <a:cs typeface="Roboto"/>
              <a:sym typeface="Roboto"/>
            </a:endParaRPr>
          </a:p>
          <a:p>
            <a:pPr indent="0" lvl="0" marL="0" rtl="0" algn="l">
              <a:spcBef>
                <a:spcPts val="0"/>
              </a:spcBef>
              <a:spcAft>
                <a:spcPts val="0"/>
              </a:spcAft>
              <a:buNone/>
            </a:pPr>
            <a:r>
              <a:t/>
            </a:r>
            <a:endParaRPr sz="900">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What is Bert</a:t>
            </a:r>
            <a:r>
              <a:rPr b="1" lang="en"/>
              <a:t>?</a:t>
            </a:r>
            <a:endParaRPr b="1"/>
          </a:p>
        </p:txBody>
      </p:sp>
      <p:sp>
        <p:nvSpPr>
          <p:cNvPr id="123" name="Google Shape;123;p18"/>
          <p:cNvSpPr txBox="1"/>
          <p:nvPr>
            <p:ph idx="1" type="body"/>
          </p:nvPr>
        </p:nvSpPr>
        <p:spPr>
          <a:xfrm>
            <a:off x="4572000" y="1229875"/>
            <a:ext cx="4260300" cy="3339000"/>
          </a:xfrm>
          <a:prstGeom prst="rect">
            <a:avLst/>
          </a:prstGeom>
        </p:spPr>
        <p:txBody>
          <a:bodyPr anchorCtr="0" anchor="t" bIns="91425" lIns="91425" spcFirstLastPara="1" rIns="91425" wrap="square" tIns="91425">
            <a:normAutofit fontScale="77500"/>
          </a:bodyPr>
          <a:lstStyle/>
          <a:p>
            <a:pPr indent="-317182" lvl="0" marL="457200" rtl="0" algn="l">
              <a:spcBef>
                <a:spcPts val="0"/>
              </a:spcBef>
              <a:spcAft>
                <a:spcPts val="0"/>
              </a:spcAft>
              <a:buSzPct val="100000"/>
              <a:buChar char="●"/>
            </a:pPr>
            <a:r>
              <a:rPr lang="en"/>
              <a:t>Bert or Bidirectional Encoder </a:t>
            </a:r>
            <a:r>
              <a:rPr lang="en"/>
              <a:t>Representations</a:t>
            </a:r>
            <a:r>
              <a:rPr lang="en"/>
              <a:t> from Transformers is a </a:t>
            </a:r>
            <a:r>
              <a:rPr lang="en"/>
              <a:t>transformer</a:t>
            </a:r>
            <a:r>
              <a:rPr lang="en"/>
              <a:t> </a:t>
            </a:r>
            <a:r>
              <a:rPr lang="en"/>
              <a:t>language</a:t>
            </a:r>
            <a:r>
              <a:rPr lang="en"/>
              <a:t> model with </a:t>
            </a:r>
            <a:r>
              <a:rPr lang="en"/>
              <a:t>multiple</a:t>
            </a:r>
            <a:r>
              <a:rPr lang="en"/>
              <a:t> encoding layer…..</a:t>
            </a:r>
            <a:endParaRPr/>
          </a:p>
          <a:p>
            <a:pPr indent="-317182" lvl="0" marL="457200" rtl="0" algn="l">
              <a:spcBef>
                <a:spcPts val="0"/>
              </a:spcBef>
              <a:spcAft>
                <a:spcPts val="0"/>
              </a:spcAft>
              <a:buSzPct val="100000"/>
              <a:buChar char="●"/>
            </a:pPr>
            <a:r>
              <a:rPr lang="en"/>
              <a:t>We chose Bert because it uses an </a:t>
            </a:r>
            <a:r>
              <a:rPr lang="en"/>
              <a:t>attention</a:t>
            </a:r>
            <a:r>
              <a:rPr lang="en"/>
              <a:t> mechanism that contextualizes relations between words and it classifies sensitivity based on what we choose to be sensitive from the dataset. This way we can tokenize, the process of breaking down a piece of text into smaller units and assigning a numerical value to each token.</a:t>
            </a:r>
            <a:endParaRPr/>
          </a:p>
          <a:p>
            <a:pPr indent="0" lvl="0" marL="457200" rtl="0" algn="l">
              <a:spcBef>
                <a:spcPts val="1200"/>
              </a:spcBef>
              <a:spcAft>
                <a:spcPts val="1200"/>
              </a:spcAft>
              <a:buNone/>
            </a:pPr>
            <a:r>
              <a:t/>
            </a:r>
            <a:endParaRPr/>
          </a:p>
        </p:txBody>
      </p:sp>
      <p:pic>
        <p:nvPicPr>
          <p:cNvPr id="124" name="Google Shape;124;p18"/>
          <p:cNvPicPr preferRelativeResize="0"/>
          <p:nvPr/>
        </p:nvPicPr>
        <p:blipFill>
          <a:blip r:embed="rId3">
            <a:alphaModFix/>
          </a:blip>
          <a:stretch>
            <a:fillRect/>
          </a:stretch>
        </p:blipFill>
        <p:spPr>
          <a:xfrm>
            <a:off x="876150" y="1035900"/>
            <a:ext cx="3350125" cy="3726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My dataset</a:t>
            </a:r>
            <a:endParaRPr b="1"/>
          </a:p>
        </p:txBody>
      </p:sp>
      <p:sp>
        <p:nvSpPr>
          <p:cNvPr id="130" name="Google Shape;130;p19"/>
          <p:cNvSpPr txBox="1"/>
          <p:nvPr>
            <p:ph idx="1" type="body"/>
          </p:nvPr>
        </p:nvSpPr>
        <p:spPr>
          <a:xfrm>
            <a:off x="5831425" y="1229875"/>
            <a:ext cx="3000900" cy="3415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This is a small sample size of our dataset that is used to train our BERT model in Sagemaker. For </a:t>
            </a:r>
            <a:r>
              <a:rPr lang="en"/>
              <a:t>example</a:t>
            </a:r>
            <a:r>
              <a:rPr lang="en"/>
              <a:t>, we set sensitive information like passwords or </a:t>
            </a:r>
            <a:r>
              <a:rPr lang="en"/>
              <a:t>SSN’s</a:t>
            </a:r>
            <a:r>
              <a:rPr lang="en"/>
              <a:t> to 1 and non-sensitive information to 0 and by using this dataset we trained our model to understand what is sensitive.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31" name="Google Shape;131;p19"/>
          <p:cNvPicPr preferRelativeResize="0"/>
          <p:nvPr/>
        </p:nvPicPr>
        <p:blipFill>
          <a:blip r:embed="rId3">
            <a:alphaModFix/>
          </a:blip>
          <a:stretch>
            <a:fillRect/>
          </a:stretch>
        </p:blipFill>
        <p:spPr>
          <a:xfrm>
            <a:off x="187675" y="1229875"/>
            <a:ext cx="5526626" cy="341517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Generating the model using Bert</a:t>
            </a:r>
            <a:endParaRPr b="1"/>
          </a:p>
        </p:txBody>
      </p:sp>
      <p:sp>
        <p:nvSpPr>
          <p:cNvPr id="137" name="Google Shape;137;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8" name="Google Shape;138;p20"/>
          <p:cNvPicPr preferRelativeResize="0"/>
          <p:nvPr/>
        </p:nvPicPr>
        <p:blipFill>
          <a:blip r:embed="rId3">
            <a:alphaModFix/>
          </a:blip>
          <a:stretch>
            <a:fillRect/>
          </a:stretch>
        </p:blipFill>
        <p:spPr>
          <a:xfrm>
            <a:off x="382250" y="1280101"/>
            <a:ext cx="4435550" cy="2696875"/>
          </a:xfrm>
          <a:prstGeom prst="rect">
            <a:avLst/>
          </a:prstGeom>
          <a:noFill/>
          <a:ln>
            <a:noFill/>
          </a:ln>
        </p:spPr>
      </p:pic>
      <p:pic>
        <p:nvPicPr>
          <p:cNvPr id="139" name="Google Shape;139;p20"/>
          <p:cNvPicPr preferRelativeResize="0"/>
          <p:nvPr/>
        </p:nvPicPr>
        <p:blipFill rotWithShape="1">
          <a:blip r:embed="rId4">
            <a:alphaModFix/>
          </a:blip>
          <a:srcRect b="-35897" l="-18994" r="-31517" t="-14614"/>
          <a:stretch/>
        </p:blipFill>
        <p:spPr>
          <a:xfrm>
            <a:off x="4324850" y="817450"/>
            <a:ext cx="5248651" cy="4767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700">
                <a:solidFill>
                  <a:schemeClr val="accent1"/>
                </a:solidFill>
              </a:rPr>
              <a:t>EFS Sensitivity Score</a:t>
            </a:r>
            <a:endParaRPr b="1" sz="2700">
              <a:solidFill>
                <a:schemeClr val="accent1"/>
              </a:solidFill>
            </a:endParaRPr>
          </a:p>
          <a:p>
            <a:pPr indent="0" lvl="0" marL="0" rtl="0" algn="l">
              <a:spcBef>
                <a:spcPts val="1200"/>
              </a:spcBef>
              <a:spcAft>
                <a:spcPts val="0"/>
              </a:spcAft>
              <a:buNone/>
            </a:pPr>
            <a:r>
              <a:t/>
            </a:r>
            <a:endParaRPr/>
          </a:p>
        </p:txBody>
      </p:sp>
      <p:sp>
        <p:nvSpPr>
          <p:cNvPr id="145" name="Google Shape;145;p21"/>
          <p:cNvSpPr txBox="1"/>
          <p:nvPr>
            <p:ph idx="1" type="body"/>
          </p:nvPr>
        </p:nvSpPr>
        <p:spPr>
          <a:xfrm>
            <a:off x="4883700" y="1106050"/>
            <a:ext cx="42603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The documents will be scored on a scale from 1 to 100, with 1 representing the least sensitive information (e.g., public notice) and 100 representing the most sensitive, such as passwords or financial information.</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t/>
            </a:r>
            <a:endParaRPr b="1"/>
          </a:p>
        </p:txBody>
      </p:sp>
      <p:graphicFrame>
        <p:nvGraphicFramePr>
          <p:cNvPr id="146" name="Google Shape;146;p21"/>
          <p:cNvGraphicFramePr/>
          <p:nvPr/>
        </p:nvGraphicFramePr>
        <p:xfrm>
          <a:off x="191550" y="1353688"/>
          <a:ext cx="3000000" cy="3000000"/>
        </p:xfrm>
        <a:graphic>
          <a:graphicData uri="http://schemas.openxmlformats.org/drawingml/2006/table">
            <a:tbl>
              <a:tblPr>
                <a:noFill/>
                <a:tableStyleId>{C86736F4-0E37-40A1-9DDA-6AA652FC9E7F}</a:tableStyleId>
              </a:tblPr>
              <a:tblGrid>
                <a:gridCol w="1504950"/>
                <a:gridCol w="1504950"/>
                <a:gridCol w="1504950"/>
              </a:tblGrid>
              <a:tr h="568800">
                <a:tc>
                  <a:txBody>
                    <a:bodyPr/>
                    <a:lstStyle/>
                    <a:p>
                      <a:pPr indent="0" lvl="0" marL="0" rtl="0" algn="l">
                        <a:spcBef>
                          <a:spcPts val="0"/>
                        </a:spcBef>
                        <a:spcAft>
                          <a:spcPts val="0"/>
                        </a:spcAft>
                        <a:buNone/>
                      </a:pPr>
                      <a:r>
                        <a:rPr lang="en"/>
                        <a:t>Low Sensitivity</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Medium Sensitivity</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High Sensitivity</a:t>
                      </a:r>
                      <a:endParaRPr/>
                    </a:p>
                    <a:p>
                      <a:pPr indent="0" lvl="0" marL="0" rtl="0" algn="l">
                        <a:spcBef>
                          <a:spcPts val="0"/>
                        </a:spcBef>
                        <a:spcAft>
                          <a:spcPts val="0"/>
                        </a:spcAft>
                        <a:buNone/>
                      </a:pPr>
                      <a:r>
                        <a:t/>
                      </a:r>
                      <a:endParaRPr/>
                    </a:p>
                  </a:txBody>
                  <a:tcPr marT="91425" marB="91425" marR="91425" marL="91425"/>
                </a:tc>
              </a:tr>
              <a:tr h="875100">
                <a:tc>
                  <a:txBody>
                    <a:bodyPr/>
                    <a:lstStyle/>
                    <a:p>
                      <a:pPr indent="0" lvl="0" marL="0" rtl="0" algn="l">
                        <a:spcBef>
                          <a:spcPts val="0"/>
                        </a:spcBef>
                        <a:spcAft>
                          <a:spcPts val="0"/>
                        </a:spcAft>
                        <a:buNone/>
                      </a:pPr>
                      <a:r>
                        <a:rPr lang="en"/>
                        <a:t>1-33</a:t>
                      </a:r>
                      <a:endParaRPr/>
                    </a:p>
                  </a:txBody>
                  <a:tcPr marT="91425" marB="91425" marR="91425" marL="91425"/>
                </a:tc>
                <a:tc>
                  <a:txBody>
                    <a:bodyPr/>
                    <a:lstStyle/>
                    <a:p>
                      <a:pPr indent="0" lvl="0" marL="0" rtl="0" algn="l">
                        <a:spcBef>
                          <a:spcPts val="0"/>
                        </a:spcBef>
                        <a:spcAft>
                          <a:spcPts val="0"/>
                        </a:spcAft>
                        <a:buNone/>
                      </a:pPr>
                      <a:r>
                        <a:rPr lang="en"/>
                        <a:t>34-66</a:t>
                      </a:r>
                      <a:endParaRPr/>
                    </a:p>
                  </a:txBody>
                  <a:tcPr marT="91425" marB="91425" marR="91425" marL="91425"/>
                </a:tc>
                <a:tc>
                  <a:txBody>
                    <a:bodyPr/>
                    <a:lstStyle/>
                    <a:p>
                      <a:pPr indent="0" lvl="0" marL="0" rtl="0" algn="l">
                        <a:spcBef>
                          <a:spcPts val="0"/>
                        </a:spcBef>
                        <a:spcAft>
                          <a:spcPts val="0"/>
                        </a:spcAft>
                        <a:buNone/>
                      </a:pPr>
                      <a:r>
                        <a:rPr lang="en"/>
                        <a:t>67-100</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