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7_14339877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376" r:id="rId3"/>
    <p:sldId id="315" r:id="rId4"/>
    <p:sldId id="318" r:id="rId5"/>
    <p:sldId id="317" r:id="rId6"/>
    <p:sldId id="365" r:id="rId7"/>
    <p:sldId id="326" r:id="rId8"/>
    <p:sldId id="320" r:id="rId9"/>
    <p:sldId id="377" r:id="rId10"/>
    <p:sldId id="378" r:id="rId11"/>
    <p:sldId id="325" r:id="rId12"/>
    <p:sldId id="383" r:id="rId13"/>
    <p:sldId id="371" r:id="rId14"/>
    <p:sldId id="379" r:id="rId15"/>
    <p:sldId id="380" r:id="rId16"/>
    <p:sldId id="336" r:id="rId17"/>
    <p:sldId id="386" r:id="rId18"/>
    <p:sldId id="381" r:id="rId19"/>
    <p:sldId id="382" r:id="rId20"/>
    <p:sldId id="340" r:id="rId21"/>
    <p:sldId id="370" r:id="rId22"/>
    <p:sldId id="358" r:id="rId23"/>
    <p:sldId id="385" r:id="rId24"/>
    <p:sldId id="287" r:id="rId25"/>
    <p:sldId id="361" r:id="rId26"/>
    <p:sldId id="384" r:id="rId27"/>
    <p:sldId id="364" r:id="rId28"/>
    <p:sldId id="2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15"/>
            <p14:sldId id="318"/>
            <p14:sldId id="317"/>
            <p14:sldId id="365"/>
            <p14:sldId id="326"/>
            <p14:sldId id="320"/>
            <p14:sldId id="377"/>
            <p14:sldId id="378"/>
            <p14:sldId id="325"/>
            <p14:sldId id="383"/>
            <p14:sldId id="371"/>
            <p14:sldId id="379"/>
            <p14:sldId id="380"/>
          </p14:sldIdLst>
        </p14:section>
        <p14:section name="설계단계" id="{079FB007-4044-4E60-AD09-4E9512A5438F}">
          <p14:sldIdLst>
            <p14:sldId id="336"/>
            <p14:sldId id="386"/>
            <p14:sldId id="381"/>
            <p14:sldId id="382"/>
            <p14:sldId id="340"/>
            <p14:sldId id="370"/>
            <p14:sldId id="358"/>
            <p14:sldId id="385"/>
            <p14:sldId id="287"/>
            <p14:sldId id="361"/>
            <p14:sldId id="384"/>
            <p14:sldId id="3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E8E911-0CB3-8B38-B243-BD927FA74830}" name="이 상민" initials="상이" userId="S::lsm@fkiims.onmicrosoft.com::64505b25-1d12-486c-9a86-910d06e20881" providerId="AD"/>
  <p188:author id="{2DAE73D9-BB6E-2571-DF8B-22577207D14B}" name="호연 황" initials="호황" userId="99b5e6903037fbf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5" d="100"/>
          <a:sy n="105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07_14339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EACD0E-34F4-4E28-88A4-32331CC4A56B}" authorId="{71E8E911-0CB3-8B38-B243-BD927FA74830}" created="2023-05-11T00:14:22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8925687" sldId="263"/>
      <ac:spMk id="25" creationId="{00000000-0000-0000-0000-000000000000}"/>
      <ac:txMk cp="13" len="2">
        <ac:context len="23" hash="3315474912"/>
      </ac:txMk>
    </ac:txMkLst>
    <p188:pos x="4132775" y="630332"/>
    <p188:replyLst>
      <p188:reply id="{9CD5E309-C0EE-47DD-8B14-321783F91B4A}" authorId="{2DAE73D9-BB6E-2571-DF8B-22577207D14B}" created="2024-07-13T01:43:23.017">
        <p188:txBody>
          <a:bodyPr/>
          <a:lstStyle/>
          <a:p>
            <a:r>
              <a:rPr lang="ko-KR" altLang="en-US"/>
              <a:t>네</a:t>
            </a:r>
          </a:p>
        </p188:txBody>
      </p188:reply>
    </p188:replyLst>
    <p188:txBody>
      <a:bodyPr/>
      <a:lstStyle/>
      <a:p>
        <a:r>
          <a:rPr lang="ko-KR" altLang="en-US"/>
          <a:t>팀원 성명, 소속 등 개인정보 기재 불가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7_143398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3714" y="3745041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77787B"/>
                </a:solidFill>
              </a:rPr>
              <a:t>IOT</a:t>
            </a:r>
            <a:r>
              <a:rPr lang="ko-KR" altLang="en-US" sz="2400" b="1" spc="-150" dirty="0">
                <a:solidFill>
                  <a:srgbClr val="77787B"/>
                </a:solidFill>
              </a:rPr>
              <a:t>기반 환자 생체정보를 활용한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algn="ctr"/>
            <a:r>
              <a:rPr lang="en-US" altLang="ko-KR" sz="2400" b="1" spc="-150" dirty="0">
                <a:solidFill>
                  <a:srgbClr val="77787B"/>
                </a:solidFill>
              </a:rPr>
              <a:t>ChatGPT +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메타버스 건강 상담 서비스 개발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LSPT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49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997816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410380" y="1473901"/>
            <a:ext cx="345328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5FF327-AFCC-BE70-6D23-B9851969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73DF4-40E6-A16F-533F-54DBDA61CE57}"/>
              </a:ext>
            </a:extLst>
          </p:cNvPr>
          <p:cNvSpPr txBox="1"/>
          <p:nvPr/>
        </p:nvSpPr>
        <p:spPr>
          <a:xfrm>
            <a:off x="5410380" y="1473901"/>
            <a:ext cx="34532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사용자</a:t>
            </a:r>
            <a:r>
              <a:rPr kumimoji="1" lang="ko-KR" altLang="en-US" sz="1600" dirty="0"/>
              <a:t> 건강 정보 수집 및 모니터링</a:t>
            </a:r>
            <a:endParaRPr kumimoji="1" lang="en-US" altLang="ko-KR" sz="1600" dirty="0"/>
          </a:p>
          <a:p>
            <a:r>
              <a:rPr kumimoji="1" lang="ko-Kore-KR" altLang="en-US" sz="1200" dirty="0"/>
              <a:t>사용자</a:t>
            </a:r>
            <a:r>
              <a:rPr kumimoji="1" lang="en-US" altLang="ko-Kore-KR" sz="1200" dirty="0"/>
              <a:t>(</a:t>
            </a:r>
            <a:r>
              <a:rPr kumimoji="1" lang="ko-KR" altLang="en-US" sz="1200" dirty="0"/>
              <a:t>모니터링 대상자</a:t>
            </a:r>
            <a:r>
              <a:rPr kumimoji="1" lang="en-US" altLang="ko-KR" sz="1200" dirty="0"/>
              <a:t>)</a:t>
            </a:r>
            <a:r>
              <a:rPr kumimoji="1" lang="ko-Kore-KR" altLang="en-US" sz="1200" dirty="0"/>
              <a:t>가</a:t>
            </a:r>
            <a:r>
              <a:rPr kumimoji="1" lang="ko-KR" altLang="en-US" sz="1200" dirty="0"/>
              <a:t> 착용한 </a:t>
            </a:r>
            <a:r>
              <a:rPr kumimoji="1" lang="ko-KR" altLang="en-US" sz="1200" dirty="0" err="1"/>
              <a:t>스마트워치를</a:t>
            </a:r>
            <a:r>
              <a:rPr kumimoji="1" lang="ko-KR" altLang="en-US" sz="1200" dirty="0"/>
              <a:t> 통해 사용자의 현재 건강 정보를 수집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수집된 정보는 웹 서버의 데이터베이스로 전송</a:t>
            </a:r>
            <a:endParaRPr kumimoji="1" lang="en-US" altLang="ko-KR" sz="1200" dirty="0"/>
          </a:p>
          <a:p>
            <a:r>
              <a:rPr kumimoji="1" lang="ko-KR" altLang="en-US" sz="1200" dirty="0"/>
              <a:t>웹 서버는 메타버스를 통해 사용자의 현재 건강 상태를 시각적으로 표현</a:t>
            </a:r>
            <a:endParaRPr kumimoji="1" lang="en-US" altLang="ko-KR" sz="1200" dirty="0"/>
          </a:p>
          <a:p>
            <a:r>
              <a:rPr kumimoji="1" lang="ko-KR" altLang="en-US" sz="1200" dirty="0"/>
              <a:t>사용자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모니터링 담당자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는 모니터링 대상자들의 상태를 간단하게 확인가능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ko-KR" altLang="en-US" sz="1400" dirty="0"/>
              <a:t>건강 정보 상담 및 </a:t>
            </a:r>
            <a:r>
              <a:rPr kumimoji="1" lang="ko-KR" altLang="en-US" sz="1400" dirty="0" err="1"/>
              <a:t>비대면</a:t>
            </a:r>
            <a:r>
              <a:rPr kumimoji="1" lang="ko-KR" altLang="en-US" sz="1400" dirty="0"/>
              <a:t> 진료</a:t>
            </a:r>
            <a:endParaRPr kumimoji="1" lang="en-US" altLang="ko-KR" sz="1400" dirty="0"/>
          </a:p>
          <a:p>
            <a:r>
              <a:rPr kumimoji="1" lang="ko-KR" altLang="en-US" sz="1200" dirty="0"/>
              <a:t>의료 종사자와의 연계를 통해 메타버스 상에서 비대면으로 진료 및 상담이 가능</a:t>
            </a:r>
            <a:endParaRPr kumimoji="1" lang="en-US" altLang="ko-KR" sz="1200" dirty="0"/>
          </a:p>
          <a:p>
            <a:r>
              <a:rPr kumimoji="1" lang="ko-KR" altLang="en-US" sz="1200" dirty="0"/>
              <a:t>의료 종사자가 부재중인 야간 혹은 특이 상황시에는 </a:t>
            </a:r>
            <a:r>
              <a:rPr kumimoji="1" lang="en-US" altLang="ko-KR" sz="1200" dirty="0"/>
              <a:t>CHAT GPT 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활용해 </a:t>
            </a:r>
            <a:r>
              <a:rPr kumimoji="1" lang="en-US" altLang="ko-KR" sz="1200" dirty="0"/>
              <a:t>24</a:t>
            </a:r>
            <a:r>
              <a:rPr kumimoji="1" lang="ko-KR" altLang="en-US" sz="1200" dirty="0"/>
              <a:t>시간 건강 상담이 가능</a:t>
            </a:r>
            <a:endParaRPr kumimoji="1" lang="en-US" altLang="ko-KR" sz="1200" dirty="0"/>
          </a:p>
          <a:p>
            <a:r>
              <a:rPr kumimoji="1" lang="ko-KR" altLang="en-US" sz="1200" dirty="0"/>
              <a:t>또한 메타버스를 활용한 </a:t>
            </a:r>
            <a:r>
              <a:rPr kumimoji="1" lang="ko-KR" altLang="en-US" sz="1200" dirty="0" err="1"/>
              <a:t>사용자간의</a:t>
            </a:r>
            <a:r>
              <a:rPr kumimoji="1" lang="ko-KR" altLang="en-US" sz="1200" dirty="0"/>
              <a:t> 여러 상호작용이 가능</a:t>
            </a:r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77F17C7-2D8F-1DB1-D557-5BFE448180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8" y="2349239"/>
            <a:ext cx="4725512" cy="25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4CF04F-9BC3-E288-3B71-3367E3AA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493324"/>
            <a:ext cx="8028384" cy="44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7D0C48-A147-BA11-3078-EF20F24DF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371377"/>
            <a:ext cx="6772105" cy="41152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1E09CE-BCF6-FFC1-CBDF-ACDD7B98FC87}"/>
              </a:ext>
            </a:extLst>
          </p:cNvPr>
          <p:cNvCxnSpPr/>
          <p:nvPr/>
        </p:nvCxnSpPr>
        <p:spPr>
          <a:xfrm flipV="1">
            <a:off x="6804248" y="1196752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52368-8CE9-C769-3D0A-FEE82F792183}"/>
              </a:ext>
            </a:extLst>
          </p:cNvPr>
          <p:cNvSpPr txBox="1"/>
          <p:nvPr/>
        </p:nvSpPr>
        <p:spPr>
          <a:xfrm>
            <a:off x="7452320" y="989327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메타버스 연결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C7F14-6235-97CE-1B19-2DA9A427E90B}"/>
              </a:ext>
            </a:extLst>
          </p:cNvPr>
          <p:cNvSpPr txBox="1"/>
          <p:nvPr/>
        </p:nvSpPr>
        <p:spPr>
          <a:xfrm>
            <a:off x="3491880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</p:spTree>
    <p:extLst>
      <p:ext uri="{BB962C8B-B14F-4D97-AF65-F5344CB8AC3E}">
        <p14:creationId xmlns:p14="http://schemas.microsoft.com/office/powerpoint/2010/main" val="247028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39ADB3-5745-6874-48B3-5A48BA88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08" y="1480746"/>
            <a:ext cx="6453784" cy="393536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70357B-9C72-E90E-1AA6-91B9A796426F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3356992"/>
            <a:ext cx="423838" cy="9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D9227-FBE8-689F-FF69-90F65E4E3DAA}"/>
              </a:ext>
            </a:extLst>
          </p:cNvPr>
          <p:cNvSpPr txBox="1"/>
          <p:nvPr/>
        </p:nvSpPr>
        <p:spPr>
          <a:xfrm>
            <a:off x="12624" y="302889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Iot</a:t>
            </a:r>
            <a:r>
              <a:rPr lang="ko-KR" altLang="en-US" sz="1000" dirty="0"/>
              <a:t>를 통한 신체 정보 실시간 갱신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013C4-70C9-AB33-5561-BBB3BF32250C}"/>
              </a:ext>
            </a:extLst>
          </p:cNvPr>
          <p:cNvCxnSpPr>
            <a:cxnSpLocks/>
          </p:cNvCxnSpPr>
          <p:nvPr/>
        </p:nvCxnSpPr>
        <p:spPr>
          <a:xfrm>
            <a:off x="4572000" y="5416115"/>
            <a:ext cx="0" cy="38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6B0C2D-D858-3B6A-13BE-95E6DBA830AB}"/>
              </a:ext>
            </a:extLst>
          </p:cNvPr>
          <p:cNvSpPr txBox="1"/>
          <p:nvPr/>
        </p:nvSpPr>
        <p:spPr>
          <a:xfrm>
            <a:off x="4067944" y="589492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메타버스 구현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EEB987-EE2D-9F56-BA0D-CBD32B3A751F}"/>
              </a:ext>
            </a:extLst>
          </p:cNvPr>
          <p:cNvCxnSpPr/>
          <p:nvPr/>
        </p:nvCxnSpPr>
        <p:spPr>
          <a:xfrm>
            <a:off x="7452320" y="3028890"/>
            <a:ext cx="34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C820F-3ECA-B3F3-EB33-72246835309C}"/>
              </a:ext>
            </a:extLst>
          </p:cNvPr>
          <p:cNvSpPr txBox="1"/>
          <p:nvPr/>
        </p:nvSpPr>
        <p:spPr>
          <a:xfrm>
            <a:off x="7884368" y="2828835"/>
            <a:ext cx="116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메타버스 내에서 실시간 채팅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556376-C404-32D2-AA70-D257E9D773E6}"/>
              </a:ext>
            </a:extLst>
          </p:cNvPr>
          <p:cNvCxnSpPr>
            <a:cxnSpLocks/>
          </p:cNvCxnSpPr>
          <p:nvPr/>
        </p:nvCxnSpPr>
        <p:spPr>
          <a:xfrm>
            <a:off x="7625606" y="4437112"/>
            <a:ext cx="258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494C31-CED6-2841-DE64-E77DF3A906EC}"/>
              </a:ext>
            </a:extLst>
          </p:cNvPr>
          <p:cNvCxnSpPr>
            <a:cxnSpLocks/>
          </p:cNvCxnSpPr>
          <p:nvPr/>
        </p:nvCxnSpPr>
        <p:spPr>
          <a:xfrm>
            <a:off x="7625606" y="5085184"/>
            <a:ext cx="258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B920D5-C046-8C6D-D404-A113A2C2AADA}"/>
              </a:ext>
            </a:extLst>
          </p:cNvPr>
          <p:cNvSpPr txBox="1"/>
          <p:nvPr/>
        </p:nvSpPr>
        <p:spPr>
          <a:xfrm>
            <a:off x="7884368" y="4437112"/>
            <a:ext cx="116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건물과 상호작용하지 않더라도</a:t>
            </a:r>
            <a:endParaRPr lang="en-US" altLang="ko-KR" sz="1000" dirty="0"/>
          </a:p>
          <a:p>
            <a:r>
              <a:rPr lang="ko-KR" altLang="en-US" sz="1000" dirty="0"/>
              <a:t>직접 이동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3C9060-F607-62C2-EBE2-16BACC217DB2}"/>
              </a:ext>
            </a:extLst>
          </p:cNvPr>
          <p:cNvSpPr txBox="1"/>
          <p:nvPr/>
        </p:nvSpPr>
        <p:spPr>
          <a:xfrm>
            <a:off x="363589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 화면</a:t>
            </a:r>
          </a:p>
        </p:txBody>
      </p:sp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5FC570-9626-06EF-5980-3FED6C36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78" y="1360240"/>
            <a:ext cx="6508044" cy="46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219845" y="2244126"/>
          <a:ext cx="8848773" cy="42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35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&lt;IOT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기반 건강상담 플랫폼 기능 흐름도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496069" y="5074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건강 데이터 수집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Fitbit 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flipH="1">
            <a:off x="2187956" y="4168204"/>
            <a:ext cx="11113" cy="265112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905217" y="2959214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메타버스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5332793" y="2996952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건강상담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비대면 진료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건강 추천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>
                <a:latin typeface="맑은 고딕" pitchFamily="50" charset="-127"/>
                <a:ea typeface="맑은 고딕" pitchFamily="50" charset="-127"/>
              </a:rPr>
              <a:t>건강 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>
            <a:stCxn id="92" idx="3"/>
          </p:cNvCxnSpPr>
          <p:nvPr/>
        </p:nvCxnSpPr>
        <p:spPr>
          <a:xfrm>
            <a:off x="5129179" y="3133839"/>
            <a:ext cx="194089" cy="27348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flipH="1">
            <a:off x="3016084" y="5517232"/>
            <a:ext cx="1195875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/>
          <p:nvPr/>
        </p:nvCxnSpPr>
        <p:spPr>
          <a:xfrm rot="5400000" flipH="1" flipV="1">
            <a:off x="3428193" y="4160580"/>
            <a:ext cx="2150293" cy="5827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병원 연계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7020892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AI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친구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5016880" y="2861359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80252" y="5642991"/>
            <a:ext cx="3751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실행하여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FITBIT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인증을 하고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메타버스로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진입한다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메타버스 내에서 수집된 건강데이터를 기반으로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건강상담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건강 추천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건강 관리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기능을 수행하고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병원과 연계하여 비대면 진료를 수행한다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친구 데이터를 활용해 커뮤니티 기능을 수행한다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219845" y="1398060"/>
          <a:ext cx="8814702" cy="808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24_HI029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IOT</a:t>
                      </a:r>
                      <a:r>
                        <a:rPr lang="ko-KR" altLang="en-US" sz="1000" dirty="0"/>
                        <a:t>를 활용한 메타버스 기반 건강 상담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2024 .07.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09.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스마트 밴드를 활용한 건강 관리를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메타버스로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구현한다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CE3DFAE-26D3-17F4-3A40-06837F2A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1659319" y="4423790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FITBIT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호출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195736" y="4738975"/>
            <a:ext cx="3952" cy="310049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0" name="직선 연결선 69"/>
          <p:cNvCxnSpPr/>
          <p:nvPr/>
        </p:nvCxnSpPr>
        <p:spPr>
          <a:xfrm flipH="1">
            <a:off x="5100673" y="3314129"/>
            <a:ext cx="14633" cy="2077425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22" name="Rectangle 41"/>
          <p:cNvSpPr>
            <a:spLocks noChangeArrowheads="1"/>
          </p:cNvSpPr>
          <p:nvPr/>
        </p:nvSpPr>
        <p:spPr bwMode="auto">
          <a:xfrm>
            <a:off x="7026935" y="4589685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AI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41"/>
          <p:cNvSpPr>
            <a:spLocks noChangeArrowheads="1"/>
          </p:cNvSpPr>
          <p:nvPr/>
        </p:nvSpPr>
        <p:spPr bwMode="auto">
          <a:xfrm>
            <a:off x="7012368" y="3032348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AI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9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6EF880-1604-DBFC-CB58-17D3223EF91B}"/>
              </a:ext>
            </a:extLst>
          </p:cNvPr>
          <p:cNvSpPr/>
          <p:nvPr/>
        </p:nvSpPr>
        <p:spPr>
          <a:xfrm>
            <a:off x="133772" y="1650476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CA23C-5676-AF5E-7FF4-72E10CCC6E9A}"/>
              </a:ext>
            </a:extLst>
          </p:cNvPr>
          <p:cNvSpPr/>
          <p:nvPr/>
        </p:nvSpPr>
        <p:spPr>
          <a:xfrm>
            <a:off x="4483516" y="1650476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A2220-05A6-9D6E-60E1-53205396FCD3}"/>
              </a:ext>
            </a:extLst>
          </p:cNvPr>
          <p:cNvSpPr txBox="1"/>
          <p:nvPr/>
        </p:nvSpPr>
        <p:spPr>
          <a:xfrm>
            <a:off x="4460100" y="1789423"/>
            <a:ext cx="429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 시나리오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6A19D-2301-AB12-4459-4D1894503111}"/>
              </a:ext>
            </a:extLst>
          </p:cNvPr>
          <p:cNvSpPr txBox="1"/>
          <p:nvPr/>
        </p:nvSpPr>
        <p:spPr>
          <a:xfrm>
            <a:off x="227590" y="1789424"/>
            <a:ext cx="429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실시간 건강 상태 모니터링 알고리즘의 흐름도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E2F99FE-CB4D-A039-EEE8-351D90CD20E6}"/>
              </a:ext>
            </a:extLst>
          </p:cNvPr>
          <p:cNvSpPr/>
          <p:nvPr/>
        </p:nvSpPr>
        <p:spPr>
          <a:xfrm>
            <a:off x="905702" y="2093408"/>
            <a:ext cx="864096" cy="27699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환자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46AB75C8-D9B5-41A1-1921-98D7684365E2}"/>
              </a:ext>
            </a:extLst>
          </p:cNvPr>
          <p:cNvSpPr/>
          <p:nvPr/>
        </p:nvSpPr>
        <p:spPr>
          <a:xfrm>
            <a:off x="656774" y="2507026"/>
            <a:ext cx="1361952" cy="27699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환자의 건강 데이터 기록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8EC759-22C9-5925-DD4B-016677EB406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7750" y="2370407"/>
            <a:ext cx="0" cy="13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31839A82-F304-5EF7-D031-6C96BE586705}"/>
              </a:ext>
            </a:extLst>
          </p:cNvPr>
          <p:cNvSpPr/>
          <p:nvPr/>
        </p:nvSpPr>
        <p:spPr>
          <a:xfrm>
            <a:off x="258176" y="2916531"/>
            <a:ext cx="2160240" cy="598441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건강 데이터가 정상 범위를 벗어났는가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8AE616-88F4-9F8A-7E79-BC9874CECD6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337750" y="2784024"/>
            <a:ext cx="546" cy="13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9745BC-B7DD-B054-F7A7-F7135579EEA9}"/>
              </a:ext>
            </a:extLst>
          </p:cNvPr>
          <p:cNvSpPr txBox="1"/>
          <p:nvPr/>
        </p:nvSpPr>
        <p:spPr>
          <a:xfrm>
            <a:off x="999575" y="3456778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  <a:endParaRPr lang="ko-KR" altLang="en-US" sz="8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86132CEC-7B75-F1FD-D73C-A120996658CE}"/>
              </a:ext>
            </a:extLst>
          </p:cNvPr>
          <p:cNvSpPr/>
          <p:nvPr/>
        </p:nvSpPr>
        <p:spPr>
          <a:xfrm>
            <a:off x="656774" y="3647478"/>
            <a:ext cx="1361952" cy="27699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건강 이상 기록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CF12A4E1-D674-A139-58CE-9E7856EEC5DE}"/>
              </a:ext>
            </a:extLst>
          </p:cNvPr>
          <p:cNvSpPr/>
          <p:nvPr/>
        </p:nvSpPr>
        <p:spPr>
          <a:xfrm>
            <a:off x="2252720" y="3486755"/>
            <a:ext cx="2160240" cy="598441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건강 이상 상태가 정상 범위보다 오래 지속되는가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1F7460-ED94-C402-4903-2207A264EF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337750" y="3514971"/>
            <a:ext cx="546" cy="13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42936446-2D23-91F4-C976-FB856BC88A50}"/>
              </a:ext>
            </a:extLst>
          </p:cNvPr>
          <p:cNvSpPr/>
          <p:nvPr/>
        </p:nvSpPr>
        <p:spPr>
          <a:xfrm>
            <a:off x="2657764" y="4246720"/>
            <a:ext cx="1361952" cy="27699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 관리자에게 알림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64838-9AA4-3B84-796C-0145066A2F87}"/>
              </a:ext>
            </a:extLst>
          </p:cNvPr>
          <p:cNvSpPr txBox="1"/>
          <p:nvPr/>
        </p:nvSpPr>
        <p:spPr>
          <a:xfrm>
            <a:off x="2915569" y="4033088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  <a:endParaRPr lang="ko-KR" altLang="en-US" sz="800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913E13A4-4B7C-38F0-5999-4A4B26E09B4D}"/>
              </a:ext>
            </a:extLst>
          </p:cNvPr>
          <p:cNvSpPr/>
          <p:nvPr/>
        </p:nvSpPr>
        <p:spPr>
          <a:xfrm>
            <a:off x="256835" y="4085197"/>
            <a:ext cx="2160240" cy="598441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건강 데이터가 </a:t>
            </a:r>
            <a:r>
              <a:rPr lang="ko-KR" altLang="en-US" sz="800" b="1" dirty="0" err="1"/>
              <a:t>임계값을</a:t>
            </a:r>
            <a:r>
              <a:rPr lang="ko-KR" altLang="en-US" sz="800" b="1" dirty="0"/>
              <a:t> 벗어났는가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87DAC4-1600-B9CE-14BB-F1B5DC6EC49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18726" y="3785976"/>
            <a:ext cx="2339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C1FAC0-C002-E4B6-77DC-3D5C9AEEC03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32840" y="4085196"/>
            <a:ext cx="5900" cy="16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E3F63-0AF4-6B77-96B1-154C2B991CF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1336956" y="3924476"/>
            <a:ext cx="795" cy="1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56356-A701-87A6-BE9F-B416AA69D3B7}"/>
              </a:ext>
            </a:extLst>
          </p:cNvPr>
          <p:cNvSpPr txBox="1"/>
          <p:nvPr/>
        </p:nvSpPr>
        <p:spPr>
          <a:xfrm>
            <a:off x="983972" y="4648320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  <a:endParaRPr lang="ko-KR" altLang="en-US" sz="8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3B5DB4D5-E65B-4070-38B2-6B264C41EE83}"/>
              </a:ext>
            </a:extLst>
          </p:cNvPr>
          <p:cNvSpPr/>
          <p:nvPr/>
        </p:nvSpPr>
        <p:spPr>
          <a:xfrm>
            <a:off x="656774" y="4844357"/>
            <a:ext cx="1361952" cy="27699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119 </a:t>
            </a:r>
            <a:r>
              <a:rPr lang="ko-KR" altLang="en-US" sz="800" b="1" dirty="0"/>
              <a:t>와 </a:t>
            </a:r>
            <a:r>
              <a:rPr lang="en-US" altLang="ko-KR" sz="800" b="1" dirty="0"/>
              <a:t>112 </a:t>
            </a:r>
            <a:r>
              <a:rPr lang="ko-KR" altLang="en-US" sz="800" b="1" dirty="0"/>
              <a:t>비상연락망에 연락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10284C9-50F9-BBA4-D52A-7D6D40917408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336956" y="4683638"/>
            <a:ext cx="795" cy="1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182FDCEC-88D4-FF2D-16C6-1225EC97211E}"/>
              </a:ext>
            </a:extLst>
          </p:cNvPr>
          <p:cNvSpPr/>
          <p:nvPr/>
        </p:nvSpPr>
        <p:spPr>
          <a:xfrm>
            <a:off x="879835" y="5310092"/>
            <a:ext cx="914240" cy="276999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환자 </a:t>
            </a:r>
            <a:r>
              <a:rPr lang="ko-KR" altLang="en-US" sz="800" b="1"/>
              <a:t>상태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지속 모니터링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0955F6-191E-B5EE-1B1A-4EC7D8D8E381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1336956" y="5121355"/>
            <a:ext cx="795" cy="18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A2865D-570C-3F7C-F791-AEDBEA3AA9F5}"/>
              </a:ext>
            </a:extLst>
          </p:cNvPr>
          <p:cNvSpPr txBox="1"/>
          <p:nvPr/>
        </p:nvSpPr>
        <p:spPr>
          <a:xfrm>
            <a:off x="2037571" y="2887942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BFC56-B6A0-A166-BFDD-D3E2772AA1DF}"/>
              </a:ext>
            </a:extLst>
          </p:cNvPr>
          <p:cNvSpPr txBox="1"/>
          <p:nvPr/>
        </p:nvSpPr>
        <p:spPr>
          <a:xfrm>
            <a:off x="2904464" y="3271311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2D0366-78BB-B75C-6CFD-F35CD9AE5594}"/>
              </a:ext>
            </a:extLst>
          </p:cNvPr>
          <p:cNvSpPr txBox="1"/>
          <p:nvPr/>
        </p:nvSpPr>
        <p:spPr>
          <a:xfrm>
            <a:off x="154402" y="3976086"/>
            <a:ext cx="57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B62BE7-D769-9755-9239-ABA5EEFC4477}"/>
              </a:ext>
            </a:extLst>
          </p:cNvPr>
          <p:cNvSpPr txBox="1"/>
          <p:nvPr/>
        </p:nvSpPr>
        <p:spPr>
          <a:xfrm>
            <a:off x="4590150" y="2205367"/>
            <a:ext cx="4212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환자의 건강 데이터를 기록한다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데이터가 정상 범위를 벗어나는지 확인한다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데이터가 정상 범위를 벗어나면 건강 이상을 기록한다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이상 상태가 정상 범위보다 오래 지속되는지 확인한다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이상 상태가 정상 범위보다 오래 지속되면 담당 관리자에게 알린다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데이터가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벗어났는지 확인한다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건강 데이터가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벗어나면 </a:t>
            </a:r>
            <a:r>
              <a:rPr lang="en-US" altLang="ko-KR" sz="1200" dirty="0"/>
              <a:t>119</a:t>
            </a:r>
            <a:r>
              <a:rPr lang="ko-KR" altLang="en-US" sz="1200" dirty="0"/>
              <a:t>와 </a:t>
            </a:r>
            <a:r>
              <a:rPr lang="en-US" altLang="ko-KR" sz="1200" dirty="0"/>
              <a:t>112 </a:t>
            </a:r>
            <a:r>
              <a:rPr lang="ko-KR" altLang="en-US" sz="1200" dirty="0"/>
              <a:t>비상 연락망에 연락한다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환자의 상태를 지속적으로 모니터링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2007512-EC5F-9270-B7D6-A7ADEBE33822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rot="16200000" flipV="1">
            <a:off x="2255169" y="2409084"/>
            <a:ext cx="841229" cy="131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7202F24-F06E-65C7-4845-24DDB03B5B3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8417" y="2651249"/>
            <a:ext cx="231815" cy="564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2ADA38A-A212-BE47-F46D-306837BEEF84}"/>
              </a:ext>
            </a:extLst>
          </p:cNvPr>
          <p:cNvCxnSpPr>
            <a:cxnSpLocks/>
            <a:stCxn id="20" idx="1"/>
            <a:endCxn id="7" idx="1"/>
          </p:cNvCxnSpPr>
          <p:nvPr/>
        </p:nvCxnSpPr>
        <p:spPr>
          <a:xfrm rot="10800000" flipH="1">
            <a:off x="256835" y="2645525"/>
            <a:ext cx="399939" cy="1738892"/>
          </a:xfrm>
          <a:prstGeom prst="bentConnector3">
            <a:avLst>
              <a:gd name="adj1" fmla="val -127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E08EEDB-D9F4-2BE3-5030-0E49EDB68E1F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2417075" y="4384418"/>
            <a:ext cx="240689" cy="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385646" y="1376773"/>
            <a:ext cx="2214246" cy="2043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309692" y="1962677"/>
            <a:ext cx="6555088" cy="1928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1318726" y="4069798"/>
            <a:ext cx="6546053" cy="1427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E56967-280A-DA84-77B8-B96EE361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89" y="951589"/>
            <a:ext cx="651077" cy="209159"/>
          </a:xfrm>
          <a:prstGeom prst="rect">
            <a:avLst/>
          </a:prstGeom>
        </p:spPr>
      </p:pic>
      <p:sp>
        <p:nvSpPr>
          <p:cNvPr id="20" name="사각형: 둥근 모서리 26">
            <a:extLst>
              <a:ext uri="{FF2B5EF4-FFF2-40B4-BE49-F238E27FC236}">
                <a16:creationId xmlns:a16="http://schemas.microsoft.com/office/drawing/2014/main" id="{783D7034-7375-F3AC-8511-F184DA6955CC}"/>
              </a:ext>
            </a:extLst>
          </p:cNvPr>
          <p:cNvSpPr/>
          <p:nvPr/>
        </p:nvSpPr>
        <p:spPr>
          <a:xfrm>
            <a:off x="1477463" y="5691132"/>
            <a:ext cx="6189075" cy="27615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6CD91-B3C8-4098-C202-FC55A2A6F30F}"/>
              </a:ext>
            </a:extLst>
          </p:cNvPr>
          <p:cNvSpPr txBox="1"/>
          <p:nvPr/>
        </p:nvSpPr>
        <p:spPr>
          <a:xfrm>
            <a:off x="1309692" y="1968205"/>
            <a:ext cx="65550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RNN(Recurrent </a:t>
            </a:r>
            <a:r>
              <a:rPr lang="en-US" altLang="ko-KR" sz="1350" dirty="0" err="1"/>
              <a:t>Netural</a:t>
            </a:r>
            <a:r>
              <a:rPr lang="en-US" altLang="ko-KR" sz="1350" dirty="0"/>
              <a:t> Network) </a:t>
            </a:r>
            <a:r>
              <a:rPr lang="ko-KR" altLang="en-US" sz="1350" dirty="0"/>
              <a:t>알고리즘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200" dirty="0"/>
              <a:t>RNN</a:t>
            </a:r>
            <a:r>
              <a:rPr lang="ko-KR" altLang="en-US" sz="1200" dirty="0"/>
              <a:t>은 자연어 문장과 같이 단어의 순서에 따라 의미가 달라지는 순차 데이터를 다룰 때 주로 사용되는 신경망입니다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</a:t>
            </a:r>
            <a:r>
              <a:rPr lang="en-US" altLang="ko-KR" sz="1200" dirty="0"/>
              <a:t>RNN</a:t>
            </a:r>
            <a:r>
              <a:rPr lang="ko-KR" altLang="en-US" sz="1200" dirty="0"/>
              <a:t>은 단어의 어순에 따라 문장의 의미가 달라지고 앞에 어떤 단어가 쓰였는지 기억해야 뒤에 오는 단어를 예측하는 등의 문제를 풀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주로 활용됩니다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RNN</a:t>
            </a:r>
            <a:r>
              <a:rPr lang="ko-KR" altLang="en-US" sz="1200" dirty="0"/>
              <a:t>은 </a:t>
            </a:r>
            <a:r>
              <a:rPr lang="en-US" altLang="ko-KR" sz="1200" dirty="0"/>
              <a:t>Hidden Layer</a:t>
            </a:r>
            <a:r>
              <a:rPr lang="ko-KR" altLang="en-US" sz="1200" dirty="0"/>
              <a:t>의 노드에서 활성화 함수를 거쳐 나온 </a:t>
            </a:r>
            <a:r>
              <a:rPr lang="ko-KR" altLang="en-US" sz="1200" dirty="0" err="1"/>
              <a:t>결괏값을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OutputLayer</a:t>
            </a:r>
            <a:r>
              <a:rPr lang="ko-KR" altLang="en-US" sz="1200" dirty="0"/>
              <a:t>로 보내면서 다시 다음 </a:t>
            </a:r>
            <a:r>
              <a:rPr lang="en-US" altLang="ko-KR" sz="1200" dirty="0"/>
              <a:t>Hidden Layer </a:t>
            </a:r>
            <a:r>
              <a:rPr lang="ko-KR" altLang="en-US" sz="1200" dirty="0"/>
              <a:t>노드 계산의 </a:t>
            </a:r>
            <a:r>
              <a:rPr lang="ko-KR" altLang="en-US" sz="1200" dirty="0" err="1"/>
              <a:t>입력값으로</a:t>
            </a:r>
            <a:r>
              <a:rPr lang="ko-KR" altLang="en-US" sz="1200" dirty="0"/>
              <a:t> 보내는 신경망입니다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</a:t>
            </a:r>
            <a:r>
              <a:rPr lang="ko-KR" altLang="en-US" sz="1200" dirty="0" err="1"/>
              <a:t>결괏값이</a:t>
            </a:r>
            <a:r>
              <a:rPr lang="ko-KR" altLang="en-US" sz="1200" dirty="0"/>
              <a:t> 다음 </a:t>
            </a:r>
            <a:r>
              <a:rPr lang="en-US" altLang="ko-KR" sz="1200" dirty="0"/>
              <a:t>Hidden</a:t>
            </a:r>
            <a:r>
              <a:rPr lang="ko-KR" altLang="en-US" sz="1200" dirty="0"/>
              <a:t> </a:t>
            </a:r>
            <a:r>
              <a:rPr lang="en-US" altLang="ko-KR" sz="1200" dirty="0"/>
              <a:t>Layer </a:t>
            </a:r>
            <a:r>
              <a:rPr lang="ko-KR" altLang="en-US" sz="1200" dirty="0"/>
              <a:t>노드의 </a:t>
            </a:r>
            <a:r>
              <a:rPr lang="ko-KR" altLang="en-US" sz="1200" dirty="0" err="1"/>
              <a:t>입력값</a:t>
            </a:r>
            <a:r>
              <a:rPr lang="ko-KR" altLang="en-US" sz="1200" dirty="0"/>
              <a:t> 계산에 보내지는 것을 </a:t>
            </a:r>
            <a:r>
              <a:rPr lang="en-US" altLang="ko-KR" sz="1200" dirty="0"/>
              <a:t>‘</a:t>
            </a:r>
            <a:r>
              <a:rPr lang="ko-KR" altLang="en-US" sz="1200" dirty="0"/>
              <a:t>순환하다</a:t>
            </a:r>
            <a:r>
              <a:rPr lang="en-US" altLang="ko-KR" sz="1200" dirty="0"/>
              <a:t>’ </a:t>
            </a:r>
            <a:r>
              <a:rPr lang="ko-KR" altLang="en-US" sz="1200" dirty="0"/>
              <a:t>라고 표현하고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신경망을 순환 신경망이라고 부릅니다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AD16BA-BFFA-33B5-F422-9C736317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40" y="4085242"/>
            <a:ext cx="4817960" cy="141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2EB1B-8866-4C59-10CA-3F870B6589EF}"/>
              </a:ext>
            </a:extLst>
          </p:cNvPr>
          <p:cNvSpPr txBox="1"/>
          <p:nvPr/>
        </p:nvSpPr>
        <p:spPr>
          <a:xfrm>
            <a:off x="1309692" y="4660752"/>
            <a:ext cx="1023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RNN </a:t>
            </a:r>
            <a:r>
              <a:rPr lang="ko-KR" altLang="en-US" sz="900" dirty="0"/>
              <a:t>도식화</a:t>
            </a:r>
          </a:p>
        </p:txBody>
      </p:sp>
    </p:spTree>
    <p:extLst>
      <p:ext uri="{BB962C8B-B14F-4D97-AF65-F5344CB8AC3E}">
        <p14:creationId xmlns:p14="http://schemas.microsoft.com/office/powerpoint/2010/main" val="1967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9" y="1412776"/>
            <a:ext cx="7909582" cy="44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7" name="직선 연결선 16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385646" y="1376773"/>
            <a:ext cx="2106234" cy="22247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66658" y="1769640"/>
          <a:ext cx="6410685" cy="3130501"/>
        </p:xfrm>
        <a:graphic>
          <a:graphicData uri="http://schemas.openxmlformats.org/drawingml/2006/table">
            <a:tbl>
              <a:tblPr/>
              <a:tblGrid>
                <a:gridCol w="92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9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메타버스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59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HLT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HLT-01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HLT-01-010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 정보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HLT-01-011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추가 등록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HLT-01-012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관리자 등록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HLT-01-013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친구 등록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89" y="951589"/>
            <a:ext cx="651077" cy="209159"/>
          </a:xfrm>
          <a:prstGeom prst="rect">
            <a:avLst/>
          </a:prstGeom>
        </p:spPr>
      </p:pic>
      <p:sp>
        <p:nvSpPr>
          <p:cNvPr id="15" name="사각형: 둥근 모서리 26">
            <a:extLst>
              <a:ext uri="{FF2B5EF4-FFF2-40B4-BE49-F238E27FC236}">
                <a16:creationId xmlns:a16="http://schemas.microsoft.com/office/drawing/2014/main" id="{D6042A52-244F-752C-993F-9BB7F79EE172}"/>
              </a:ext>
            </a:extLst>
          </p:cNvPr>
          <p:cNvSpPr/>
          <p:nvPr/>
        </p:nvSpPr>
        <p:spPr>
          <a:xfrm>
            <a:off x="1477463" y="5691132"/>
            <a:ext cx="6189075" cy="27615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73202"/>
              </p:ext>
            </p:extLst>
          </p:nvPr>
        </p:nvGraphicFramePr>
        <p:xfrm>
          <a:off x="1187625" y="1510757"/>
          <a:ext cx="7416824" cy="48572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단계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산출물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일반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응용 소프트웨어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응용 하드웨어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b="1" kern="0" spc="0" dirty="0">
                          <a:effectLst/>
                        </a:rPr>
                        <a:t> </a:t>
                      </a:r>
                      <a:r>
                        <a:rPr lang="en-US" sz="700" b="1" kern="0" spc="0" dirty="0">
                          <a:effectLst/>
                        </a:rPr>
                        <a:t>APP</a:t>
                      </a:r>
                      <a:endParaRPr 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∙Web </a:t>
                      </a:r>
                      <a:r>
                        <a:rPr lang="ko-KR" altLang="en-US" sz="700" b="1" kern="0" spc="0" dirty="0">
                          <a:effectLst/>
                        </a:rPr>
                        <a:t>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빅데이터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∙인공지능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∙블록체인 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</a:t>
                      </a:r>
                      <a:r>
                        <a:rPr lang="en-US" sz="700" b="1" kern="0" spc="0" dirty="0" err="1">
                          <a:effectLst/>
                        </a:rPr>
                        <a:t>IoT</a:t>
                      </a:r>
                      <a:endParaRPr 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>
                          <a:effectLst/>
                        </a:rPr>
                        <a:t>로봇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b="1" kern="0" spc="0" dirty="0">
                          <a:effectLst/>
                        </a:rPr>
                        <a:t> 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환경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effectLst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effectLst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요구사항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effectLst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아키텍처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effectLst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effectLst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기능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개발 </a:t>
                      </a:r>
                      <a:r>
                        <a:rPr lang="en-US" altLang="ko-KR" sz="900" b="1" kern="0" spc="0" dirty="0">
                          <a:effectLst/>
                        </a:rPr>
                        <a:t>/ </a:t>
                      </a:r>
                      <a:r>
                        <a:rPr lang="ko-KR" altLang="en-US" sz="900" b="1" kern="0" spc="0" dirty="0">
                          <a:effectLst/>
                        </a:rPr>
                        <a:t>구현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1D5398-D8BB-21A2-C9EB-0DA29E98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7" name="직선 연결선 16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385646" y="1376773"/>
            <a:ext cx="2106234" cy="22247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66658" y="1769640"/>
          <a:ext cx="6410685" cy="1992137"/>
        </p:xfrm>
        <a:graphic>
          <a:graphicData uri="http://schemas.openxmlformats.org/drawingml/2006/table">
            <a:tbl>
              <a:tblPr/>
              <a:tblGrid>
                <a:gridCol w="92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9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GPT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GPT-01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AI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AI-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건강 상담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AI-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식단 추천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AI-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운동 추천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IOT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IOT-01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스마트 밴드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59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5612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89" y="951589"/>
            <a:ext cx="651077" cy="209159"/>
          </a:xfrm>
          <a:prstGeom prst="rect">
            <a:avLst/>
          </a:prstGeom>
        </p:spPr>
      </p:pic>
      <p:sp>
        <p:nvSpPr>
          <p:cNvPr id="15" name="사각형: 둥근 모서리 26">
            <a:extLst>
              <a:ext uri="{FF2B5EF4-FFF2-40B4-BE49-F238E27FC236}">
                <a16:creationId xmlns:a16="http://schemas.microsoft.com/office/drawing/2014/main" id="{D6042A52-244F-752C-993F-9BB7F79EE172}"/>
              </a:ext>
            </a:extLst>
          </p:cNvPr>
          <p:cNvSpPr/>
          <p:nvPr/>
        </p:nvSpPr>
        <p:spPr>
          <a:xfrm>
            <a:off x="1477463" y="5691132"/>
            <a:ext cx="6189075" cy="27615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5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899592" y="1643149"/>
            <a:ext cx="7920880" cy="421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07C310-AF23-46D0-1EF6-300F183F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474" y="1754462"/>
            <a:ext cx="5918246" cy="39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A67145A-4794-A0D6-0C1D-C5F48155C9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" y="1473901"/>
            <a:ext cx="5941330" cy="4763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03C89-D0A0-6FDE-8382-41941C50C658}"/>
              </a:ext>
            </a:extLst>
          </p:cNvPr>
          <p:cNvSpPr txBox="1"/>
          <p:nvPr/>
        </p:nvSpPr>
        <p:spPr>
          <a:xfrm>
            <a:off x="6734886" y="56612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 코드</a:t>
            </a: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03C89-D0A0-6FDE-8382-41941C50C658}"/>
              </a:ext>
            </a:extLst>
          </p:cNvPr>
          <p:cNvSpPr txBox="1"/>
          <p:nvPr/>
        </p:nvSpPr>
        <p:spPr>
          <a:xfrm>
            <a:off x="7302336" y="555750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endParaRPr lang="en-US" altLang="ko-KR" dirty="0"/>
          </a:p>
          <a:p>
            <a:r>
              <a:rPr lang="ko-KR" altLang="en-US" dirty="0"/>
              <a:t>연동 코드</a:t>
            </a: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CAA8F3F-25FF-AEBB-2914-BD9A14E09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516432"/>
            <a:ext cx="6682714" cy="46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3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98FFE9-B6FF-1EC8-DA31-FEE42B2AC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51548"/>
              </p:ext>
            </p:extLst>
          </p:nvPr>
        </p:nvGraphicFramePr>
        <p:xfrm>
          <a:off x="1727684" y="2294336"/>
          <a:ext cx="5328591" cy="2700621"/>
        </p:xfrm>
        <a:graphic>
          <a:graphicData uri="http://schemas.openxmlformats.org/drawingml/2006/table">
            <a:tbl>
              <a:tblPr/>
              <a:tblGrid>
                <a:gridCol w="419787">
                  <a:extLst>
                    <a:ext uri="{9D8B030D-6E8A-4147-A177-3AD203B41FA5}">
                      <a16:colId xmlns:a16="http://schemas.microsoft.com/office/drawing/2014/main" val="1901527528"/>
                    </a:ext>
                  </a:extLst>
                </a:gridCol>
                <a:gridCol w="2466554">
                  <a:extLst>
                    <a:ext uri="{9D8B030D-6E8A-4147-A177-3AD203B41FA5}">
                      <a16:colId xmlns:a16="http://schemas.microsoft.com/office/drawing/2014/main" val="1256553668"/>
                    </a:ext>
                  </a:extLst>
                </a:gridCol>
                <a:gridCol w="2442250">
                  <a:extLst>
                    <a:ext uri="{9D8B030D-6E8A-4147-A177-3AD203B41FA5}">
                      <a16:colId xmlns:a16="http://schemas.microsoft.com/office/drawing/2014/main" val="2495135938"/>
                    </a:ext>
                  </a:extLst>
                </a:gridCol>
              </a:tblGrid>
              <a:tr h="25280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ED8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highlight>
                          <a:srgbClr val="FFEED8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EED8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EED8"/>
                        </a:highlight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868525"/>
                  </a:ext>
                </a:extLst>
              </a:tr>
              <a:tr h="2278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33782"/>
                  </a:ext>
                </a:extLst>
              </a:tr>
              <a:tr h="22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 studio code, Google Colab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791730"/>
                  </a:ext>
                </a:extLst>
              </a:tr>
              <a:tr h="22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Tensorflow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940334"/>
                  </a:ext>
                </a:extLst>
              </a:tr>
              <a:tr h="22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Javascript, python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886058"/>
                  </a:ext>
                </a:extLst>
              </a:tr>
              <a:tr h="447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Fitbit sense2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040981"/>
                  </a:ext>
                </a:extLst>
              </a:tr>
              <a:tr h="24275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관리환경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54702"/>
                  </a:ext>
                </a:extLst>
              </a:tr>
              <a:tr h="24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Discord,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카카오톡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Meet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00195"/>
                  </a:ext>
                </a:extLst>
              </a:tr>
              <a:tr h="24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기타사항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5520" marR="15520" marT="15520" marB="15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794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C3B4007-EEE8-C9B2-C803-1453489F0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7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882C86-11D7-4B94-DB7C-4C621029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8A1D4C8-9EBB-E77C-6F64-81C8DECF7B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720538"/>
            <a:ext cx="8280921" cy="3111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33B95-3068-6FE2-994F-9B893E92A1A0}"/>
              </a:ext>
            </a:extLst>
          </p:cNvPr>
          <p:cNvSpPr txBox="1"/>
          <p:nvPr/>
        </p:nvSpPr>
        <p:spPr>
          <a:xfrm>
            <a:off x="931491" y="5199433"/>
            <a:ext cx="72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신체정보로 건강 피드백을 해주는 </a:t>
            </a: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882C86-11D7-4B94-DB7C-4C621029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 descr="스크린샷, 구름, 집, 하늘이(가) 표시된 사진&#10;&#10;자동 생성된 설명">
            <a:extLst>
              <a:ext uri="{FF2B5EF4-FFF2-40B4-BE49-F238E27FC236}">
                <a16:creationId xmlns:a16="http://schemas.microsoft.com/office/drawing/2014/main" id="{9999723F-512A-3946-A156-F94F81939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16" y="2466371"/>
            <a:ext cx="3636480" cy="2239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30B06-BFF4-AF62-4A75-DCA3DCC3D7B4}"/>
              </a:ext>
            </a:extLst>
          </p:cNvPr>
          <p:cNvSpPr txBox="1"/>
          <p:nvPr/>
        </p:nvSpPr>
        <p:spPr>
          <a:xfrm>
            <a:off x="3635896" y="488017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 세계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0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6509B76-AA9B-FB66-7F2A-EF221505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4EB6E3-F655-DB4B-F07C-2FA890149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57" y="1997957"/>
            <a:ext cx="2512360" cy="244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743D1-07E3-9F5E-D5F3-81AA2270C0AE}"/>
              </a:ext>
            </a:extLst>
          </p:cNvPr>
          <p:cNvSpPr txBox="1"/>
          <p:nvPr/>
        </p:nvSpPr>
        <p:spPr>
          <a:xfrm>
            <a:off x="3419872" y="507571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Git repository </a:t>
            </a:r>
            <a:r>
              <a:rPr lang="ko-KR" altLang="en-US" sz="1400" dirty="0"/>
              <a:t>내</a:t>
            </a:r>
            <a:br>
              <a:rPr lang="en-US" altLang="ko-KR" sz="1400" dirty="0"/>
            </a:br>
            <a:r>
              <a:rPr lang="ko-KR" altLang="en-US" sz="1400" dirty="0"/>
              <a:t>개발 일지 작성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4FB494-2A15-6A07-3C16-96B45CDE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39" y="1997957"/>
            <a:ext cx="2374874" cy="1889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3A1D49-552F-0C6C-E7E8-1A3F93511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320" y="2065622"/>
            <a:ext cx="2754292" cy="19294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F1C490-C36B-CD01-AAC9-18FEDF61A86A}"/>
              </a:ext>
            </a:extLst>
          </p:cNvPr>
          <p:cNvSpPr txBox="1"/>
          <p:nvPr/>
        </p:nvSpPr>
        <p:spPr>
          <a:xfrm>
            <a:off x="503548" y="506543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Git repository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AA09-5880-9289-AD0A-81C0CE443B54}"/>
              </a:ext>
            </a:extLst>
          </p:cNvPr>
          <p:cNvSpPr txBox="1"/>
          <p:nvPr/>
        </p:nvSpPr>
        <p:spPr>
          <a:xfrm>
            <a:off x="6372200" y="506543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Git repository </a:t>
            </a:r>
            <a:r>
              <a:rPr lang="ko-KR" altLang="en-US" sz="1400" dirty="0"/>
              <a:t>내</a:t>
            </a:r>
            <a:endParaRPr lang="en-US" altLang="ko-KR" sz="1400" dirty="0"/>
          </a:p>
          <a:p>
            <a:pPr algn="ctr"/>
            <a:r>
              <a:rPr lang="en-US" altLang="ko-KR" sz="1400" dirty="0"/>
              <a:t>Issue </a:t>
            </a:r>
            <a:r>
              <a:rPr lang="ko-KR" altLang="en-US" sz="14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CBD6A7-0AEF-B61B-5F78-9665CC31B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49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4A6D6D-5A33-7F3D-035F-8B591055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A7DD93F-1C24-8449-2EAA-D7D2D1F55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3" y="1295667"/>
            <a:ext cx="7183217" cy="3886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7760F-9EE7-8704-3D80-E7BB5B9B8728}"/>
              </a:ext>
            </a:extLst>
          </p:cNvPr>
          <p:cNvSpPr txBox="1"/>
          <p:nvPr/>
        </p:nvSpPr>
        <p:spPr>
          <a:xfrm>
            <a:off x="944387" y="5170686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전 세계 인공지능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(AI) 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시장 규모가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2023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년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1502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억달러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(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약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200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조원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)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에서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2030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년에는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1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조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3452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억달러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(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약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1800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조원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)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로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9</a:t>
            </a:r>
            <a:r>
              <a:rPr lang="ko-KR" altLang="en-US" sz="1400" b="0" i="0" dirty="0" err="1">
                <a:effectLst/>
                <a:highlight>
                  <a:srgbClr val="FFFFFF"/>
                </a:highlight>
                <a:latin typeface="Apple SD Gothic Neo"/>
              </a:rPr>
              <a:t>배가량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 성장한다는 예측이 나왔다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. 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리서치 전문 </a:t>
            </a:r>
            <a:r>
              <a:rPr lang="ko-KR" altLang="en-US" sz="1400" b="0" i="0" dirty="0" err="1">
                <a:effectLst/>
                <a:highlight>
                  <a:srgbClr val="FFFFFF"/>
                </a:highlight>
                <a:latin typeface="Apple SD Gothic Neo"/>
              </a:rPr>
              <a:t>마켓앤마켓은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20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일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(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현지시간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) 2030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년까지의 글로벌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AI 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시장이 연평균 성장률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36.8%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Apple SD Gothic Neo"/>
              </a:rPr>
              <a:t>로 성장할 것이라고 전망했다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Apple SD Gothic Neo"/>
              </a:rPr>
              <a:t>.</a:t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323528" y="1473901"/>
            <a:ext cx="8540132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151962-428B-4F74-4D6D-45E98A45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83580-CCF2-D05E-BAF5-CBFE65E73881}"/>
              </a:ext>
            </a:extLst>
          </p:cNvPr>
          <p:cNvSpPr txBox="1"/>
          <p:nvPr/>
        </p:nvSpPr>
        <p:spPr>
          <a:xfrm>
            <a:off x="437955" y="2005131"/>
            <a:ext cx="842570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기존 제품과의 차별성 및 장점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기능성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Iot</a:t>
            </a:r>
            <a:r>
              <a:rPr lang="en-US" altLang="ko-KR" sz="1400" dirty="0"/>
              <a:t> </a:t>
            </a:r>
            <a:r>
              <a:rPr lang="ko-KR" altLang="en-US" sz="1400" dirty="0"/>
              <a:t>기기를 통한 신체정보 수집</a:t>
            </a:r>
            <a:r>
              <a:rPr lang="en-US" altLang="ko-KR" sz="1400" dirty="0"/>
              <a:t>, </a:t>
            </a:r>
            <a:r>
              <a:rPr lang="ko-KR" altLang="en-US" sz="1400" dirty="0"/>
              <a:t>학습시킨 </a:t>
            </a:r>
            <a:r>
              <a:rPr lang="en-US" altLang="ko-KR" sz="1400" dirty="0"/>
              <a:t>AI</a:t>
            </a:r>
            <a:r>
              <a:rPr lang="ko-KR" altLang="en-US" sz="1400" dirty="0"/>
              <a:t>를 활용한 건강 상담 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메타버스를 통한</a:t>
            </a:r>
            <a:endParaRPr lang="en-US" altLang="ko-KR" sz="1400" dirty="0"/>
          </a:p>
          <a:p>
            <a:pPr lvl="1"/>
            <a:r>
              <a:rPr lang="ko-KR" altLang="en-US" sz="1400" dirty="0"/>
              <a:t>실시간 소통이라는 </a:t>
            </a:r>
            <a:r>
              <a:rPr lang="en-US" altLang="ko-KR" sz="1400" dirty="0"/>
              <a:t>3</a:t>
            </a:r>
            <a:r>
              <a:rPr lang="ko-KR" altLang="en-US" sz="1400" dirty="0"/>
              <a:t>가지 기능을 하나의 서비스에서 제공한다는 점에서 차별성이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편의성</a:t>
            </a:r>
            <a:endParaRPr lang="en-US" altLang="ko-KR" sz="1400" dirty="0"/>
          </a:p>
          <a:p>
            <a:pPr lvl="1"/>
            <a:r>
              <a:rPr lang="ko-KR" altLang="en-US" sz="1400" dirty="0"/>
              <a:t>간단한 건강검진은 </a:t>
            </a:r>
            <a:r>
              <a:rPr lang="en-US" altLang="ko-KR" sz="1400" dirty="0"/>
              <a:t>IOT </a:t>
            </a:r>
            <a:r>
              <a:rPr lang="ko-KR" altLang="en-US" sz="1400" dirty="0"/>
              <a:t>기기로 받은 신체정보를 기반으로 진행되기에 병원에 가지 않아도 나의</a:t>
            </a:r>
            <a:endParaRPr lang="en-US" altLang="ko-KR" sz="1400" dirty="0"/>
          </a:p>
          <a:p>
            <a:pPr lvl="1"/>
            <a:r>
              <a:rPr lang="ko-KR" altLang="en-US" sz="1400" dirty="0"/>
              <a:t>몸 상태를 주기적으로 확인할 수 있다는 점에서 차별성이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접근성</a:t>
            </a:r>
            <a:endParaRPr lang="en-US" altLang="ko-KR" sz="1400" dirty="0"/>
          </a:p>
          <a:p>
            <a:pPr lvl="1"/>
            <a:r>
              <a:rPr lang="ko-KR" altLang="en-US" sz="1400" dirty="0"/>
              <a:t>메타버스에서 진행되는 </a:t>
            </a:r>
            <a:r>
              <a:rPr lang="en-US" altLang="ko-KR" sz="1400" dirty="0"/>
              <a:t>AI </a:t>
            </a:r>
            <a:r>
              <a:rPr lang="ko-KR" altLang="en-US" sz="1400" dirty="0"/>
              <a:t>상담은 시간과 장소에 </a:t>
            </a:r>
            <a:r>
              <a:rPr lang="ko-KR" altLang="en-US" sz="1400" dirty="0" err="1"/>
              <a:t>구애받지</a:t>
            </a:r>
            <a:r>
              <a:rPr lang="ko-KR" altLang="en-US" sz="1400" dirty="0"/>
              <a:t> 않고 접근 가능한 점에서 장점이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설문조사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D0797F-566F-ABE4-9F46-8076D90F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D35208A-75FA-EFD1-1E6E-8ED66B44D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3" y="1276244"/>
            <a:ext cx="7416633" cy="2704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1E188-EF1E-0B6B-4076-368ED8836F2D}"/>
              </a:ext>
            </a:extLst>
          </p:cNvPr>
          <p:cNvSpPr txBox="1"/>
          <p:nvPr/>
        </p:nvSpPr>
        <p:spPr>
          <a:xfrm>
            <a:off x="92745" y="4543672"/>
            <a:ext cx="8958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4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차산업위원회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이하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4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차위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는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이같은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내용을 담은 ‘대국민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AI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이용 인식조사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결과’를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발표했다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pPr algn="just"/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지난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6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21~25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일 기간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14~65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세 국민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3500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명을 대상으로 실시됐다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 AI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기술의 보다 적극적인 활용이 필요한 분야로는 의료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(62.1%)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가 꼽혔다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전 세대와 전 조사 그룹에서 압도적인 응답률을 보였다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pPr algn="just"/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algn="just"/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</a:p>
          <a:p>
            <a:pPr algn="just"/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br>
              <a:rPr lang="ko-KR" altLang="en-US" sz="1400" dirty="0"/>
            </a:br>
            <a:r>
              <a:rPr lang="en-US" altLang="ko-KR" sz="1400" dirty="0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4</a:t>
            </a:r>
            <a:r>
              <a:rPr lang="ko-KR" altLang="en-US" sz="1400" dirty="0" err="1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차위는</a:t>
            </a:r>
            <a:r>
              <a:rPr lang="ko-KR" altLang="en-US" sz="1400" dirty="0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 “</a:t>
            </a:r>
            <a:r>
              <a:rPr lang="en-US" altLang="ko-KR" sz="1400" dirty="0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AI</a:t>
            </a:r>
            <a:r>
              <a:rPr lang="ko-KR" altLang="en-US" sz="1400" dirty="0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를 활용한 정확한 진단 및 치료에 대한 기대가 높은 것을 알 수 있었다”고 설명했다</a:t>
            </a:r>
            <a:r>
              <a:rPr lang="en-US" altLang="ko-KR" sz="1400" dirty="0">
                <a:solidFill>
                  <a:srgbClr val="0070C0"/>
                </a:solidFill>
                <a:highlight>
                  <a:srgbClr val="FFFFFF"/>
                </a:highlight>
                <a:latin typeface="Noto Sans KR"/>
              </a:rPr>
              <a:t>.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409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8ECD4C-053C-87D6-3FDE-0BCC8626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70038"/>
              </p:ext>
            </p:extLst>
          </p:nvPr>
        </p:nvGraphicFramePr>
        <p:xfrm>
          <a:off x="287337" y="1916832"/>
          <a:ext cx="8569325" cy="3628570"/>
        </p:xfrm>
        <a:graphic>
          <a:graphicData uri="http://schemas.openxmlformats.org/drawingml/2006/table">
            <a:tbl>
              <a:tblPr/>
              <a:tblGrid>
                <a:gridCol w="68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로그인</a:t>
                      </a:r>
                    </a:p>
                  </a:txBody>
                  <a:tcPr marL="36007" marR="36007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로그인을 통해 스마트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워치로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받은 신체정보를 쉽게 동기화 할 수 있도록 한다</a:t>
                      </a:r>
                    </a:p>
                  </a:txBody>
                  <a:tcPr marL="36007" marR="36007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스택 설명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만들기 위해 사용한 기술 스택에 대해 소개한다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 건강 관리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워치로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받은 신체정보를 저장하여 시각화해 보여주고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수준에 맞는 식단과 운동법을 제공한다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신체정보 공유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사용자와 서로 신체정보를 공유할 수 있다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자신의 신체정보를 확인하고 실시간으로 갱신할 수 있다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메타버스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메타버스 세계에서 실시간으로 유저와 소통하며 여러 기능을 이용한다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건강 상담 서비스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워치로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받은 신체정보를 기반으로 건강 상담을 진행한다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의료 전문가와의 연결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필요 시 의료 전문가와 연결하여 사용자에게 정확한 건강 상담을 제공한다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밴드나 다른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기기를 통해 사용자의 신체정보를 수집한다</a:t>
                      </a:r>
                    </a:p>
                  </a:txBody>
                  <a:tcPr marL="36007" marR="36007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A0E59F37-1616-465D-6A43-8AF565004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95774"/>
            <a:ext cx="4063992" cy="4152709"/>
          </a:xfrm>
          <a:prstGeom prst="rect">
            <a:avLst/>
          </a:prstGeom>
        </p:spPr>
      </p:pic>
      <p:pic>
        <p:nvPicPr>
          <p:cNvPr id="7" name="그림 6" descr="텍스트, 스크린샷, 번호, 영수증이(가) 표시된 사진&#10;&#10;자동 생성된 설명">
            <a:extLst>
              <a:ext uri="{FF2B5EF4-FFF2-40B4-BE49-F238E27FC236}">
                <a16:creationId xmlns:a16="http://schemas.microsoft.com/office/drawing/2014/main" id="{36A958DF-3A90-17F5-8F7F-3CD0E10546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65" y="1043403"/>
            <a:ext cx="3673108" cy="51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C7F178-EDBB-C4D0-A5B3-24BD997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 descr="텍스트, 도표, 스케치, 그림이(가) 표시된 사진&#10;&#10;자동 생성된 설명">
            <a:extLst>
              <a:ext uri="{FF2B5EF4-FFF2-40B4-BE49-F238E27FC236}">
                <a16:creationId xmlns:a16="http://schemas.microsoft.com/office/drawing/2014/main" id="{EF68A5EB-694D-3D4E-80D3-C2B5D88211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45172"/>
            <a:ext cx="2736304" cy="2152406"/>
          </a:xfrm>
          <a:prstGeom prst="rect">
            <a:avLst/>
          </a:prstGeom>
        </p:spPr>
      </p:pic>
      <p:pic>
        <p:nvPicPr>
          <p:cNvPr id="7" name="그림 6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596E031-F50D-8137-8FE2-E0BEC8C2F5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3" y="4066457"/>
            <a:ext cx="4064254" cy="1246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6F84E-7E8C-7492-04CB-2739EC694EF9}"/>
              </a:ext>
            </a:extLst>
          </p:cNvPr>
          <p:cNvSpPr txBox="1"/>
          <p:nvPr/>
        </p:nvSpPr>
        <p:spPr>
          <a:xfrm>
            <a:off x="4716016" y="1545172"/>
            <a:ext cx="39604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사용자</a:t>
            </a:r>
            <a:endParaRPr kumimoji="1" lang="en-US" altLang="ko-Kore-KR" dirty="0"/>
          </a:p>
          <a:p>
            <a:r>
              <a:rPr kumimoji="1" lang="ko-Kore-KR" altLang="en-US" sz="1600" dirty="0"/>
              <a:t>스마트워치를</a:t>
            </a:r>
            <a:r>
              <a:rPr kumimoji="1" lang="ko-KR" altLang="en-US" sz="1600" dirty="0"/>
              <a:t> 통해 신체 정보 데이터를 웹 서버에 전송 및 메타버스를 통한 여러 서비스 이용</a:t>
            </a:r>
            <a:endParaRPr kumimoji="1" lang="en-US" altLang="ko-KR" sz="1600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다른 </a:t>
            </a:r>
            <a:r>
              <a:rPr kumimoji="1" lang="ko-KR" altLang="en-US" dirty="0" err="1"/>
              <a:t>액터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모니터링 담당자</a:t>
            </a:r>
            <a:endParaRPr kumimoji="1" lang="en-US" altLang="ko-KR" dirty="0"/>
          </a:p>
          <a:p>
            <a:r>
              <a:rPr kumimoji="1" lang="ko-KR" altLang="en-US" sz="1600" dirty="0"/>
              <a:t>사용자들의 현재 상태를 메타버스를 통해 실시간으로 모니터링</a:t>
            </a:r>
            <a:endParaRPr kumimoji="1" lang="en-US" altLang="ko-KR" sz="1600" dirty="0"/>
          </a:p>
          <a:p>
            <a:endParaRPr kumimoji="1" lang="en-US" altLang="ko-Kore-KR" dirty="0"/>
          </a:p>
          <a:p>
            <a:r>
              <a:rPr kumimoji="1" lang="ko-KR" altLang="en-US" dirty="0"/>
              <a:t>의료 관계자</a:t>
            </a:r>
            <a:endParaRPr kumimoji="1" lang="en-US" altLang="ko-KR" dirty="0"/>
          </a:p>
          <a:p>
            <a:r>
              <a:rPr kumimoji="1" lang="ko-KR" altLang="en-US" sz="1600" dirty="0"/>
              <a:t>비대면으로 사용자들과 실시간 의료 상담 가능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5328592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724128" y="1473901"/>
            <a:ext cx="3139532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8C4B49-BD5D-E92B-3260-93476BF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C4F69CD5-9CBA-ED25-4870-25F1E868EBC2}"/>
              </a:ext>
            </a:extLst>
          </p:cNvPr>
          <p:cNvSpPr/>
          <p:nvPr/>
        </p:nvSpPr>
        <p:spPr>
          <a:xfrm>
            <a:off x="348584" y="1890391"/>
            <a:ext cx="5075936" cy="3486472"/>
          </a:xfrm>
          <a:custGeom>
            <a:avLst/>
            <a:gdLst/>
            <a:ahLst/>
            <a:cxnLst/>
            <a:rect l="l" t="t" r="r" b="b"/>
            <a:pathLst>
              <a:path w="12286448" h="8279448">
                <a:moveTo>
                  <a:pt x="0" y="0"/>
                </a:moveTo>
                <a:lnTo>
                  <a:pt x="12286447" y="0"/>
                </a:lnTo>
                <a:lnTo>
                  <a:pt x="12286447" y="8279448"/>
                </a:lnTo>
                <a:lnTo>
                  <a:pt x="0" y="8279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4349E-1A5D-4C70-B572-9174B7124F95}"/>
              </a:ext>
            </a:extLst>
          </p:cNvPr>
          <p:cNvSpPr txBox="1"/>
          <p:nvPr/>
        </p:nvSpPr>
        <p:spPr>
          <a:xfrm>
            <a:off x="5724128" y="1556792"/>
            <a:ext cx="29523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Backend</a:t>
            </a:r>
          </a:p>
          <a:p>
            <a:pPr marL="342900" indent="-342900">
              <a:buAutoNum type="arabicPeriod"/>
            </a:pPr>
            <a:r>
              <a:rPr kumimoji="1" lang="ko-KR" altLang="en-US" sz="1400" dirty="0"/>
              <a:t>스마트 </a:t>
            </a:r>
            <a:r>
              <a:rPr kumimoji="1" lang="ko-KR" altLang="en-US" sz="1400" dirty="0" err="1"/>
              <a:t>워치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api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활용 사용자 데이터 수집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CHAT-GPT </a:t>
            </a:r>
            <a:r>
              <a:rPr kumimoji="1" lang="ko-KR" altLang="en-US" sz="1400" dirty="0"/>
              <a:t>활용 </a:t>
            </a:r>
            <a:r>
              <a:rPr kumimoji="1" lang="en-US" altLang="ko-KR" sz="1400" dirty="0"/>
              <a:t>24</a:t>
            </a:r>
            <a:r>
              <a:rPr kumimoji="1" lang="ko-KR" altLang="en-US" sz="1400" dirty="0"/>
              <a:t>시간 건강 상담 서비스 구현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 err="1"/>
              <a:t>비대면</a:t>
            </a:r>
            <a:r>
              <a:rPr kumimoji="1" lang="ko-KR" altLang="en-US" sz="1400" dirty="0"/>
              <a:t> 의료 상담 서비스 구현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소켓 통신을 이용하 멀티플레이어 메타버스 서버 구현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r>
              <a:rPr kumimoji="1" lang="en-US" altLang="ko-KR" dirty="0"/>
              <a:t>Frontend</a:t>
            </a:r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회원 가입 화면 구현</a:t>
            </a:r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바빌론</a:t>
            </a:r>
            <a:r>
              <a:rPr kumimoji="1" lang="en-US" altLang="ko-KR" sz="1400" dirty="0"/>
              <a:t>.</a:t>
            </a:r>
            <a:r>
              <a:rPr kumimoji="1" lang="en-US" altLang="ko-KR" sz="1400" dirty="0" err="1"/>
              <a:t>js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활용한 메타버스 구현</a:t>
            </a:r>
            <a:endParaRPr kumimoji="1" lang="en-US" altLang="ko-KR" sz="1400" dirty="0"/>
          </a:p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사용자 현재 상태를 표현하는 방식 구현</a:t>
            </a:r>
            <a:endParaRPr kumimoji="1" lang="en-US" altLang="ko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리액트를</a:t>
            </a:r>
            <a:r>
              <a:rPr kumimoji="1" lang="ko-KR" altLang="en-US" sz="1400" dirty="0"/>
              <a:t> 활용한 반응형 웹 구현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835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1351</Words>
  <Application>Microsoft Office PowerPoint</Application>
  <PresentationFormat>화면 슬라이드 쇼(4:3)</PresentationFormat>
  <Paragraphs>349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Apple SD Gothic Neo</vt:lpstr>
      <vt:lpstr>Noto Sans KR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호연 황</cp:lastModifiedBy>
  <cp:revision>279</cp:revision>
  <dcterms:created xsi:type="dcterms:W3CDTF">2014-04-16T00:55:54Z</dcterms:created>
  <dcterms:modified xsi:type="dcterms:W3CDTF">2024-07-15T08:25:41Z</dcterms:modified>
</cp:coreProperties>
</file>