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7" r:id="rId2"/>
    <p:sldId id="275" r:id="rId3"/>
    <p:sldId id="376" r:id="rId4"/>
    <p:sldId id="378" r:id="rId5"/>
    <p:sldId id="377" r:id="rId6"/>
    <p:sldId id="37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2" d="100"/>
          <a:sy n="82" d="100"/>
        </p:scale>
        <p:origin x="16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7391D087-687E-41BD-A764-B6B8D3C798FC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57E169D1-FD8F-4286-9D28-09B5A7788756}" type="datetime1">
              <a:rPr lang="zh-TW" altLang="en-US" smtClean="0"/>
              <a:t>2022/10/5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AD79DC08-DC78-4909-AB0C-6338BE709B4C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3D2B92F-197F-43D9-8B18-B487590C335E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73F85D07-20CA-4AD0-ADE5-679EF5E6A94D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71A98DFA-9699-40A8-8E0D-4825FCD6BDDE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16416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/6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/>
              <a:t>Back to the Future:</a:t>
            </a:r>
            <a:br>
              <a:rPr lang="en-US" altLang="zh-TW" sz="3600" dirty="0"/>
            </a:br>
            <a:r>
              <a:rPr lang="en-US" altLang="zh-TW" sz="3600" dirty="0"/>
              <a:t>When to Buy and Sell?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11804" y="5795972"/>
            <a:ext cx="1300356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2022/10/5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Why “Back to the Future”?</a:t>
            </a:r>
          </a:p>
          <a:p>
            <a:r>
              <a:rPr lang="en-US" altLang="zh-TW" dirty="0"/>
              <a:t>Problem: Given the price of a stock over a span of time, how can you determine when to “buy” and “sell” to maximize the overall return?</a:t>
            </a:r>
          </a:p>
          <a:p>
            <a:pPr lvl="1"/>
            <a:r>
              <a:rPr lang="en-US" altLang="zh-TW" dirty="0"/>
              <a:t>Assumptions</a:t>
            </a:r>
          </a:p>
          <a:p>
            <a:pPr lvl="2"/>
            <a:r>
              <a:rPr lang="en-US" altLang="zh-TW" dirty="0"/>
              <a:t>Each day has a single price for a stock.</a:t>
            </a:r>
          </a:p>
          <a:p>
            <a:pPr lvl="2"/>
            <a:r>
              <a:rPr lang="en-US" altLang="zh-TW" dirty="0"/>
              <a:t>You can buy or sell only once in a day.</a:t>
            </a:r>
          </a:p>
          <a:p>
            <a:pPr lvl="2"/>
            <a:r>
              <a:rPr lang="en-US" altLang="zh-TW" dirty="0"/>
              <a:t>You can always get the transaction done.</a:t>
            </a:r>
          </a:p>
          <a:p>
            <a:pPr lvl="2"/>
            <a:r>
              <a:rPr lang="en-US" altLang="zh-TW" dirty="0"/>
              <a:t>Transaction fee applies.</a:t>
            </a:r>
          </a:p>
          <a:p>
            <a:pPr lvl="2"/>
            <a:r>
              <a:rPr lang="en-US" altLang="zh-TW" dirty="0"/>
              <a:t>Always “buy all” or “sell all”.</a:t>
            </a:r>
          </a:p>
          <a:p>
            <a:r>
              <a:rPr lang="en-US" altLang="zh-TW" dirty="0"/>
              <a:t>Analytic solution exists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DP!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699BC39A-D19E-4667-944C-4D0480DDAE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Notations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baseline="-25000" dirty="0"/>
              <a:t>i</a:t>
            </a:r>
            <a:r>
              <a:rPr lang="en-US" altLang="zh-TW" dirty="0"/>
              <a:t>: stock price at stage </a:t>
            </a:r>
            <a:r>
              <a:rPr lang="en-US" altLang="zh-TW" dirty="0" err="1"/>
              <a:t>i</a:t>
            </a:r>
            <a:endParaRPr lang="en-US" altLang="zh-TW" dirty="0"/>
          </a:p>
          <a:p>
            <a:pPr lvl="1"/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: max. stockholding at stage </a:t>
            </a:r>
            <a:r>
              <a:rPr lang="en-US" altLang="zh-TW" dirty="0" err="1"/>
              <a:t>i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baseline="-25000" dirty="0"/>
              <a:t>i</a:t>
            </a:r>
            <a:r>
              <a:rPr lang="en-US" altLang="zh-TW" dirty="0"/>
              <a:t>: max. cash at stage </a:t>
            </a:r>
            <a:r>
              <a:rPr lang="en-US" altLang="zh-TW" dirty="0" err="1"/>
              <a:t>i</a:t>
            </a:r>
            <a:r>
              <a:rPr lang="en-US" altLang="zh-TW" dirty="0"/>
              <a:t>, with </a:t>
            </a:r>
            <a:r>
              <a:rPr lang="en-US" altLang="zh-TW"/>
              <a:t>c</a:t>
            </a:r>
            <a:r>
              <a:rPr lang="en-US" altLang="zh-TW" baseline="-25000"/>
              <a:t>1</a:t>
            </a:r>
            <a:r>
              <a:rPr lang="en-US" altLang="zh-TW"/>
              <a:t> being </a:t>
            </a:r>
            <a:r>
              <a:rPr lang="en-US" altLang="zh-TW" dirty="0"/>
              <a:t>the initial cash</a:t>
            </a:r>
          </a:p>
          <a:p>
            <a:r>
              <a:rPr lang="en-US" altLang="zh-TW" dirty="0"/>
              <a:t>Recurrent formula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 Formula for Trading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2CB05-FDA6-40F5-ABA9-5A672421FB65}"/>
              </a:ext>
            </a:extLst>
          </p:cNvPr>
          <p:cNvCxnSpPr/>
          <p:nvPr/>
        </p:nvCxnSpPr>
        <p:spPr>
          <a:xfrm>
            <a:off x="971600" y="4437112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0D746D-8F5A-4F5A-AAC3-35E6B99EE212}"/>
              </a:ext>
            </a:extLst>
          </p:cNvPr>
          <p:cNvCxnSpPr/>
          <p:nvPr/>
        </p:nvCxnSpPr>
        <p:spPr>
          <a:xfrm>
            <a:off x="971600" y="5877272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2921F53-FB83-4920-9101-B56E802121C0}"/>
              </a:ext>
            </a:extLst>
          </p:cNvPr>
          <p:cNvCxnSpPr>
            <a:cxnSpLocks/>
          </p:cNvCxnSpPr>
          <p:nvPr/>
        </p:nvCxnSpPr>
        <p:spPr>
          <a:xfrm>
            <a:off x="971600" y="443711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3A68CC3-7D8E-4319-8878-0F7C6363827E}"/>
              </a:ext>
            </a:extLst>
          </p:cNvPr>
          <p:cNvCxnSpPr>
            <a:cxnSpLocks/>
          </p:cNvCxnSpPr>
          <p:nvPr/>
        </p:nvCxnSpPr>
        <p:spPr>
          <a:xfrm>
            <a:off x="2411760" y="443711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589428A-3DC8-4542-BA39-FAF8F97427EE}"/>
              </a:ext>
            </a:extLst>
          </p:cNvPr>
          <p:cNvCxnSpPr>
            <a:cxnSpLocks/>
          </p:cNvCxnSpPr>
          <p:nvPr/>
        </p:nvCxnSpPr>
        <p:spPr>
          <a:xfrm>
            <a:off x="3851920" y="443711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897FE28-5320-48AB-871D-69FC600D0745}"/>
              </a:ext>
            </a:extLst>
          </p:cNvPr>
          <p:cNvCxnSpPr>
            <a:cxnSpLocks/>
          </p:cNvCxnSpPr>
          <p:nvPr/>
        </p:nvCxnSpPr>
        <p:spPr>
          <a:xfrm>
            <a:off x="5292080" y="443711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CBE124-2AEF-4313-88CA-6EFA70F055F2}"/>
              </a:ext>
            </a:extLst>
          </p:cNvPr>
          <p:cNvCxnSpPr>
            <a:cxnSpLocks/>
          </p:cNvCxnSpPr>
          <p:nvPr/>
        </p:nvCxnSpPr>
        <p:spPr>
          <a:xfrm>
            <a:off x="6732240" y="443711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1548C8D-1A72-48D9-AD54-0A5D569FEA41}"/>
              </a:ext>
            </a:extLst>
          </p:cNvPr>
          <p:cNvCxnSpPr>
            <a:cxnSpLocks/>
          </p:cNvCxnSpPr>
          <p:nvPr/>
        </p:nvCxnSpPr>
        <p:spPr>
          <a:xfrm>
            <a:off x="8172400" y="443711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圖說文字 3">
            <a:extLst>
              <a:ext uri="{FF2B5EF4-FFF2-40B4-BE49-F238E27FC236}">
                <a16:creationId xmlns:a16="http://schemas.microsoft.com/office/drawing/2014/main" id="{6E8F10C5-CD66-4DC1-9FCD-C40F6EE118F6}"/>
              </a:ext>
            </a:extLst>
          </p:cNvPr>
          <p:cNvSpPr/>
          <p:nvPr/>
        </p:nvSpPr>
        <p:spPr>
          <a:xfrm>
            <a:off x="5081579" y="932145"/>
            <a:ext cx="714557" cy="408623"/>
          </a:xfrm>
          <a:prstGeom prst="wedgeRoundRectCallout">
            <a:avLst>
              <a:gd name="adj1" fmla="val -51110"/>
              <a:gd name="adj2" fmla="val 1348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406F0E8-9218-4E29-978F-518B1BB68168}"/>
              </a:ext>
            </a:extLst>
          </p:cNvPr>
          <p:cNvSpPr txBox="1"/>
          <p:nvPr/>
        </p:nvSpPr>
        <p:spPr>
          <a:xfrm>
            <a:off x="323528" y="3645024"/>
            <a:ext cx="814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s: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 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400" dirty="0">
                <a:solidFill>
                  <a:srgbClr val="FF0000"/>
                </a:solidFill>
              </a:rPr>
              <a:t>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5</a:t>
            </a:r>
            <a:r>
              <a:rPr lang="en-US" altLang="zh-TW" sz="2400" dirty="0">
                <a:solidFill>
                  <a:srgbClr val="FF0000"/>
                </a:solidFill>
              </a:rPr>
              <a:t> 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2574D4-9589-4C84-AF50-D3B036A86D07}"/>
              </a:ext>
            </a:extLst>
          </p:cNvPr>
          <p:cNvSpPr txBox="1"/>
          <p:nvPr/>
        </p:nvSpPr>
        <p:spPr>
          <a:xfrm>
            <a:off x="323528" y="6351711"/>
            <a:ext cx="845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p: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1</a:t>
            </a:r>
            <a:r>
              <a:rPr lang="en-US" altLang="zh-TW" sz="2400" dirty="0">
                <a:solidFill>
                  <a:srgbClr val="7030A0"/>
                </a:solidFill>
              </a:rPr>
              <a:t>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2</a:t>
            </a:r>
            <a:r>
              <a:rPr lang="en-US" altLang="zh-TW" sz="2400" dirty="0">
                <a:solidFill>
                  <a:srgbClr val="7030A0"/>
                </a:solidFill>
              </a:rPr>
              <a:t> 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3</a:t>
            </a:r>
            <a:r>
              <a:rPr lang="en-US" altLang="zh-TW" sz="2400" dirty="0">
                <a:solidFill>
                  <a:srgbClr val="7030A0"/>
                </a:solidFill>
              </a:rPr>
              <a:t>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4</a:t>
            </a:r>
            <a:r>
              <a:rPr lang="en-US" altLang="zh-TW" sz="2400" dirty="0">
                <a:solidFill>
                  <a:srgbClr val="7030A0"/>
                </a:solidFill>
              </a:rPr>
              <a:t>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5</a:t>
            </a:r>
            <a:r>
              <a:rPr lang="en-US" altLang="zh-TW" sz="2400" dirty="0">
                <a:solidFill>
                  <a:srgbClr val="7030A0"/>
                </a:solidFill>
              </a:rPr>
              <a:t>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6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AD57D72-A7EC-40AD-AF28-EB72BC597427}"/>
              </a:ext>
            </a:extLst>
          </p:cNvPr>
          <p:cNvSpPr txBox="1"/>
          <p:nvPr/>
        </p:nvSpPr>
        <p:spPr>
          <a:xfrm>
            <a:off x="323528" y="6021288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3300"/>
                </a:solidFill>
              </a:rPr>
              <a:t>c: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1</a:t>
            </a:r>
            <a:r>
              <a:rPr lang="en-US" altLang="zh-TW" sz="2400" dirty="0">
                <a:solidFill>
                  <a:srgbClr val="003300"/>
                </a:solidFill>
              </a:rPr>
              <a:t>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2</a:t>
            </a:r>
            <a:r>
              <a:rPr lang="en-US" altLang="zh-TW" sz="2400" dirty="0">
                <a:solidFill>
                  <a:srgbClr val="003300"/>
                </a:solidFill>
              </a:rPr>
              <a:t> 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3</a:t>
            </a:r>
            <a:r>
              <a:rPr lang="en-US" altLang="zh-TW" sz="2400" dirty="0">
                <a:solidFill>
                  <a:srgbClr val="003300"/>
                </a:solidFill>
              </a:rPr>
              <a:t> 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4</a:t>
            </a:r>
            <a:r>
              <a:rPr lang="en-US" altLang="zh-TW" sz="2400" dirty="0">
                <a:solidFill>
                  <a:srgbClr val="003300"/>
                </a:solidFill>
              </a:rPr>
              <a:t>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5</a:t>
            </a:r>
            <a:r>
              <a:rPr lang="en-US" altLang="zh-TW" sz="2400" dirty="0">
                <a:solidFill>
                  <a:srgbClr val="003300"/>
                </a:solidFill>
              </a:rPr>
              <a:t> 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6</a:t>
            </a:r>
            <a:endParaRPr lang="zh-TW" altLang="en-US" sz="24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699BC39A-D19E-4667-944C-4D0480DDAE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Given p = [2 3 4 2 3 2], c</a:t>
            </a:r>
            <a:r>
              <a:rPr lang="en-US" altLang="zh-TW" baseline="-25000" dirty="0"/>
              <a:t>1</a:t>
            </a:r>
            <a:r>
              <a:rPr lang="en-US" altLang="zh-TW" dirty="0"/>
              <a:t>=10</a:t>
            </a:r>
          </a:p>
          <a:p>
            <a:r>
              <a:rPr lang="en-US" altLang="zh-TW" dirty="0"/>
              <a:t>Compute c</a:t>
            </a:r>
            <a:r>
              <a:rPr lang="en-US" altLang="zh-TW" baseline="-25000" dirty="0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=1~6</a:t>
            </a:r>
          </a:p>
          <a:p>
            <a:r>
              <a:rPr lang="en-US" altLang="zh-TW" dirty="0"/>
              <a:t>Recurrent formula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DP for Trading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2CB05-FDA6-40F5-ABA9-5A672421FB65}"/>
              </a:ext>
            </a:extLst>
          </p:cNvPr>
          <p:cNvCxnSpPr/>
          <p:nvPr/>
        </p:nvCxnSpPr>
        <p:spPr>
          <a:xfrm>
            <a:off x="971600" y="378904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0D746D-8F5A-4F5A-AAC3-35E6B99EE212}"/>
              </a:ext>
            </a:extLst>
          </p:cNvPr>
          <p:cNvCxnSpPr/>
          <p:nvPr/>
        </p:nvCxnSpPr>
        <p:spPr>
          <a:xfrm>
            <a:off x="971600" y="522920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2921F53-FB83-4920-9101-B56E802121C0}"/>
              </a:ext>
            </a:extLst>
          </p:cNvPr>
          <p:cNvCxnSpPr>
            <a:cxnSpLocks/>
          </p:cNvCxnSpPr>
          <p:nvPr/>
        </p:nvCxnSpPr>
        <p:spPr>
          <a:xfrm>
            <a:off x="971600" y="3789040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3A68CC3-7D8E-4319-8878-0F7C6363827E}"/>
              </a:ext>
            </a:extLst>
          </p:cNvPr>
          <p:cNvCxnSpPr>
            <a:cxnSpLocks/>
          </p:cNvCxnSpPr>
          <p:nvPr/>
        </p:nvCxnSpPr>
        <p:spPr>
          <a:xfrm>
            <a:off x="2411760" y="3789040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589428A-3DC8-4542-BA39-FAF8F97427EE}"/>
              </a:ext>
            </a:extLst>
          </p:cNvPr>
          <p:cNvCxnSpPr>
            <a:cxnSpLocks/>
          </p:cNvCxnSpPr>
          <p:nvPr/>
        </p:nvCxnSpPr>
        <p:spPr>
          <a:xfrm>
            <a:off x="3851920" y="3789040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897FE28-5320-48AB-871D-69FC600D0745}"/>
              </a:ext>
            </a:extLst>
          </p:cNvPr>
          <p:cNvCxnSpPr>
            <a:cxnSpLocks/>
          </p:cNvCxnSpPr>
          <p:nvPr/>
        </p:nvCxnSpPr>
        <p:spPr>
          <a:xfrm>
            <a:off x="5292080" y="3789040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CBE124-2AEF-4313-88CA-6EFA70F055F2}"/>
              </a:ext>
            </a:extLst>
          </p:cNvPr>
          <p:cNvCxnSpPr>
            <a:cxnSpLocks/>
          </p:cNvCxnSpPr>
          <p:nvPr/>
        </p:nvCxnSpPr>
        <p:spPr>
          <a:xfrm>
            <a:off x="6732240" y="3789040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1548C8D-1A72-48D9-AD54-0A5D569FEA41}"/>
              </a:ext>
            </a:extLst>
          </p:cNvPr>
          <p:cNvCxnSpPr>
            <a:cxnSpLocks/>
          </p:cNvCxnSpPr>
          <p:nvPr/>
        </p:nvCxnSpPr>
        <p:spPr>
          <a:xfrm>
            <a:off x="8172400" y="3789040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圖說文字 3">
            <a:extLst>
              <a:ext uri="{FF2B5EF4-FFF2-40B4-BE49-F238E27FC236}">
                <a16:creationId xmlns:a16="http://schemas.microsoft.com/office/drawing/2014/main" id="{6E8F10C5-CD66-4DC1-9FCD-C40F6EE118F6}"/>
              </a:ext>
            </a:extLst>
          </p:cNvPr>
          <p:cNvSpPr/>
          <p:nvPr/>
        </p:nvSpPr>
        <p:spPr>
          <a:xfrm>
            <a:off x="5801659" y="1004153"/>
            <a:ext cx="714557" cy="408623"/>
          </a:xfrm>
          <a:prstGeom prst="wedgeRoundRectCallout">
            <a:avLst>
              <a:gd name="adj1" fmla="val -51110"/>
              <a:gd name="adj2" fmla="val 1348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08AD0E-FE9A-492E-89DE-0319ED5D2C75}"/>
              </a:ext>
            </a:extLst>
          </p:cNvPr>
          <p:cNvSpPr txBox="1"/>
          <p:nvPr/>
        </p:nvSpPr>
        <p:spPr>
          <a:xfrm>
            <a:off x="323528" y="5703639"/>
            <a:ext cx="8116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p:    2                   3                   4                  2                    3                  2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64E65B-22A9-4C5B-B6C1-E949D064775D}"/>
              </a:ext>
            </a:extLst>
          </p:cNvPr>
          <p:cNvSpPr txBox="1"/>
          <p:nvPr/>
        </p:nvSpPr>
        <p:spPr>
          <a:xfrm>
            <a:off x="323528" y="5229200"/>
            <a:ext cx="825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3300"/>
                </a:solidFill>
              </a:rPr>
              <a:t>c:    10                15                20                 20                30                 30</a:t>
            </a:r>
            <a:endParaRPr lang="zh-TW" altLang="en-US" sz="2400" dirty="0">
              <a:solidFill>
                <a:srgbClr val="0033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8BBA-3643-4FB6-A355-DEEF3AC17A41}"/>
              </a:ext>
            </a:extLst>
          </p:cNvPr>
          <p:cNvSpPr txBox="1"/>
          <p:nvPr/>
        </p:nvSpPr>
        <p:spPr>
          <a:xfrm>
            <a:off x="323528" y="3356992"/>
            <a:ext cx="826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s:     5                  5                   5                  10                 10                15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699BC39A-D19E-4667-944C-4D0480DDAE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Notations: same as before</a:t>
            </a:r>
          </a:p>
          <a:p>
            <a:pPr lvl="1"/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dirty="0"/>
              <a:t>: rate for transaction fee</a:t>
            </a:r>
          </a:p>
          <a:p>
            <a:r>
              <a:rPr lang="en-US" altLang="zh-TW" dirty="0"/>
              <a:t>Recurrent formula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 Formula for Trading, with Transaction Fee</a:t>
            </a:r>
            <a:endParaRPr lang="zh-TW" altLang="en-US" dirty="0"/>
          </a:p>
        </p:txBody>
      </p:sp>
      <p:sp>
        <p:nvSpPr>
          <p:cNvPr id="15" name="圓角矩形圖說文字 3">
            <a:extLst>
              <a:ext uri="{FF2B5EF4-FFF2-40B4-BE49-F238E27FC236}">
                <a16:creationId xmlns:a16="http://schemas.microsoft.com/office/drawing/2014/main" id="{6E8F10C5-CD66-4DC1-9FCD-C40F6EE118F6}"/>
              </a:ext>
            </a:extLst>
          </p:cNvPr>
          <p:cNvSpPr/>
          <p:nvPr/>
        </p:nvSpPr>
        <p:spPr>
          <a:xfrm>
            <a:off x="7817883" y="1724233"/>
            <a:ext cx="714557" cy="408623"/>
          </a:xfrm>
          <a:prstGeom prst="wedgeRoundRectCallout">
            <a:avLst>
              <a:gd name="adj1" fmla="val -51110"/>
              <a:gd name="adj2" fmla="val 1348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FD9A6EF-2DE9-4C9C-9F53-927FDE50A555}"/>
              </a:ext>
            </a:extLst>
          </p:cNvPr>
          <p:cNvCxnSpPr/>
          <p:nvPr/>
        </p:nvCxnSpPr>
        <p:spPr>
          <a:xfrm>
            <a:off x="971600" y="3933056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A3B1089-0773-4DFF-B976-E878AC01527A}"/>
              </a:ext>
            </a:extLst>
          </p:cNvPr>
          <p:cNvCxnSpPr/>
          <p:nvPr/>
        </p:nvCxnSpPr>
        <p:spPr>
          <a:xfrm>
            <a:off x="971600" y="5373216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392CCF7-30D3-4256-9AD0-EFDB82DB68B9}"/>
              </a:ext>
            </a:extLst>
          </p:cNvPr>
          <p:cNvCxnSpPr>
            <a:cxnSpLocks/>
          </p:cNvCxnSpPr>
          <p:nvPr/>
        </p:nvCxnSpPr>
        <p:spPr>
          <a:xfrm>
            <a:off x="971600" y="3933056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C12B657-24F9-4B19-BCFF-525DBD6F12A1}"/>
              </a:ext>
            </a:extLst>
          </p:cNvPr>
          <p:cNvCxnSpPr>
            <a:cxnSpLocks/>
          </p:cNvCxnSpPr>
          <p:nvPr/>
        </p:nvCxnSpPr>
        <p:spPr>
          <a:xfrm>
            <a:off x="2411760" y="3933056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37A72-08EB-448A-AE2C-541CC452787D}"/>
              </a:ext>
            </a:extLst>
          </p:cNvPr>
          <p:cNvCxnSpPr>
            <a:cxnSpLocks/>
          </p:cNvCxnSpPr>
          <p:nvPr/>
        </p:nvCxnSpPr>
        <p:spPr>
          <a:xfrm>
            <a:off x="3851920" y="3933056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CAD99C-6AAC-417A-A526-923D223A50C2}"/>
              </a:ext>
            </a:extLst>
          </p:cNvPr>
          <p:cNvCxnSpPr>
            <a:cxnSpLocks/>
          </p:cNvCxnSpPr>
          <p:nvPr/>
        </p:nvCxnSpPr>
        <p:spPr>
          <a:xfrm>
            <a:off x="5292080" y="3933056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24E7265-5ADA-4F8B-AD60-A5977656D914}"/>
              </a:ext>
            </a:extLst>
          </p:cNvPr>
          <p:cNvCxnSpPr>
            <a:cxnSpLocks/>
          </p:cNvCxnSpPr>
          <p:nvPr/>
        </p:nvCxnSpPr>
        <p:spPr>
          <a:xfrm>
            <a:off x="6732240" y="3933056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2762AB7-4ADB-4B42-B160-39FCBC203F21}"/>
              </a:ext>
            </a:extLst>
          </p:cNvPr>
          <p:cNvCxnSpPr>
            <a:cxnSpLocks/>
          </p:cNvCxnSpPr>
          <p:nvPr/>
        </p:nvCxnSpPr>
        <p:spPr>
          <a:xfrm>
            <a:off x="8172400" y="3933056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F61130-8024-40BA-A490-AB1AFE63A634}"/>
              </a:ext>
            </a:extLst>
          </p:cNvPr>
          <p:cNvSpPr txBox="1"/>
          <p:nvPr/>
        </p:nvSpPr>
        <p:spPr>
          <a:xfrm>
            <a:off x="323528" y="3140968"/>
            <a:ext cx="814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s: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 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400" dirty="0">
                <a:solidFill>
                  <a:srgbClr val="FF0000"/>
                </a:solidFill>
              </a:rPr>
              <a:t>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5</a:t>
            </a:r>
            <a:r>
              <a:rPr lang="en-US" altLang="zh-TW" sz="2400" dirty="0">
                <a:solidFill>
                  <a:srgbClr val="FF0000"/>
                </a:solidFill>
              </a:rPr>
              <a:t>                  s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E1FD724-3965-4EA1-A343-6C836E111240}"/>
              </a:ext>
            </a:extLst>
          </p:cNvPr>
          <p:cNvSpPr txBox="1"/>
          <p:nvPr/>
        </p:nvSpPr>
        <p:spPr>
          <a:xfrm>
            <a:off x="323528" y="5847655"/>
            <a:ext cx="845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p: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1</a:t>
            </a:r>
            <a:r>
              <a:rPr lang="en-US" altLang="zh-TW" sz="2400" dirty="0">
                <a:solidFill>
                  <a:srgbClr val="7030A0"/>
                </a:solidFill>
              </a:rPr>
              <a:t>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2</a:t>
            </a:r>
            <a:r>
              <a:rPr lang="en-US" altLang="zh-TW" sz="2400" dirty="0">
                <a:solidFill>
                  <a:srgbClr val="7030A0"/>
                </a:solidFill>
              </a:rPr>
              <a:t> 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3</a:t>
            </a:r>
            <a:r>
              <a:rPr lang="en-US" altLang="zh-TW" sz="2400" dirty="0">
                <a:solidFill>
                  <a:srgbClr val="7030A0"/>
                </a:solidFill>
              </a:rPr>
              <a:t>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4</a:t>
            </a:r>
            <a:r>
              <a:rPr lang="en-US" altLang="zh-TW" sz="2400" dirty="0">
                <a:solidFill>
                  <a:srgbClr val="7030A0"/>
                </a:solidFill>
              </a:rPr>
              <a:t>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5</a:t>
            </a:r>
            <a:r>
              <a:rPr lang="en-US" altLang="zh-TW" sz="2400" dirty="0">
                <a:solidFill>
                  <a:srgbClr val="7030A0"/>
                </a:solidFill>
              </a:rPr>
              <a:t>                 p</a:t>
            </a:r>
            <a:r>
              <a:rPr lang="en-US" altLang="zh-TW" sz="2400" baseline="-25000" dirty="0">
                <a:solidFill>
                  <a:srgbClr val="7030A0"/>
                </a:solidFill>
              </a:rPr>
              <a:t>6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238C063-8E49-4DA9-B764-9B5C7B88D3D9}"/>
              </a:ext>
            </a:extLst>
          </p:cNvPr>
          <p:cNvSpPr txBox="1"/>
          <p:nvPr/>
        </p:nvSpPr>
        <p:spPr>
          <a:xfrm>
            <a:off x="323528" y="5517232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3300"/>
                </a:solidFill>
              </a:rPr>
              <a:t>c: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1</a:t>
            </a:r>
            <a:r>
              <a:rPr lang="en-US" altLang="zh-TW" sz="2400" dirty="0">
                <a:solidFill>
                  <a:srgbClr val="003300"/>
                </a:solidFill>
              </a:rPr>
              <a:t>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2</a:t>
            </a:r>
            <a:r>
              <a:rPr lang="en-US" altLang="zh-TW" sz="2400" dirty="0">
                <a:solidFill>
                  <a:srgbClr val="003300"/>
                </a:solidFill>
              </a:rPr>
              <a:t> 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3</a:t>
            </a:r>
            <a:r>
              <a:rPr lang="en-US" altLang="zh-TW" sz="2400" dirty="0">
                <a:solidFill>
                  <a:srgbClr val="003300"/>
                </a:solidFill>
              </a:rPr>
              <a:t> 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4</a:t>
            </a:r>
            <a:r>
              <a:rPr lang="en-US" altLang="zh-TW" sz="2400" dirty="0">
                <a:solidFill>
                  <a:srgbClr val="003300"/>
                </a:solidFill>
              </a:rPr>
              <a:t>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5</a:t>
            </a:r>
            <a:r>
              <a:rPr lang="en-US" altLang="zh-TW" sz="2400" dirty="0">
                <a:solidFill>
                  <a:srgbClr val="003300"/>
                </a:solidFill>
              </a:rPr>
              <a:t>                  c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6</a:t>
            </a:r>
            <a:endParaRPr lang="zh-TW" altLang="en-US" sz="24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Can this DP be extended to multiple stocks?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Problem: Give the price info of 4 stocks over n days, can you find the best timings for “buy” and “sell” for each stock, such that the overall return is maximized?</a:t>
            </a:r>
          </a:p>
          <a:p>
            <a:r>
              <a:rPr lang="en-US" altLang="zh-TW" dirty="0"/>
              <a:t>Other extensions</a:t>
            </a:r>
          </a:p>
          <a:p>
            <a:pPr lvl="1"/>
            <a:r>
              <a:rPr lang="en-US" altLang="zh-TW" dirty="0"/>
              <a:t>Different transaction fee rates for “buy” and “sell”?</a:t>
            </a:r>
          </a:p>
          <a:p>
            <a:pPr lvl="1"/>
            <a:r>
              <a:rPr lang="en-US" altLang="zh-TW" dirty="0"/>
              <a:t>Cash is better than stock? </a:t>
            </a:r>
          </a:p>
          <a:p>
            <a:pPr lvl="2"/>
            <a:r>
              <a:rPr lang="zh-TW" altLang="en-US" dirty="0"/>
              <a:t>例如：一年至少保留</a:t>
            </a:r>
            <a:r>
              <a:rPr lang="en-US" altLang="zh-TW" dirty="0"/>
              <a:t>30</a:t>
            </a:r>
            <a:r>
              <a:rPr lang="zh-TW" altLang="en-US" dirty="0"/>
              <a:t>天擁有現金</a:t>
            </a:r>
            <a:endParaRPr lang="en-US" altLang="zh-TW" dirty="0"/>
          </a:p>
          <a:p>
            <a:pPr lvl="1"/>
            <a:r>
              <a:rPr lang="en-US" altLang="zh-TW" dirty="0"/>
              <a:t>Other reasonable constraints, please let me know!</a:t>
            </a:r>
          </a:p>
          <a:p>
            <a:pPr lvl="2"/>
            <a:r>
              <a:rPr lang="en-US" altLang="zh-TW" dirty="0"/>
              <a:t>Better make DP not applicable directly!</a:t>
            </a:r>
          </a:p>
          <a:p>
            <a:pPr lvl="1"/>
            <a:endParaRPr lang="en-US" altLang="zh-TW" dirty="0"/>
          </a:p>
        </p:txBody>
      </p:sp>
      <p:sp>
        <p:nvSpPr>
          <p:cNvPr id="4" name="圓角矩形圖說文字 7">
            <a:extLst>
              <a:ext uri="{FF2B5EF4-FFF2-40B4-BE49-F238E27FC236}">
                <a16:creationId xmlns:a16="http://schemas.microsoft.com/office/drawing/2014/main" id="{E15EBE27-C778-4E0C-84D6-2B40E7261330}"/>
              </a:ext>
            </a:extLst>
          </p:cNvPr>
          <p:cNvSpPr/>
          <p:nvPr/>
        </p:nvSpPr>
        <p:spPr>
          <a:xfrm>
            <a:off x="5220072" y="5574709"/>
            <a:ext cx="1547734" cy="374571"/>
          </a:xfrm>
          <a:prstGeom prst="wedgeRoundRectCallout">
            <a:avLst>
              <a:gd name="adj1" fmla="val -34746"/>
              <a:gd name="adj2" fmla="val -9685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Our homework!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2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15292</TotalTime>
  <Words>394</Words>
  <Application>Microsoft Office PowerPoint</Application>
  <PresentationFormat>如螢幕大小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Symbol</vt:lpstr>
      <vt:lpstr>Wingdings</vt:lpstr>
      <vt:lpstr>Wingdings 2</vt:lpstr>
      <vt:lpstr>壁窗</vt:lpstr>
      <vt:lpstr>Back to the Future: When to Buy and Sell?</vt:lpstr>
      <vt:lpstr>Introduction</vt:lpstr>
      <vt:lpstr>DP Formula for Trading</vt:lpstr>
      <vt:lpstr>Example of DP for Trading</vt:lpstr>
      <vt:lpstr>DP Formula for Trading, with Transaction Fee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user</cp:lastModifiedBy>
  <cp:revision>783</cp:revision>
  <dcterms:created xsi:type="dcterms:W3CDTF">2008-11-09T17:03:56Z</dcterms:created>
  <dcterms:modified xsi:type="dcterms:W3CDTF">2022-10-04T21:52:54Z</dcterms:modified>
</cp:coreProperties>
</file>