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347" r:id="rId2"/>
    <p:sldId id="275" r:id="rId3"/>
    <p:sldId id="357" r:id="rId4"/>
    <p:sldId id="353" r:id="rId5"/>
    <p:sldId id="361" r:id="rId6"/>
    <p:sldId id="363" r:id="rId7"/>
    <p:sldId id="364" r:id="rId8"/>
    <p:sldId id="346" r:id="rId9"/>
    <p:sldId id="367" r:id="rId10"/>
    <p:sldId id="369" r:id="rId11"/>
    <p:sldId id="370" r:id="rId12"/>
    <p:sldId id="371" r:id="rId13"/>
    <p:sldId id="373" r:id="rId14"/>
    <p:sldId id="376" r:id="rId15"/>
    <p:sldId id="365" r:id="rId16"/>
    <p:sldId id="380" r:id="rId17"/>
    <p:sldId id="379" r:id="rId18"/>
    <p:sldId id="366" r:id="rId19"/>
    <p:sldId id="359" r:id="rId20"/>
    <p:sldId id="360" r:id="rId21"/>
    <p:sldId id="368" r:id="rId22"/>
    <p:sldId id="374" r:id="rId23"/>
    <p:sldId id="377" r:id="rId24"/>
    <p:sldId id="378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6" autoAdjust="0"/>
    <p:restoredTop sz="94125" autoAdjust="0"/>
  </p:normalViewPr>
  <p:slideViewPr>
    <p:cSldViewPr>
      <p:cViewPr varScale="1">
        <p:scale>
          <a:sx n="82" d="100"/>
          <a:sy n="82" d="100"/>
        </p:scale>
        <p:origin x="1685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18"/>
    </p:cViewPr>
  </p:sorterViewPr>
  <p:notesViewPr>
    <p:cSldViewPr>
      <p:cViewPr varScale="1">
        <p:scale>
          <a:sx n="41" d="100"/>
          <a:sy n="41" d="100"/>
        </p:scale>
        <p:origin x="-2395" y="-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F13AC-F7EB-4777-9E49-581A4904525B}" type="datetimeFigureOut">
              <a:rPr lang="zh-TW" altLang="en-US" smtClean="0"/>
              <a:pPr/>
              <a:t>2022/10/5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66C95-0D41-448E-A332-327BB5F29A4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0984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7637-36C6-481B-974F-5F218DAE9B6A}" type="datetimeFigureOut">
              <a:rPr lang="zh-TW" altLang="en-US" smtClean="0"/>
              <a:pPr/>
              <a:t>2022/10/5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C572-1BA5-477C-B07B-B3E31F0FDA3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2910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1340768"/>
            <a:ext cx="6172200" cy="1894362"/>
          </a:xfrm>
        </p:spPr>
        <p:txBody>
          <a:bodyPr>
            <a:normAutofit/>
          </a:bodyPr>
          <a:lstStyle>
            <a:lvl1pPr algn="ctr">
              <a:defRPr sz="3500" b="0" i="0"/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3933056"/>
            <a:ext cx="6172200" cy="1371600"/>
          </a:xfrm>
        </p:spPr>
        <p:txBody>
          <a:bodyPr/>
          <a:lstStyle>
            <a:lvl1pPr marL="0" indent="0" algn="ctr">
              <a:buNone/>
              <a:defRPr sz="1800" b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dirty="0"/>
              <a:t>按一下以編輯母片副標題樣式</a:t>
            </a:r>
            <a:endParaRPr kumimoji="0" lang="en-US" dirty="0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30" name="圖片 29" descr="mir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91442" y="278112"/>
            <a:ext cx="1295400" cy="57912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D7DB5B5E-FF57-4331-BF13-D94DFA61630B}" type="datetime1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4F57289B-949A-43FD-AF7D-692786BD340A}" type="datetime1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/>
          <a:lstStyle>
            <a:lvl1pPr>
              <a:defRPr baseline="0">
                <a:latin typeface="+mj-lt"/>
                <a:ea typeface="標楷體" pitchFamily="65" charset="-120"/>
              </a:defRPr>
            </a:lvl1pPr>
            <a:lvl2pPr>
              <a:defRPr baseline="0">
                <a:latin typeface="+mj-lt"/>
                <a:ea typeface="標楷體" pitchFamily="65" charset="-120"/>
              </a:defRPr>
            </a:lvl2pPr>
            <a:lvl3pPr>
              <a:defRPr sz="1900" baseline="0">
                <a:latin typeface="+mj-lt"/>
                <a:ea typeface="標楷體" pitchFamily="65" charset="-120"/>
              </a:defRPr>
            </a:lvl3pPr>
            <a:lvl4pPr>
              <a:defRPr baseline="0">
                <a:latin typeface="+mj-lt"/>
                <a:ea typeface="標楷體" pitchFamily="65" charset="-120"/>
              </a:defRPr>
            </a:lvl4pPr>
            <a:lvl5pPr>
              <a:defRPr baseline="0">
                <a:latin typeface="+mj-lt"/>
                <a:ea typeface="標楷體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 dirty="0"/>
          </a:p>
        </p:txBody>
      </p:sp>
      <p:pic>
        <p:nvPicPr>
          <p:cNvPr id="6" name="圖片 5" descr="mir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86644" y="135236"/>
            <a:ext cx="1295400" cy="579120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  <a:prstGeom prst="rect">
            <a:avLst/>
          </a:prstGeom>
        </p:spPr>
        <p:txBody>
          <a:bodyPr/>
          <a:lstStyle/>
          <a:p>
            <a:fld id="{8616078C-AD99-4571-B0DA-C628EF72A2E7}" type="datetime1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cap="none" baseline="0">
                <a:latin typeface="+mj-lt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 b="0" cap="none" baseline="0"/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2DAB0838-BF4F-407C-A6A6-1B3CDC37E013}" type="datetime1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B0D89BC2-FD14-44D8-A12F-F0ED792A0BC1}" type="datetime1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cxnSp>
        <p:nvCxnSpPr>
          <p:cNvPr id="15" name="直線接點 14"/>
          <p:cNvCxnSpPr/>
          <p:nvPr userDrawn="1"/>
        </p:nvCxnSpPr>
        <p:spPr>
          <a:xfrm>
            <a:off x="214282" y="1500174"/>
            <a:ext cx="84296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 userDrawn="1"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 userDrawn="1"/>
        </p:nvSpPr>
        <p:spPr>
          <a:xfrm>
            <a:off x="8635396" y="628652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 userDrawn="1"/>
            </p:nvSpPr>
            <p:spPr>
              <a:xfrm>
                <a:off x="8394774" y="6290270"/>
                <a:ext cx="8275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fld id="{93BD6009-2A66-4F07-812F-9E9F9B397B69}" type="slidenum">
                  <a:rPr lang="zh-TW" altLang="en-US" smtClean="0">
                    <a:solidFill>
                      <a:schemeClr val="accent3">
                        <a:lumMod val="75000"/>
                      </a:schemeClr>
                    </a:solidFill>
                  </a:rPr>
                  <a:pPr algn="ctr"/>
                  <a:t>‹#›</a:t>
                </a:fld>
                <a:r>
                  <a:rPr lang="en-US" altLang="zh-TW" dirty="0">
                    <a:solidFill>
                      <a:schemeClr val="accent3">
                        <a:lumMod val="75000"/>
                      </a:schemeClr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zh-TW" altLang="en-US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8394774" y="6290270"/>
                <a:ext cx="827584" cy="369332"/>
              </a:xfrm>
              <a:prstGeom prst="rect">
                <a:avLst/>
              </a:prstGeom>
              <a:blipFill>
                <a:blip r:embed="rId13"/>
                <a:stretch>
                  <a:fillRect l="-735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rtl="0" eaLnBrk="1" latinLnBrk="0" hangingPunct="1">
        <a:spcBef>
          <a:spcPct val="0"/>
        </a:spcBef>
        <a:buNone/>
        <a:defRPr kumimoji="0" sz="3100" b="0" kern="1200" cap="none" baseline="0">
          <a:solidFill>
            <a:schemeClr val="tx2"/>
          </a:solidFill>
          <a:latin typeface="Calibri" panose="020F0502020204030204" pitchFamily="34" charset="0"/>
          <a:ea typeface="標楷體" pitchFamily="65" charset="-120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Calibri" panose="020F0502020204030204" pitchFamily="34" charset="0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Calibri" panose="020F0502020204030204" pitchFamily="34" charset="0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900" kern="120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Calibri" panose="020F0502020204030204" pitchFamily="34" charset="0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Calibri" panose="020F0502020204030204" pitchFamily="34" charset="0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Calibri" panose="020F0502020204030204" pitchFamily="34" charset="0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nthu.edu.tw/~jang" TargetMode="External"/><Relationship Id="rId2" Type="http://schemas.openxmlformats.org/officeDocument/2006/relationships/hyperlink" Target="mailto:jang@mirlab.or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hackmd.io/@rogerjang/BkXxCdCI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www.bradfordlynch.com/blog/2015/12/04/InvestmentPortfolioOptimiza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ckmd.io/@rogerjang/SJN4FQbvF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@rogerjang/rJ6Y8zCIF" TargetMode="External"/><Relationship Id="rId2" Type="http://schemas.openxmlformats.org/officeDocument/2006/relationships/hyperlink" Target="https://hackmd.io/@rogerjang/BJIVw9Ff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ckmd.io/@rogerjang/SJN4FQbvF" TargetMode="External"/><Relationship Id="rId5" Type="http://schemas.openxmlformats.org/officeDocument/2006/relationships/hyperlink" Target="https://hackmd.io/@rogerjang/BkXxCdCIF" TargetMode="External"/><Relationship Id="rId4" Type="http://schemas.openxmlformats.org/officeDocument/2006/relationships/hyperlink" Target="https://hackmd.io/@rogerjang/SJa16FaL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hackmd.io/@rogerjang/BJwCkf0L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@rogerjang/SJa16FaL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dirty="0">
                <a:cs typeface="Calibri" panose="020F0502020204030204" pitchFamily="34" charset="0"/>
              </a:rPr>
              <a:t>Portfolio Optimization</a:t>
            </a:r>
            <a:br>
              <a:rPr lang="en-US" altLang="zh-TW" sz="3600" dirty="0">
                <a:cs typeface="Calibri" panose="020F0502020204030204" pitchFamily="34" charset="0"/>
              </a:rPr>
            </a:br>
            <a:r>
              <a:rPr lang="zh-TW" altLang="en-US" sz="3600" dirty="0">
                <a:cs typeface="Calibri" panose="020F0502020204030204" pitchFamily="34" charset="0"/>
              </a:rPr>
              <a:t>投資組合最佳化</a:t>
            </a:r>
            <a:endParaRPr lang="zh-TW" altLang="en-US" dirty="0">
              <a:cs typeface="Calibri" panose="020F0502020204030204" pitchFamily="34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4294967295"/>
          </p:nvPr>
        </p:nvSpPr>
        <p:spPr>
          <a:xfrm>
            <a:off x="4711804" y="5795972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B5DD0A4-5EC4-420C-89F5-FF49BBA59529}" type="datetime1">
              <a:rPr lang="zh-TW" altLang="en-US" smtClean="0"/>
              <a:pPr algn="ctr"/>
              <a:t>2022/10/5</a:t>
            </a:fld>
            <a:endParaRPr lang="zh-TW" altLang="en-US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69BC142A-4639-4B7D-9BFD-2955DFDDF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6088" y="3933056"/>
            <a:ext cx="4112023" cy="1785104"/>
          </a:xfr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</a:rPr>
              <a:t>J.-S. Roger Jang (</a:t>
            </a:r>
            <a:r>
              <a:rPr lang="zh-TW" altLang="en-US" dirty="0"/>
              <a:t>張智星</a:t>
            </a:r>
            <a:r>
              <a:rPr lang="en-US" altLang="zh-TW" dirty="0">
                <a:latin typeface="Arial" panose="020B0604020202020204" pitchFamily="34" charset="0"/>
              </a:rPr>
              <a:t>)</a:t>
            </a:r>
          </a:p>
          <a:p>
            <a:r>
              <a:rPr lang="en-US" altLang="zh-TW" dirty="0">
                <a:latin typeface="Arial" panose="020B0604020202020204" pitchFamily="34" charset="0"/>
              </a:rPr>
              <a:t>MIR Lab, CSIE Dept.</a:t>
            </a:r>
          </a:p>
          <a:p>
            <a:r>
              <a:rPr lang="en-US" altLang="zh-TW" dirty="0">
                <a:latin typeface="Arial" panose="020B0604020202020204" pitchFamily="34" charset="0"/>
              </a:rPr>
              <a:t>National Taiwan University</a:t>
            </a:r>
          </a:p>
          <a:p>
            <a:r>
              <a:rPr lang="en-US" altLang="zh-TW" i="1" dirty="0">
                <a:latin typeface="Arial" panose="020B0604020202020204" pitchFamily="34" charset="0"/>
                <a:hlinkClick r:id="rId2"/>
              </a:rPr>
              <a:t>jang@mirlab.org</a:t>
            </a:r>
            <a:r>
              <a:rPr lang="en-US" altLang="zh-TW" i="1" dirty="0">
                <a:latin typeface="Arial" panose="020B0604020202020204" pitchFamily="34" charset="0"/>
              </a:rPr>
              <a:t>, </a:t>
            </a:r>
            <a:r>
              <a:rPr lang="en-US" altLang="zh-TW" i="1" dirty="0">
                <a:latin typeface="Arial" panose="020B0604020202020204" pitchFamily="34" charset="0"/>
                <a:hlinkClick r:id="rId3"/>
              </a:rPr>
              <a:t>http://mirlab.org/jang</a:t>
            </a:r>
            <a:endParaRPr lang="zh-TW" altLang="en-US" dirty="0"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147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BFB3BE0-6729-44C7-98A7-718CCCC0A7F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dirty="0"/>
          </a:p>
          <a:p>
            <a:pPr marL="365760" lvl="1" indent="0">
              <a:buNone/>
            </a:pPr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2FB58BD-6548-48E9-B2CA-41E01FD8B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PO</a:t>
            </a:r>
            <a:r>
              <a:rPr lang="en-US" altLang="zh-TW" baseline="-25000" dirty="0" err="1"/>
              <a:t>n</a:t>
            </a:r>
            <a:r>
              <a:rPr lang="en-US" altLang="zh-TW" baseline="-25000" dirty="0"/>
              <a:t>=2</a:t>
            </a:r>
            <a:r>
              <a:rPr lang="en-US" altLang="zh-TW" dirty="0"/>
              <a:t>: </a:t>
            </a:r>
            <a:r>
              <a:rPr lang="en-US" altLang="zh-TW" dirty="0">
                <a:latin typeface="Symbol" panose="05050102010706020507" pitchFamily="18" charset="2"/>
              </a:rPr>
              <a:t>r</a:t>
            </a:r>
            <a:r>
              <a:rPr lang="en-US" altLang="zh-TW" baseline="-25000" dirty="0"/>
              <a:t>12</a:t>
            </a:r>
            <a:r>
              <a:rPr lang="en-US" altLang="zh-TW" dirty="0"/>
              <a:t>=1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23C0880-590A-4493-85F2-301C7CACF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61" y="2048942"/>
            <a:ext cx="2560339" cy="68932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74F168B-6472-4C74-98D3-ECE5135E9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630" y="2067992"/>
            <a:ext cx="3838810" cy="68932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D1F2C53-684A-4215-B8D8-B2F13A259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1975637"/>
            <a:ext cx="1178049" cy="373243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0CCB5595-1A60-4FE6-8AA6-DF275489EDB1}"/>
              </a:ext>
            </a:extLst>
          </p:cNvPr>
          <p:cNvSpPr/>
          <p:nvPr/>
        </p:nvSpPr>
        <p:spPr>
          <a:xfrm>
            <a:off x="2915816" y="2290075"/>
            <a:ext cx="1512168" cy="14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9B15C19-B64E-4723-887E-DCA2D4C71A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2891011"/>
            <a:ext cx="8623737" cy="226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2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BFB3BE0-6729-44C7-98A7-718CCCC0A7F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dirty="0"/>
          </a:p>
          <a:p>
            <a:pPr marL="365760" lvl="1" indent="0">
              <a:buNone/>
            </a:pPr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2FB58BD-6548-48E9-B2CA-41E01FD8B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PO</a:t>
            </a:r>
            <a:r>
              <a:rPr lang="en-US" altLang="zh-TW" baseline="-25000" dirty="0" err="1"/>
              <a:t>n</a:t>
            </a:r>
            <a:r>
              <a:rPr lang="en-US" altLang="zh-TW" baseline="-25000" dirty="0"/>
              <a:t>=2</a:t>
            </a:r>
            <a:r>
              <a:rPr lang="en-US" altLang="zh-TW" dirty="0"/>
              <a:t>: </a:t>
            </a:r>
            <a:r>
              <a:rPr lang="en-US" altLang="zh-TW" dirty="0">
                <a:latin typeface="Symbol" panose="05050102010706020507" pitchFamily="18" charset="2"/>
              </a:rPr>
              <a:t>r</a:t>
            </a:r>
            <a:r>
              <a:rPr lang="en-US" altLang="zh-TW" baseline="-25000" dirty="0"/>
              <a:t>12</a:t>
            </a:r>
            <a:r>
              <a:rPr lang="en-US" altLang="zh-TW" dirty="0"/>
              <a:t>=0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CB24435-0495-40B5-AED0-E0A44C8EC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72816"/>
            <a:ext cx="7498792" cy="481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56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BFB3BE0-6729-44C7-98A7-718CCCC0A7F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dirty="0"/>
          </a:p>
          <a:p>
            <a:pPr marL="365760" lvl="1" indent="0">
              <a:buNone/>
            </a:pPr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2FB58BD-6548-48E9-B2CA-41E01FD8B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PO</a:t>
            </a:r>
            <a:r>
              <a:rPr lang="en-US" altLang="zh-TW" baseline="-25000" dirty="0" err="1"/>
              <a:t>n</a:t>
            </a:r>
            <a:r>
              <a:rPr lang="en-US" altLang="zh-TW" baseline="-25000" dirty="0"/>
              <a:t>=2</a:t>
            </a:r>
            <a:r>
              <a:rPr lang="en-US" altLang="zh-TW" dirty="0"/>
              <a:t>: </a:t>
            </a:r>
            <a:r>
              <a:rPr lang="en-US" altLang="zh-TW" dirty="0">
                <a:latin typeface="Symbol" panose="05050102010706020507" pitchFamily="18" charset="2"/>
              </a:rPr>
              <a:t>r</a:t>
            </a:r>
            <a:r>
              <a:rPr lang="en-US" altLang="zh-TW" baseline="-25000" dirty="0"/>
              <a:t>12</a:t>
            </a:r>
            <a:r>
              <a:rPr lang="en-US" altLang="zh-TW" dirty="0"/>
              <a:t>=-1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D863C80-085E-4E89-9A98-FC197A141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916832"/>
            <a:ext cx="7807813" cy="315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46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11C6327-B8D5-4A10-A42E-22334851AD8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n=2: (</a:t>
            </a:r>
            <a:r>
              <a:rPr lang="en-US" altLang="zh-TW" dirty="0">
                <a:latin typeface="Symbol" panose="05050102010706020507" pitchFamily="18" charset="2"/>
              </a:rPr>
              <a:t>s</a:t>
            </a:r>
            <a:r>
              <a:rPr lang="en-US" altLang="zh-TW" baseline="-25000" dirty="0"/>
              <a:t>1</a:t>
            </a:r>
            <a:r>
              <a:rPr lang="en-US" altLang="zh-TW" dirty="0"/>
              <a:t>, </a:t>
            </a:r>
            <a:r>
              <a:rPr lang="en-US" altLang="zh-TW" dirty="0">
                <a:latin typeface="Symbol" panose="05050102010706020507" pitchFamily="18" charset="2"/>
              </a:rPr>
              <a:t>m</a:t>
            </a:r>
            <a:r>
              <a:rPr lang="en-US" altLang="zh-TW" baseline="-25000" dirty="0"/>
              <a:t>1</a:t>
            </a:r>
            <a:r>
              <a:rPr lang="en-US" altLang="zh-TW" dirty="0"/>
              <a:t>)=(0.15, 0.2) and (</a:t>
            </a:r>
            <a:r>
              <a:rPr lang="en-US" altLang="zh-TW" dirty="0">
                <a:latin typeface="Symbol" panose="05050102010706020507" pitchFamily="18" charset="2"/>
              </a:rPr>
              <a:t>s</a:t>
            </a:r>
            <a:r>
              <a:rPr lang="en-US" altLang="zh-TW" baseline="-25000" dirty="0"/>
              <a:t>2</a:t>
            </a:r>
            <a:r>
              <a:rPr lang="en-US" altLang="zh-TW" dirty="0"/>
              <a:t>, </a:t>
            </a:r>
            <a:r>
              <a:rPr lang="en-US" altLang="zh-TW" dirty="0">
                <a:latin typeface="Symbol" panose="05050102010706020507" pitchFamily="18" charset="2"/>
              </a:rPr>
              <a:t>m</a:t>
            </a:r>
            <a:r>
              <a:rPr lang="en-US" altLang="zh-TW" baseline="-25000" dirty="0"/>
              <a:t>2</a:t>
            </a:r>
            <a:r>
              <a:rPr lang="en-US" altLang="zh-TW" dirty="0"/>
              <a:t>)=(0.25, 0.3) 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235725F-C288-4C6A-8F07-B5DE50E0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PO</a:t>
            </a:r>
            <a:r>
              <a:rPr lang="en-US" altLang="zh-TW" baseline="-25000" dirty="0" err="1"/>
              <a:t>n</a:t>
            </a:r>
            <a:r>
              <a:rPr lang="en-US" altLang="zh-TW" baseline="-25000" dirty="0"/>
              <a:t>=2</a:t>
            </a:r>
            <a:r>
              <a:rPr lang="en-US" altLang="zh-TW" dirty="0"/>
              <a:t>: Efficient Frontier with Varying </a:t>
            </a:r>
            <a:r>
              <a:rPr lang="en-US" altLang="zh-TW" dirty="0">
                <a:latin typeface="Symbol" panose="05050102010706020507" pitchFamily="18" charset="2"/>
              </a:rPr>
              <a:t>r</a:t>
            </a:r>
            <a:r>
              <a:rPr lang="en-US" altLang="zh-TW" baseline="-25000" dirty="0"/>
              <a:t>12 </a:t>
            </a:r>
            <a:r>
              <a:rPr lang="en-US" altLang="zh-TW" dirty="0"/>
              <a:t>(1/2)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49750A0-C414-4BC8-BE39-085EAECA3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276872"/>
            <a:ext cx="8381721" cy="450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25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11C6327-B8D5-4A10-A42E-22334851AD8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n=2: (</a:t>
            </a:r>
            <a:r>
              <a:rPr lang="en-US" altLang="zh-TW" dirty="0">
                <a:latin typeface="Symbol" panose="05050102010706020507" pitchFamily="18" charset="2"/>
              </a:rPr>
              <a:t>s</a:t>
            </a:r>
            <a:r>
              <a:rPr lang="en-US" altLang="zh-TW" baseline="-25000" dirty="0"/>
              <a:t>1</a:t>
            </a:r>
            <a:r>
              <a:rPr lang="en-US" altLang="zh-TW" dirty="0"/>
              <a:t>, </a:t>
            </a:r>
            <a:r>
              <a:rPr lang="en-US" altLang="zh-TW" dirty="0">
                <a:latin typeface="Symbol" panose="05050102010706020507" pitchFamily="18" charset="2"/>
              </a:rPr>
              <a:t>m</a:t>
            </a:r>
            <a:r>
              <a:rPr lang="en-US" altLang="zh-TW" baseline="-25000" dirty="0"/>
              <a:t>1</a:t>
            </a:r>
            <a:r>
              <a:rPr lang="en-US" altLang="zh-TW" dirty="0"/>
              <a:t>)=(0.2, 0.1) and (</a:t>
            </a:r>
            <a:r>
              <a:rPr lang="en-US" altLang="zh-TW" dirty="0">
                <a:latin typeface="Symbol" panose="05050102010706020507" pitchFamily="18" charset="2"/>
              </a:rPr>
              <a:t>s</a:t>
            </a:r>
            <a:r>
              <a:rPr lang="en-US" altLang="zh-TW" baseline="-25000" dirty="0"/>
              <a:t>2</a:t>
            </a:r>
            <a:r>
              <a:rPr lang="en-US" altLang="zh-TW" dirty="0"/>
              <a:t>, </a:t>
            </a:r>
            <a:r>
              <a:rPr lang="en-US" altLang="zh-TW" dirty="0">
                <a:latin typeface="Symbol" panose="05050102010706020507" pitchFamily="18" charset="2"/>
              </a:rPr>
              <a:t>m</a:t>
            </a:r>
            <a:r>
              <a:rPr lang="en-US" altLang="zh-TW" baseline="-25000" dirty="0"/>
              <a:t>2</a:t>
            </a:r>
            <a:r>
              <a:rPr lang="en-US" altLang="zh-TW" dirty="0"/>
              <a:t>)=(0.1, 0.3) 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235725F-C288-4C6A-8F07-B5DE50E0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PO</a:t>
            </a:r>
            <a:r>
              <a:rPr lang="en-US" altLang="zh-TW" baseline="-25000" dirty="0" err="1"/>
              <a:t>n</a:t>
            </a:r>
            <a:r>
              <a:rPr lang="en-US" altLang="zh-TW" baseline="-25000" dirty="0"/>
              <a:t>=2</a:t>
            </a:r>
            <a:r>
              <a:rPr lang="en-US" altLang="zh-TW" dirty="0"/>
              <a:t>: Efficient Frontier with Varying </a:t>
            </a:r>
            <a:r>
              <a:rPr lang="en-US" altLang="zh-TW" dirty="0">
                <a:latin typeface="Symbol" panose="05050102010706020507" pitchFamily="18" charset="2"/>
              </a:rPr>
              <a:t>r</a:t>
            </a:r>
            <a:r>
              <a:rPr lang="en-US" altLang="zh-TW" baseline="-25000" dirty="0"/>
              <a:t>12 </a:t>
            </a:r>
            <a:r>
              <a:rPr lang="en-US" altLang="zh-TW" dirty="0"/>
              <a:t>(2/2)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6EB8994-1445-48D9-8F48-A32D7EFB0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58" y="2272314"/>
            <a:ext cx="8424936" cy="454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0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/>
          <a:lstStyle/>
          <a:p>
            <a:r>
              <a:rPr lang="en-US" altLang="zh-TW" dirty="0" err="1"/>
              <a:t>PO</a:t>
            </a:r>
            <a:r>
              <a:rPr lang="en-US" altLang="zh-TW" baseline="-25000" dirty="0" err="1"/>
              <a:t>n</a:t>
            </a:r>
            <a:r>
              <a:rPr lang="en-US" altLang="zh-TW" dirty="0"/>
              <a:t>: Min. Variance Only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CA6D2FC-485E-403F-87DC-365B7ECD4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732133"/>
            <a:ext cx="7992888" cy="324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0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/>
          <a:lstStyle/>
          <a:p>
            <a:r>
              <a:rPr lang="en-US" altLang="zh-TW" dirty="0" err="1"/>
              <a:t>PO</a:t>
            </a:r>
            <a:r>
              <a:rPr lang="en-US" altLang="zh-TW" baseline="-25000" dirty="0" err="1"/>
              <a:t>n</a:t>
            </a:r>
            <a:r>
              <a:rPr lang="en-US" altLang="zh-TW" dirty="0"/>
              <a:t>: Min. Variance Only</a:t>
            </a:r>
            <a:br>
              <a:rPr lang="en-US" altLang="zh-TW" dirty="0"/>
            </a:br>
            <a:r>
              <a:rPr lang="en-US" altLang="zh-TW" dirty="0"/>
              <a:t>(Block-form Solution)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23CA7E3-8FE3-4DA6-AFE8-95BCBF454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628800"/>
            <a:ext cx="7920880" cy="51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62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/>
          <a:lstStyle/>
          <a:p>
            <a:r>
              <a:rPr lang="en-US" altLang="zh-TW" dirty="0" err="1"/>
              <a:t>PO</a:t>
            </a:r>
            <a:r>
              <a:rPr lang="en-US" altLang="zh-TW" baseline="-25000" dirty="0" err="1"/>
              <a:t>n</a:t>
            </a:r>
            <a:r>
              <a:rPr lang="en-US" altLang="zh-TW" dirty="0"/>
              <a:t>: Min. Var. with Fixed Return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29FDE77-7AF6-41E8-9052-EA76035C7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617" y="1647825"/>
            <a:ext cx="7448550" cy="356235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9339809-EA58-4559-8C61-000ED99B4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303" y="5276838"/>
            <a:ext cx="4314825" cy="1571625"/>
          </a:xfrm>
          <a:prstGeom prst="rect">
            <a:avLst/>
          </a:prstGeom>
        </p:spPr>
      </p:pic>
      <p:sp>
        <p:nvSpPr>
          <p:cNvPr id="9" name="圓角矩形圖說文字 5">
            <a:extLst>
              <a:ext uri="{FF2B5EF4-FFF2-40B4-BE49-F238E27FC236}">
                <a16:creationId xmlns:a16="http://schemas.microsoft.com/office/drawing/2014/main" id="{A6782494-5F52-4070-8573-FE5E3088070C}"/>
              </a:ext>
            </a:extLst>
          </p:cNvPr>
          <p:cNvSpPr/>
          <p:nvPr/>
        </p:nvSpPr>
        <p:spPr>
          <a:xfrm>
            <a:off x="220680" y="5320729"/>
            <a:ext cx="966944" cy="340519"/>
          </a:xfrm>
          <a:prstGeom prst="wedgeRoundRectCallout">
            <a:avLst>
              <a:gd name="adj1" fmla="val 64838"/>
              <a:gd name="adj2" fmla="val 17066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  <a:sym typeface="Wingdings" panose="05000000000000000000" pitchFamily="2" charset="2"/>
              </a:rPr>
              <a:t>When n=3</a:t>
            </a:r>
            <a:endParaRPr lang="zh-TW" altLang="en-US" sz="1400" dirty="0">
              <a:solidFill>
                <a:schemeClr val="tx1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/>
          <a:lstStyle/>
          <a:p>
            <a:r>
              <a:rPr lang="en-US" altLang="zh-TW" dirty="0" err="1"/>
              <a:t>PO</a:t>
            </a:r>
            <a:r>
              <a:rPr lang="en-US" altLang="zh-TW" baseline="-25000" dirty="0" err="1"/>
              <a:t>n</a:t>
            </a:r>
            <a:r>
              <a:rPr lang="en-US" altLang="zh-TW" dirty="0"/>
              <a:t>: Min. Var. with Fixed Return</a:t>
            </a:r>
            <a:br>
              <a:rPr lang="en-US" altLang="zh-TW" dirty="0"/>
            </a:br>
            <a:r>
              <a:rPr lang="en-US" altLang="zh-TW" dirty="0"/>
              <a:t>(Block-form Solution)</a:t>
            </a:r>
            <a:endParaRPr lang="zh-TW" altLang="en-US" dirty="0"/>
          </a:p>
        </p:txBody>
      </p:sp>
      <p:sp>
        <p:nvSpPr>
          <p:cNvPr id="7" name="圓角矩形圖說文字 5">
            <a:extLst>
              <a:ext uri="{FF2B5EF4-FFF2-40B4-BE49-F238E27FC236}">
                <a16:creationId xmlns:a16="http://schemas.microsoft.com/office/drawing/2014/main" id="{467B6580-8795-47BE-809A-549E71CACCE4}"/>
              </a:ext>
            </a:extLst>
          </p:cNvPr>
          <p:cNvSpPr/>
          <p:nvPr/>
        </p:nvSpPr>
        <p:spPr>
          <a:xfrm>
            <a:off x="4613551" y="6309320"/>
            <a:ext cx="3811364" cy="306467"/>
          </a:xfrm>
          <a:prstGeom prst="wedgeRoundRectCallout">
            <a:avLst>
              <a:gd name="adj1" fmla="val 15082"/>
              <a:gd name="adj2" fmla="val 47966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  <a:sym typeface="Wingdings" panose="05000000000000000000" pitchFamily="2" charset="2"/>
                <a:hlinkClick r:id="rId2"/>
              </a:rPr>
              <a:t>https://hackmd.io/@rogerjang/BkXxCdCIF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  <a:sym typeface="Wingdings" panose="05000000000000000000" pitchFamily="2" charset="2"/>
              </a:rPr>
              <a:t>, with </a:t>
            </a:r>
            <a:r>
              <a:rPr lang="en-US" altLang="zh-TW" sz="1200" dirty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  <a:sym typeface="Wingdings" panose="05000000000000000000" pitchFamily="2" charset="2"/>
              </a:rPr>
              <a:t>exercises!</a:t>
            </a:r>
            <a:endParaRPr lang="zh-TW" altLang="en-US" sz="1200" dirty="0">
              <a:solidFill>
                <a:srgbClr val="FF0000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F0E6EF7-D856-4814-A9E6-48357FF7E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772816"/>
            <a:ext cx="64389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6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fficient Frontier">
            <a:extLst>
              <a:ext uri="{FF2B5EF4-FFF2-40B4-BE49-F238E27FC236}">
                <a16:creationId xmlns:a16="http://schemas.microsoft.com/office/drawing/2014/main" id="{488D65CC-60D9-467D-92D6-7C1CF6D94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124915"/>
            <a:ext cx="4714875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>
                <a:extLst>
                  <a:ext uri="{FF2B5EF4-FFF2-40B4-BE49-F238E27FC236}">
                    <a16:creationId xmlns:a16="http://schemas.microsoft.com/office/drawing/2014/main" id="{D9ABD7F2-06ED-48CF-9859-CE5D23E6BBA2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Efficient frontier for portfolio optimization</a:t>
                </a:r>
              </a:p>
              <a:p>
                <a:pPr lvl="1"/>
                <a:r>
                  <a:rPr lang="en-US" altLang="zh-TW" dirty="0"/>
                  <a:t>Max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TW" dirty="0"/>
                  <a:t> (return) with fixed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/>
                  <a:t> (risk)</a:t>
                </a:r>
              </a:p>
              <a:p>
                <a:pPr lvl="1"/>
                <a:r>
                  <a:rPr lang="en-US" altLang="zh-TW" dirty="0"/>
                  <a:t>Min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/>
                  <a:t> (risk) with fixed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TW" dirty="0"/>
                  <a:t> (return)</a:t>
                </a:r>
              </a:p>
              <a:p>
                <a:pPr lvl="1"/>
                <a:r>
                  <a:rPr lang="en-US" altLang="zh-TW" dirty="0"/>
                  <a:t>Max Sharpe ratio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</m:e>
                    </m:d>
                  </m:oMath>
                </a14:m>
                <a:endParaRPr lang="en-US" altLang="zh-TW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zh-TW" dirty="0"/>
                  <a:t>Max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US" altLang="zh-TW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zh-TW" dirty="0"/>
                  <a:t>Min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內容版面配置區 1">
                <a:extLst>
                  <a:ext uri="{FF2B5EF4-FFF2-40B4-BE49-F238E27FC236}">
                    <a16:creationId xmlns:a16="http://schemas.microsoft.com/office/drawing/2014/main" id="{D9ABD7F2-06ED-48CF-9859-CE5D23E6BB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327" t="-10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標題 2">
            <a:extLst>
              <a:ext uri="{FF2B5EF4-FFF2-40B4-BE49-F238E27FC236}">
                <a16:creationId xmlns:a16="http://schemas.microsoft.com/office/drawing/2014/main" id="{1638BD9B-3831-4A38-A697-E48B870D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Efficient Frontier</a:t>
            </a:r>
            <a:endParaRPr lang="zh-TW" altLang="en-US" dirty="0"/>
          </a:p>
        </p:txBody>
      </p:sp>
      <p:sp>
        <p:nvSpPr>
          <p:cNvPr id="5" name="圓角矩形圖說文字 5">
            <a:extLst>
              <a:ext uri="{FF2B5EF4-FFF2-40B4-BE49-F238E27FC236}">
                <a16:creationId xmlns:a16="http://schemas.microsoft.com/office/drawing/2014/main" id="{49340DDA-CAD0-4426-8D54-A9AA43709AF2}"/>
              </a:ext>
            </a:extLst>
          </p:cNvPr>
          <p:cNvSpPr/>
          <p:nvPr/>
        </p:nvSpPr>
        <p:spPr>
          <a:xfrm>
            <a:off x="1355704" y="5488424"/>
            <a:ext cx="2856728" cy="408623"/>
          </a:xfrm>
          <a:prstGeom prst="wedgeRoundRectCallout">
            <a:avLst>
              <a:gd name="adj1" fmla="val 65366"/>
              <a:gd name="adj2" fmla="val -63550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  <a:sym typeface="Wingdings" panose="05000000000000000000" pitchFamily="2" charset="2"/>
              </a:rPr>
              <a:t>Minimum-variance portfolio</a:t>
            </a:r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90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Math background</a:t>
            </a:r>
          </a:p>
          <a:p>
            <a:pPr lvl="1"/>
            <a:r>
              <a:rPr lang="en-US" altLang="zh-TW" dirty="0"/>
              <a:t>Linear combination of random variables</a:t>
            </a:r>
          </a:p>
          <a:p>
            <a:r>
              <a:rPr lang="en-US" altLang="zh-TW" dirty="0"/>
              <a:t>Portfolio optimization</a:t>
            </a:r>
          </a:p>
          <a:p>
            <a:pPr lvl="1"/>
            <a:r>
              <a:rPr lang="en-US" altLang="zh-TW" dirty="0"/>
              <a:t>Problem definition</a:t>
            </a:r>
          </a:p>
          <a:p>
            <a:pPr lvl="1"/>
            <a:r>
              <a:rPr lang="en-US" altLang="zh-TW" dirty="0"/>
              <a:t>Objective functions</a:t>
            </a:r>
          </a:p>
          <a:p>
            <a:pPr lvl="1"/>
            <a:r>
              <a:rPr lang="en-US" altLang="zh-TW" dirty="0"/>
              <a:t>Matrix formulas</a:t>
            </a:r>
          </a:p>
          <a:p>
            <a:pPr lvl="1"/>
            <a:r>
              <a:rPr lang="en-US" altLang="zh-TW" dirty="0"/>
              <a:t>Efficient frontier</a:t>
            </a:r>
            <a:endParaRPr lang="en-US" altLang="zh-TW" sz="800" dirty="0"/>
          </a:p>
          <a:p>
            <a:r>
              <a:rPr lang="en-US" altLang="zh-TW" dirty="0"/>
              <a:t>References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3AF6B41-305C-40CE-B5DB-FF716F10C1F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Investment Portfolio Optimization</a:t>
            </a:r>
            <a:r>
              <a:rPr lang="en-US" altLang="zh-TW" dirty="0"/>
              <a:t> (with Python code)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C1A36A9-C57A-4945-9C54-5A3B3BF1A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Resources</a:t>
            </a:r>
            <a:endParaRPr lang="zh-TW" altLang="en-US" dirty="0"/>
          </a:p>
        </p:txBody>
      </p:sp>
      <p:pic>
        <p:nvPicPr>
          <p:cNvPr id="2050" name="Picture 2" descr="Figure 2. Optimization results for portfolios of differing weights of Google, Toyota, Coke, and Pepsi stock. Red Star: Maximized Sharpe Ratio, Yellow Star: Minimum Volatility">
            <a:extLst>
              <a:ext uri="{FF2B5EF4-FFF2-40B4-BE49-F238E27FC236}">
                <a16:creationId xmlns:a16="http://schemas.microsoft.com/office/drawing/2014/main" id="{AFB0BF1A-33FA-4F06-8440-FDA08B169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480" y="2204864"/>
            <a:ext cx="5819800" cy="436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圓角矩形圖說文字 5">
            <a:extLst>
              <a:ext uri="{FF2B5EF4-FFF2-40B4-BE49-F238E27FC236}">
                <a16:creationId xmlns:a16="http://schemas.microsoft.com/office/drawing/2014/main" id="{0D33DA8F-889B-4321-9DDC-EFA0A3937C48}"/>
              </a:ext>
            </a:extLst>
          </p:cNvPr>
          <p:cNvSpPr/>
          <p:nvPr/>
        </p:nvSpPr>
        <p:spPr>
          <a:xfrm>
            <a:off x="5608124" y="6309320"/>
            <a:ext cx="2924316" cy="510778"/>
          </a:xfrm>
          <a:prstGeom prst="wedgeRoundRectCallout">
            <a:avLst>
              <a:gd name="adj1" fmla="val 15082"/>
              <a:gd name="adj2" fmla="val 47966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  <a:sym typeface="Wingdings" panose="05000000000000000000" pitchFamily="2" charset="2"/>
              </a:rPr>
              <a:t>More references:</a:t>
            </a:r>
          </a:p>
          <a:p>
            <a:pPr algn="ctr">
              <a:defRPr/>
            </a:pP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  <a:sym typeface="Wingdings" panose="05000000000000000000" pitchFamily="2" charset="2"/>
                <a:hlinkClick r:id="rId4"/>
              </a:rPr>
              <a:t>https://hackmd.io/@rogerjang/SJN4FQbvF</a:t>
            </a:r>
            <a:endParaRPr lang="zh-TW" altLang="en-US" sz="1200" dirty="0">
              <a:solidFill>
                <a:srgbClr val="FF0000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2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>
                <a:extLst>
                  <a:ext uri="{FF2B5EF4-FFF2-40B4-BE49-F238E27FC236}">
                    <a16:creationId xmlns:a16="http://schemas.microsoft.com/office/drawing/2014/main" id="{FBFB3BE0-6729-44C7-98A7-718CCCC0A7F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How to compute </a:t>
                </a:r>
                <a14:m>
                  <m:oMath xmlns:m="http://schemas.openxmlformats.org/officeDocument/2006/math">
                    <m:r>
                      <a:rPr lang="zh-TW" altLang="en-US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altLang="zh-TW" b="1" dirty="0"/>
                  <a:t> </a:t>
                </a:r>
                <a:r>
                  <a:rPr lang="en-US" altLang="zh-TW" dirty="0"/>
                  <a:t>(returns) and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US" altLang="zh-TW" dirty="0"/>
                  <a:t> (covariance matrix)?</a:t>
                </a:r>
              </a:p>
              <a:p>
                <a:r>
                  <a:rPr lang="en-US" altLang="zh-TW" dirty="0"/>
                  <a:t>When to rebalance the assets?</a:t>
                </a:r>
              </a:p>
              <a:p>
                <a:r>
                  <a:rPr lang="en-US" altLang="zh-TW" dirty="0"/>
                  <a:t>Other constraints</a:t>
                </a:r>
              </a:p>
              <a:p>
                <a:pPr lvl="1"/>
                <a:r>
                  <a:rPr lang="en-US" altLang="zh-TW" dirty="0"/>
                  <a:t>Max. value of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Max. number of changes in assets</a:t>
                </a:r>
              </a:p>
              <a:p>
                <a:pPr lvl="1"/>
                <a:r>
                  <a:rPr lang="en-US" altLang="zh-TW" dirty="0"/>
                  <a:t>Conversion of individual risk attributes to objective functions</a:t>
                </a:r>
              </a:p>
              <a:p>
                <a:pPr lvl="1"/>
                <a:r>
                  <a:rPr lang="en-US" altLang="zh-TW" dirty="0"/>
                  <a:t>Conversion of individual preferences to objection functions</a:t>
                </a:r>
              </a:p>
              <a:p>
                <a:pPr marL="365760" lvl="1" indent="0">
                  <a:buNone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2" name="內容版面配置區 1">
                <a:extLst>
                  <a:ext uri="{FF2B5EF4-FFF2-40B4-BE49-F238E27FC236}">
                    <a16:creationId xmlns:a16="http://schemas.microsoft.com/office/drawing/2014/main" id="{FBFB3BE0-6729-44C7-98A7-718CCCC0A7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327" t="-1024" r="-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標題 2">
            <a:extLst>
              <a:ext uri="{FF2B5EF4-FFF2-40B4-BE49-F238E27FC236}">
                <a16:creationId xmlns:a16="http://schemas.microsoft.com/office/drawing/2014/main" id="{52FB58BD-6548-48E9-B2CA-41E01FD8B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Other Things to Consider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813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0EE643E-1CF2-4165-B00B-E32052AA8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Exercises (1/2)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9B7C518-11CC-4F6D-9883-20DB6F19F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00808"/>
            <a:ext cx="8072449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7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0EE643E-1CF2-4165-B00B-E32052AA8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Exercises (2/2)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9AC63ED-03EE-4302-B38C-365F9C98C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42281"/>
            <a:ext cx="8162830" cy="471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8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FEB89E0-337B-4E34-8034-26BCDAF8D5C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References at </a:t>
            </a:r>
            <a:r>
              <a:rPr lang="en-US" altLang="zh-TW" dirty="0" err="1"/>
              <a:t>hackmd</a:t>
            </a:r>
            <a:r>
              <a:rPr lang="en-US" altLang="zh-TW" dirty="0"/>
              <a:t> (with detailed math formula)</a:t>
            </a:r>
          </a:p>
          <a:p>
            <a:pPr lvl="1"/>
            <a:r>
              <a:rPr lang="en-US" altLang="zh-TW" dirty="0">
                <a:hlinkClick r:id="rId2"/>
              </a:rPr>
              <a:t>Intro to portfolio optimization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Objective functions for portfolio </a:t>
            </a:r>
            <a:r>
              <a:rPr lang="en-US" altLang="zh-TW" dirty="0" err="1">
                <a:hlinkClick r:id="rId3"/>
              </a:rPr>
              <a:t>optim</a:t>
            </a:r>
            <a:r>
              <a:rPr lang="en-US" altLang="zh-TW" dirty="0">
                <a:hlinkClick r:id="rId3"/>
              </a:rPr>
              <a:t>.</a:t>
            </a:r>
            <a:endParaRPr lang="en-US" altLang="zh-TW" dirty="0"/>
          </a:p>
          <a:p>
            <a:pPr lvl="1"/>
            <a:r>
              <a:rPr lang="en-US" altLang="zh-TW" dirty="0">
                <a:hlinkClick r:id="rId4"/>
              </a:rPr>
              <a:t>Portfolio for 2 assets</a:t>
            </a:r>
            <a:endParaRPr lang="en-US" altLang="zh-TW" dirty="0"/>
          </a:p>
          <a:p>
            <a:pPr lvl="1"/>
            <a:r>
              <a:rPr lang="en-US" altLang="zh-TW" dirty="0">
                <a:hlinkClick r:id="rId5"/>
              </a:rPr>
              <a:t>Portfolio </a:t>
            </a:r>
            <a:r>
              <a:rPr lang="en-US" altLang="zh-TW" dirty="0" err="1">
                <a:hlinkClick r:id="rId5"/>
              </a:rPr>
              <a:t>optim</a:t>
            </a:r>
            <a:r>
              <a:rPr lang="en-US" altLang="zh-TW" dirty="0">
                <a:hlinkClick r:id="rId5"/>
              </a:rPr>
              <a:t>.: Min. risk only</a:t>
            </a:r>
            <a:endParaRPr lang="en-US" altLang="zh-TW" dirty="0"/>
          </a:p>
          <a:p>
            <a:pPr lvl="1"/>
            <a:r>
              <a:rPr lang="en-US" altLang="zh-TW" dirty="0">
                <a:hlinkClick r:id="rId5"/>
              </a:rPr>
              <a:t>Portfolio </a:t>
            </a:r>
            <a:r>
              <a:rPr lang="en-US" altLang="zh-TW" dirty="0" err="1">
                <a:hlinkClick r:id="rId5"/>
              </a:rPr>
              <a:t>optim</a:t>
            </a:r>
            <a:r>
              <a:rPr lang="en-US" altLang="zh-TW" dirty="0">
                <a:hlinkClick r:id="rId5"/>
              </a:rPr>
              <a:t>.: Min. risk with fixed return</a:t>
            </a:r>
            <a:endParaRPr lang="en-US" altLang="zh-TW" dirty="0"/>
          </a:p>
          <a:p>
            <a:pPr lvl="1"/>
            <a:r>
              <a:rPr lang="en-US" altLang="zh-TW" dirty="0">
                <a:hlinkClick r:id="rId6"/>
              </a:rPr>
              <a:t>References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C12201B-20E5-49CB-9F15-6494722D4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365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840F6FC-2C24-4845-9DAB-FC572E7100F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Given two random variables X and Y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F56CB91-D8BA-49E5-A1AC-2DFF451DA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Combination of Random Variables</a:t>
            </a:r>
            <a:endParaRPr lang="zh-TW" altLang="en-US" dirty="0"/>
          </a:p>
        </p:txBody>
      </p:sp>
      <p:sp>
        <p:nvSpPr>
          <p:cNvPr id="5" name="圓角矩形圖說文字 5">
            <a:extLst>
              <a:ext uri="{FF2B5EF4-FFF2-40B4-BE49-F238E27FC236}">
                <a16:creationId xmlns:a16="http://schemas.microsoft.com/office/drawing/2014/main" id="{757B66F9-C57A-4002-B379-A2563F9677F7}"/>
              </a:ext>
            </a:extLst>
          </p:cNvPr>
          <p:cNvSpPr/>
          <p:nvPr/>
        </p:nvSpPr>
        <p:spPr>
          <a:xfrm>
            <a:off x="2802336" y="6309320"/>
            <a:ext cx="3776996" cy="306467"/>
          </a:xfrm>
          <a:prstGeom prst="wedgeRoundRectCallout">
            <a:avLst>
              <a:gd name="adj1" fmla="val 15082"/>
              <a:gd name="adj2" fmla="val 47966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  <a:sym typeface="Wingdings" panose="05000000000000000000" pitchFamily="2" charset="2"/>
                <a:hlinkClick r:id="rId2"/>
              </a:rPr>
              <a:t>https://hackmd.io/@rogerjang/BJwCkf0LK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  <a:sym typeface="Wingdings" panose="05000000000000000000" pitchFamily="2" charset="2"/>
              </a:rPr>
              <a:t>, with </a:t>
            </a:r>
            <a:r>
              <a:rPr lang="en-US" altLang="zh-TW" sz="1200" dirty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  <a:sym typeface="Wingdings" panose="05000000000000000000" pitchFamily="2" charset="2"/>
              </a:rPr>
              <a:t>exercise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  <a:sym typeface="Wingdings" panose="05000000000000000000" pitchFamily="2" charset="2"/>
              </a:rPr>
              <a:t>!</a:t>
            </a:r>
            <a:endParaRPr lang="zh-TW" altLang="en-US" sz="1200" dirty="0">
              <a:solidFill>
                <a:schemeClr val="tx1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E8C5D80-283A-49BC-BCB2-C9B55E015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204864"/>
            <a:ext cx="7056784" cy="397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4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Goal</a:t>
                </a:r>
              </a:p>
              <a:p>
                <a:pPr lvl="1"/>
                <a:r>
                  <a:rPr lang="en-US" altLang="zh-TW" dirty="0"/>
                  <a:t>To maximize the overall returns or minimize the overall variance of a portfolio of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 assets based on each individual expected return and variance (aka risk or volatility)</a:t>
                </a:r>
              </a:p>
              <a:p>
                <a:r>
                  <a:rPr lang="en-US" altLang="zh-TW" dirty="0"/>
                  <a:t>Facts</a:t>
                </a:r>
              </a:p>
              <a:p>
                <a:pPr lvl="1"/>
                <a:r>
                  <a:rPr lang="en-US" altLang="zh-TW" dirty="0"/>
                  <a:t>Introduced in a 1952 doctoral thesis by Harry Markowitz (awarded Nobel Memorial Prize in Economic Science in 1990)</a:t>
                </a:r>
              </a:p>
              <a:p>
                <a:pPr lvl="1"/>
                <a:r>
                  <a:rPr lang="en-US" altLang="zh-TW" dirty="0"/>
                  <a:t>Also known as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mean-variance model</a:t>
                </a:r>
                <a:r>
                  <a:rPr lang="en-US" altLang="zh-TW" dirty="0"/>
                  <a:t>  or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Markowitz model</a:t>
                </a:r>
                <a:r>
                  <a:rPr lang="en-US" altLang="zh-TW" dirty="0"/>
                  <a:t>, which is foundational to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Modern Portfolio Theory (MPT)</a:t>
                </a:r>
              </a:p>
              <a:p>
                <a:r>
                  <a:rPr lang="en-US" altLang="zh-TW" dirty="0"/>
                  <a:t>Assumptions</a:t>
                </a:r>
              </a:p>
              <a:p>
                <a:pPr lvl="1"/>
                <a:r>
                  <a:rPr lang="en-US" altLang="zh-TW" dirty="0"/>
                  <a:t>Risk or volatility is equivalent to standard deviation. </a:t>
                </a:r>
              </a:p>
              <a:p>
                <a:pPr lvl="1"/>
                <a:r>
                  <a:rPr lang="en-US" altLang="zh-TW" dirty="0"/>
                  <a:t>No consideration for taxes, transaction fees, etc.</a:t>
                </a:r>
              </a:p>
            </p:txBody>
          </p:sp>
        </mc:Choice>
        <mc:Fallback xmlns="">
          <p:sp>
            <p:nvSpPr>
              <p:cNvPr id="5" name="內容版面配置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327" t="-1024" r="-6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Portfolio Optimization (PO)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293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3E0731B-E04F-4EC5-8198-70F3C05D6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5" y="1715580"/>
            <a:ext cx="8165057" cy="4665747"/>
          </a:xfrm>
          <a:prstGeom prst="rect">
            <a:avLst/>
          </a:prstGeom>
        </p:spPr>
      </p:pic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/>
          <a:lstStyle/>
          <a:p>
            <a:r>
              <a:rPr lang="en-US" altLang="zh-TW" dirty="0"/>
              <a:t>PO for Two Assets: Combined Mean and Variance</a:t>
            </a:r>
            <a:endParaRPr lang="zh-TW" altLang="en-US" dirty="0"/>
          </a:p>
        </p:txBody>
      </p:sp>
      <p:sp>
        <p:nvSpPr>
          <p:cNvPr id="11" name="圓角矩形圖說文字 5">
            <a:extLst>
              <a:ext uri="{FF2B5EF4-FFF2-40B4-BE49-F238E27FC236}">
                <a16:creationId xmlns:a16="http://schemas.microsoft.com/office/drawing/2014/main" id="{9456522B-59AC-4B6E-B944-D55C2210E97A}"/>
              </a:ext>
            </a:extLst>
          </p:cNvPr>
          <p:cNvSpPr/>
          <p:nvPr/>
        </p:nvSpPr>
        <p:spPr>
          <a:xfrm>
            <a:off x="702057" y="3789040"/>
            <a:ext cx="1917542" cy="340519"/>
          </a:xfrm>
          <a:prstGeom prst="wedgeRoundRectCallout">
            <a:avLst>
              <a:gd name="adj1" fmla="val 70075"/>
              <a:gd name="adj2" fmla="val 10066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 dirty="0">
                <a:solidFill>
                  <a:schemeClr val="tx1"/>
                </a:solidFill>
                <a:latin typeface="Symbol" panose="05050102010706020507" pitchFamily="18" charset="2"/>
                <a:ea typeface="標楷體" panose="03000509000000000000" pitchFamily="65" charset="-120"/>
                <a:cs typeface="Calibri" panose="020F0502020204030204" pitchFamily="34" charset="0"/>
                <a:sym typeface="Wingdings" panose="05000000000000000000" pitchFamily="2" charset="2"/>
              </a:rPr>
              <a:t>m</a:t>
            </a:r>
            <a:r>
              <a:rPr lang="en-US" altLang="zh-TW" sz="1400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  <a:sym typeface="Wingdings" panose="05000000000000000000" pitchFamily="2" charset="2"/>
              </a:rPr>
              <a:t>: Overall mean return</a:t>
            </a:r>
            <a:endParaRPr lang="zh-TW" altLang="en-US" sz="1400" dirty="0">
              <a:solidFill>
                <a:schemeClr val="tx1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12" name="圓角矩形圖說文字 5">
            <a:extLst>
              <a:ext uri="{FF2B5EF4-FFF2-40B4-BE49-F238E27FC236}">
                <a16:creationId xmlns:a16="http://schemas.microsoft.com/office/drawing/2014/main" id="{C30CD08B-49BF-4512-A131-C38CDD7DB551}"/>
              </a:ext>
            </a:extLst>
          </p:cNvPr>
          <p:cNvSpPr/>
          <p:nvPr/>
        </p:nvSpPr>
        <p:spPr>
          <a:xfrm>
            <a:off x="716703" y="4221088"/>
            <a:ext cx="2082629" cy="340519"/>
          </a:xfrm>
          <a:prstGeom prst="wedgeRoundRectCallout">
            <a:avLst>
              <a:gd name="adj1" fmla="val 61134"/>
              <a:gd name="adj2" fmla="val -34673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 dirty="0">
                <a:solidFill>
                  <a:schemeClr val="tx1"/>
                </a:solidFill>
                <a:latin typeface="Symbol" panose="05050102010706020507" pitchFamily="18" charset="2"/>
                <a:ea typeface="標楷體" panose="03000509000000000000" pitchFamily="65" charset="-120"/>
                <a:cs typeface="Calibri" panose="020F0502020204030204" pitchFamily="34" charset="0"/>
                <a:sym typeface="Wingdings" panose="05000000000000000000" pitchFamily="2" charset="2"/>
              </a:rPr>
              <a:t>s</a:t>
            </a:r>
            <a:r>
              <a:rPr lang="en-US" altLang="zh-TW" sz="1400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  <a:sym typeface="Wingdings" panose="05000000000000000000" pitchFamily="2" charset="2"/>
              </a:rPr>
              <a:t>: Overall risk </a:t>
            </a:r>
            <a:r>
              <a:rPr lang="en-US" altLang="zh-TW" sz="1400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or volatility</a:t>
            </a:r>
            <a:endParaRPr lang="zh-TW" altLang="en-US" sz="1400" dirty="0">
              <a:solidFill>
                <a:schemeClr val="tx1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61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35FF2EF-5966-4FC5-B5E4-18C64D76C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13" y="1714488"/>
            <a:ext cx="7497755" cy="5021363"/>
          </a:xfrm>
          <a:prstGeom prst="rect">
            <a:avLst/>
          </a:prstGeom>
        </p:spPr>
      </p:pic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 for Two Assets: Efficient Frontier</a:t>
            </a:r>
            <a:endParaRPr lang="zh-TW" altLang="en-US" dirty="0"/>
          </a:p>
        </p:txBody>
      </p:sp>
      <p:sp>
        <p:nvSpPr>
          <p:cNvPr id="7" name="圓角矩形圖說文字 5">
            <a:extLst>
              <a:ext uri="{FF2B5EF4-FFF2-40B4-BE49-F238E27FC236}">
                <a16:creationId xmlns:a16="http://schemas.microsoft.com/office/drawing/2014/main" id="{467B6580-8795-47BE-809A-549E71CACCE4}"/>
              </a:ext>
            </a:extLst>
          </p:cNvPr>
          <p:cNvSpPr/>
          <p:nvPr/>
        </p:nvSpPr>
        <p:spPr>
          <a:xfrm>
            <a:off x="4788024" y="6499068"/>
            <a:ext cx="3714799" cy="306467"/>
          </a:xfrm>
          <a:prstGeom prst="wedgeRoundRectCallout">
            <a:avLst>
              <a:gd name="adj1" fmla="val 15082"/>
              <a:gd name="adj2" fmla="val 47966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  <a:hlinkClick r:id="rId3"/>
              </a:rPr>
              <a:t>https://hackmd.io/@rogerjang/SJa16FaLt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, with </a:t>
            </a:r>
            <a:r>
              <a:rPr lang="en-US" altLang="zh-TW" sz="1200" dirty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exercise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!</a:t>
            </a:r>
            <a:endParaRPr lang="zh-TW" altLang="en-US" sz="1200" dirty="0">
              <a:solidFill>
                <a:schemeClr val="tx1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99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502C0568-8475-442E-ACB2-6718B05B5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1772816"/>
            <a:ext cx="7820025" cy="4695825"/>
          </a:xfrm>
          <a:prstGeom prst="rect">
            <a:avLst/>
          </a:prstGeom>
        </p:spPr>
      </p:pic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/>
          <a:lstStyle/>
          <a:p>
            <a:r>
              <a:rPr lang="en-US" altLang="zh-TW" dirty="0"/>
              <a:t>PO for n Assets: Problem Definition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829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/>
          <a:p>
            <a:r>
              <a:rPr lang="en-US" altLang="zh-TW" dirty="0"/>
              <a:t>Objective Functions for PO (1/2)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AAD77C2-5CD2-42CD-91C6-450743C83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66478"/>
            <a:ext cx="765810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F2FB1DA-01A1-4FDD-9CC7-AF4D65C95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1758370"/>
            <a:ext cx="7848873" cy="505500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/>
          <a:p>
            <a:r>
              <a:rPr lang="en-US" altLang="zh-TW" dirty="0"/>
              <a:t>Objective Functions for PO (2/2)</a:t>
            </a:r>
            <a:endParaRPr lang="zh-TW" altLang="en-US" dirty="0"/>
          </a:p>
        </p:txBody>
      </p:sp>
      <p:sp>
        <p:nvSpPr>
          <p:cNvPr id="7" name="圓角矩形圖說文字 5">
            <a:extLst>
              <a:ext uri="{FF2B5EF4-FFF2-40B4-BE49-F238E27FC236}">
                <a16:creationId xmlns:a16="http://schemas.microsoft.com/office/drawing/2014/main" id="{BA0A3F2A-95C6-4D96-A2E6-DDB2CB1FE84C}"/>
              </a:ext>
            </a:extLst>
          </p:cNvPr>
          <p:cNvSpPr/>
          <p:nvPr/>
        </p:nvSpPr>
        <p:spPr>
          <a:xfrm>
            <a:off x="5724128" y="4927724"/>
            <a:ext cx="2841712" cy="1021556"/>
          </a:xfrm>
          <a:prstGeom prst="wedgeRoundRectCallout">
            <a:avLst>
              <a:gd name="adj1" fmla="val 3617"/>
              <a:gd name="adj2" fmla="val -17737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  <a:sym typeface="Wingdings" panose="05000000000000000000" pitchFamily="2" charset="2"/>
              </a:rPr>
              <a:t>In fact, there are a lot more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  <a:sym typeface="Wingdings" panose="05000000000000000000" pitchFamily="2" charset="2"/>
              </a:rPr>
              <a:t>objective functions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  <a:sym typeface="Wingdings" panose="05000000000000000000" pitchFamily="2" charset="2"/>
              </a:rPr>
              <a:t>and constraints in practice!</a:t>
            </a:r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69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13565</TotalTime>
  <Words>563</Words>
  <Application>Microsoft Office PowerPoint</Application>
  <PresentationFormat>如螢幕大小 (4:3)</PresentationFormat>
  <Paragraphs>81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3" baseType="lpstr">
      <vt:lpstr>新細明體</vt:lpstr>
      <vt:lpstr>標楷體</vt:lpstr>
      <vt:lpstr>Arial</vt:lpstr>
      <vt:lpstr>Calibri</vt:lpstr>
      <vt:lpstr>Cambria Math</vt:lpstr>
      <vt:lpstr>Symbol</vt:lpstr>
      <vt:lpstr>Wingdings</vt:lpstr>
      <vt:lpstr>Wingdings 2</vt:lpstr>
      <vt:lpstr>壁窗</vt:lpstr>
      <vt:lpstr>Portfolio Optimization 投資組合最佳化</vt:lpstr>
      <vt:lpstr>Outline</vt:lpstr>
      <vt:lpstr>Linear Combination of Random Variables</vt:lpstr>
      <vt:lpstr>Portfolio Optimization (PO)</vt:lpstr>
      <vt:lpstr>PO for Two Assets: Combined Mean and Variance</vt:lpstr>
      <vt:lpstr>PO for Two Assets: Efficient Frontier</vt:lpstr>
      <vt:lpstr>PO for n Assets: Problem Definition</vt:lpstr>
      <vt:lpstr>Objective Functions for PO (1/2)</vt:lpstr>
      <vt:lpstr>Objective Functions for PO (2/2)</vt:lpstr>
      <vt:lpstr>POn=2: r12=1</vt:lpstr>
      <vt:lpstr>POn=2: r12=0</vt:lpstr>
      <vt:lpstr>POn=2: r12=-1</vt:lpstr>
      <vt:lpstr>POn=2: Efficient Frontier with Varying r12 (1/2)</vt:lpstr>
      <vt:lpstr>POn=2: Efficient Frontier with Varying r12 (2/2)</vt:lpstr>
      <vt:lpstr>POn: Min. Variance Only</vt:lpstr>
      <vt:lpstr>POn: Min. Variance Only (Block-form Solution)</vt:lpstr>
      <vt:lpstr>POn: Min. Var. with Fixed Return</vt:lpstr>
      <vt:lpstr>POn: Min. Var. with Fixed Return (Block-form Solution)</vt:lpstr>
      <vt:lpstr>Efficient Frontier</vt:lpstr>
      <vt:lpstr>Resources</vt:lpstr>
      <vt:lpstr>Other Things to Consider</vt:lpstr>
      <vt:lpstr>Exercises (1/2)</vt:lpstr>
      <vt:lpstr>Exercises (2/2)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 HTS 進行中文語音合成之研究</dc:title>
  <dc:creator>heycat</dc:creator>
  <cp:lastModifiedBy>user</cp:lastModifiedBy>
  <cp:revision>727</cp:revision>
  <dcterms:created xsi:type="dcterms:W3CDTF">2008-11-09T17:03:56Z</dcterms:created>
  <dcterms:modified xsi:type="dcterms:W3CDTF">2022-10-05T01:02:10Z</dcterms:modified>
</cp:coreProperties>
</file>