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347" r:id="rId2"/>
    <p:sldId id="275" r:id="rId3"/>
    <p:sldId id="348" r:id="rId4"/>
    <p:sldId id="353" r:id="rId5"/>
    <p:sldId id="346" r:id="rId6"/>
    <p:sldId id="350" r:id="rId7"/>
    <p:sldId id="355" r:id="rId8"/>
    <p:sldId id="354" r:id="rId9"/>
    <p:sldId id="357" r:id="rId10"/>
    <p:sldId id="358" r:id="rId11"/>
    <p:sldId id="359" r:id="rId12"/>
    <p:sldId id="351" r:id="rId13"/>
    <p:sldId id="356" r:id="rId14"/>
    <p:sldId id="339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0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125" autoAdjust="0"/>
  </p:normalViewPr>
  <p:slideViewPr>
    <p:cSldViewPr>
      <p:cViewPr varScale="1">
        <p:scale>
          <a:sx n="83" d="100"/>
          <a:sy n="83" d="100"/>
        </p:scale>
        <p:origin x="603" y="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493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7.wmf"/><Relationship Id="rId7" Type="http://schemas.openxmlformats.org/officeDocument/2006/relationships/image" Target="../media/image35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27.wmf"/><Relationship Id="rId5" Type="http://schemas.openxmlformats.org/officeDocument/2006/relationships/image" Target="../media/image30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27.wmf"/><Relationship Id="rId5" Type="http://schemas.openxmlformats.org/officeDocument/2006/relationships/image" Target="../media/image30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7.wmf"/><Relationship Id="rId5" Type="http://schemas.openxmlformats.org/officeDocument/2006/relationships/image" Target="../media/image30.wmf"/><Relationship Id="rId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7.wmf"/><Relationship Id="rId5" Type="http://schemas.openxmlformats.org/officeDocument/2006/relationships/image" Target="../media/image30.w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3.wmf"/><Relationship Id="rId7" Type="http://schemas.openxmlformats.org/officeDocument/2006/relationships/image" Target="../media/image41.wmf"/><Relationship Id="rId2" Type="http://schemas.openxmlformats.org/officeDocument/2006/relationships/image" Target="../media/image32.wmf"/><Relationship Id="rId1" Type="http://schemas.openxmlformats.org/officeDocument/2006/relationships/image" Target="../media/image27.wmf"/><Relationship Id="rId6" Type="http://schemas.openxmlformats.org/officeDocument/2006/relationships/image" Target="../media/image40.wmf"/><Relationship Id="rId5" Type="http://schemas.openxmlformats.org/officeDocument/2006/relationships/image" Target="../media/image30.wmf"/><Relationship Id="rId4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2023/9/13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984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2023/9/13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91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goEulerNumber.m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961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3048000" y="1340768"/>
            <a:ext cx="8229600" cy="1894362"/>
          </a:xfrm>
        </p:spPr>
        <p:txBody>
          <a:bodyPr>
            <a:normAutofit/>
          </a:bodyPr>
          <a:lstStyle>
            <a:lvl1pPr algn="ctr">
              <a:defRPr sz="35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048000" y="3933056"/>
            <a:ext cx="8229600" cy="1371600"/>
          </a:xfrm>
        </p:spPr>
        <p:txBody>
          <a:bodyPr/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/>
              <a:t>按一下以編輯母片副標題樣式</a:t>
            </a:r>
            <a:endParaRPr kumimoji="0" lang="en-US" dirty="0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矩形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矩形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矩形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橢圓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橢圓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橢圓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橢圓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橢圓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8589" y="278112"/>
            <a:ext cx="17272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/>
          <a:lstStyle/>
          <a:p>
            <a:fld id="{D7DB5B5E-FF57-4331-BF13-D94DFA61630B}" type="datetime1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/>
          <a:lstStyle/>
          <a:p>
            <a:fld id="{4F57289B-949A-43FD-AF7D-692786BD340A}" type="datetime1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09600" y="1714488"/>
            <a:ext cx="9956800" cy="4759464"/>
          </a:xfrm>
        </p:spPr>
        <p:txBody>
          <a:bodyPr/>
          <a:lstStyle>
            <a:lvl1pPr>
              <a:defRPr baseline="0">
                <a:latin typeface="+mj-lt"/>
                <a:ea typeface="標楷體" pitchFamily="65" charset="-120"/>
              </a:defRPr>
            </a:lvl1pPr>
            <a:lvl2pPr>
              <a:defRPr baseline="0">
                <a:latin typeface="+mj-lt"/>
                <a:ea typeface="標楷體" pitchFamily="65" charset="-120"/>
              </a:defRPr>
            </a:lvl2pPr>
            <a:lvl3pPr>
              <a:defRPr sz="1900" baseline="0">
                <a:latin typeface="+mj-lt"/>
                <a:ea typeface="標楷體" pitchFamily="65" charset="-120"/>
              </a:defRPr>
            </a:lvl3pPr>
            <a:lvl4pPr>
              <a:defRPr baseline="0">
                <a:latin typeface="+mj-lt"/>
                <a:ea typeface="標楷體" pitchFamily="65" charset="-120"/>
              </a:defRPr>
            </a:lvl4pPr>
            <a:lvl5pPr>
              <a:defRPr baseline="0">
                <a:latin typeface="+mj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15525" y="135236"/>
            <a:ext cx="1727200" cy="57912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  <a:prstGeom prst="rect">
            <a:avLst/>
          </a:prstGeom>
        </p:spPr>
        <p:txBody>
          <a:bodyPr/>
          <a:lstStyle/>
          <a:p>
            <a:fld id="{8616078C-AD99-4571-B0DA-C628EF72A2E7}" type="datetime1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矩形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橢圓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橢圓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橢圓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橢圓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橢圓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  <a:ea typeface="標楷體" panose="03000509000000000000" pitchFamily="65" charset="-120"/>
                <a:cs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  <a:ea typeface="標楷體" panose="03000509000000000000" pitchFamily="65" charset="-120"/>
                <a:cs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  <a:ea typeface="標楷體" panose="03000509000000000000" pitchFamily="65" charset="-120"/>
                <a:cs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  <a:ea typeface="標楷體" panose="03000509000000000000" pitchFamily="65" charset="-120"/>
                <a:cs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  <a:ea typeface="標楷體" panose="03000509000000000000" pitchFamily="65" charset="-120"/>
                <a:cs typeface="Calibri Light" panose="020F03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 b="0" cap="none" baseline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矩形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橢圓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rtlCol="0"/>
          <a:lstStyle/>
          <a:p>
            <a:fld id="{2DAB0838-BF4F-407C-A6A6-1B3CDC37E013}" type="datetime1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橢圓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矩形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rtlCol="0"/>
          <a:lstStyle/>
          <a:p>
            <a:fld id="{B0D89BC2-FD14-44D8-A12F-F0ED792A0BC1}" type="datetime1">
              <a:rPr lang="zh-TW" altLang="en-US" smtClean="0"/>
              <a:t>2023/9/13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矩形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85709" y="1500174"/>
            <a:ext cx="1123957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85709" y="1571612"/>
            <a:ext cx="11239579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11513861" y="628652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11193032" y="6290270"/>
            <a:ext cx="1103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3BD6009-2A66-4F07-812F-9E9F9B397B69}" type="slidenum">
              <a:rPr lang="zh-TW" altLang="en-US" sz="1800" smtClean="0">
                <a:solidFill>
                  <a:schemeClr val="accent3">
                    <a:lumMod val="75000"/>
                  </a:schemeClr>
                </a:solidFill>
              </a:rPr>
              <a:pPr algn="ctr"/>
              <a:t>‹#›</a:t>
            </a:fld>
            <a:r>
              <a:rPr lang="en-US" altLang="zh-TW" sz="1800" dirty="0">
                <a:solidFill>
                  <a:schemeClr val="accent3">
                    <a:lumMod val="75000"/>
                  </a:schemeClr>
                </a:solidFill>
              </a:rPr>
              <a:t>/15</a:t>
            </a:r>
            <a:endParaRPr lang="zh-TW" altLang="en-US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3100" b="0" kern="1200" cap="none" baseline="0">
          <a:solidFill>
            <a:schemeClr val="tx2"/>
          </a:solidFill>
          <a:latin typeface="Calibri" panose="020F0502020204030204" pitchFamily="34" charset="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thu.edu.tw/~jang" TargetMode="External"/><Relationship Id="rId2" Type="http://schemas.openxmlformats.org/officeDocument/2006/relationships/hyperlink" Target="mailto:jang@mirlab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ortgage.591.com.tw/calculator" TargetMode="External"/><Relationship Id="rId2" Type="http://schemas.openxmlformats.org/officeDocument/2006/relationships/hyperlink" Target="http://zh.wikipedia.org/wiki/%E6%9C%AC%E6%81%AF%E5%B9%B3%E5%9D%87%E6%94%A4%E9%82%8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hyperlink" Target="https://today.line.me/tw/v2/article/BEPo3nj" TargetMode="External"/><Relationship Id="rId4" Type="http://schemas.openxmlformats.org/officeDocument/2006/relationships/hyperlink" Target="https://www.sinyinews.com.tw/sinyipedia/buyarticle/48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20" Type="http://schemas.openxmlformats.org/officeDocument/2006/relationships/image" Target="../media/image36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ound_interest" TargetMode="External"/><Relationship Id="rId2" Type="http://schemas.openxmlformats.org/officeDocument/2006/relationships/hyperlink" Target="http://en.wikipedia.org/wiki/Time_value_of_mone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image" Target="../media/image40.png"/><Relationship Id="rId10" Type="http://schemas.openxmlformats.org/officeDocument/2006/relationships/image" Target="../media/image34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image" Target="../media/image43.png"/><Relationship Id="rId10" Type="http://schemas.openxmlformats.org/officeDocument/2006/relationships/image" Target="../media/image34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20" Type="http://schemas.openxmlformats.org/officeDocument/2006/relationships/image" Target="../media/image46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39.wmf"/><Relationship Id="rId19" Type="http://schemas.openxmlformats.org/officeDocument/2006/relationships/image" Target="../media/image45.png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evgXzvqNUYs&amp;hd=1" TargetMode="External"/><Relationship Id="rId2" Type="http://schemas.openxmlformats.org/officeDocument/2006/relationships/hyperlink" Target="http://story999.pixnet.net/blog/post/5051445-%E5%9C%8B%E7%8E%8B%E7%9A%84%E6%A3%8B%E7%9B%A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c.ltn.com.tw/article/paper/446216" TargetMode="External"/><Relationship Id="rId4" Type="http://schemas.openxmlformats.org/officeDocument/2006/relationships/hyperlink" Target="http://zh.wikipedia.org/wiki/%E5%8D%A1%E5%A5%B4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39.wmf"/><Relationship Id="rId19" Type="http://schemas.openxmlformats.org/officeDocument/2006/relationships/image" Target="../media/image47.png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49.bin"/><Relationship Id="rId26" Type="http://schemas.openxmlformats.org/officeDocument/2006/relationships/oleObject" Target="../embeddings/oleObject56.bin"/><Relationship Id="rId3" Type="http://schemas.openxmlformats.org/officeDocument/2006/relationships/hyperlink" Target="http://mirlab.org/jang/matlab/toolbox/utility" TargetMode="External"/><Relationship Id="rId21" Type="http://schemas.openxmlformats.org/officeDocument/2006/relationships/oleObject" Target="../embeddings/oleObject52.bin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45.bin"/><Relationship Id="rId17" Type="http://schemas.openxmlformats.org/officeDocument/2006/relationships/oleObject" Target="../embeddings/oleObject48.bin"/><Relationship Id="rId25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51.bin"/><Relationship Id="rId29" Type="http://schemas.openxmlformats.org/officeDocument/2006/relationships/oleObject" Target="../embeddings/oleObject58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34.wmf"/><Relationship Id="rId24" Type="http://schemas.openxmlformats.org/officeDocument/2006/relationships/oleObject" Target="../embeddings/oleObject55.bin"/><Relationship Id="rId5" Type="http://schemas.openxmlformats.org/officeDocument/2006/relationships/image" Target="../media/image27.wmf"/><Relationship Id="rId15" Type="http://schemas.openxmlformats.org/officeDocument/2006/relationships/image" Target="../media/image40.wmf"/><Relationship Id="rId23" Type="http://schemas.openxmlformats.org/officeDocument/2006/relationships/oleObject" Target="../embeddings/oleObject54.bin"/><Relationship Id="rId28" Type="http://schemas.openxmlformats.org/officeDocument/2006/relationships/oleObject" Target="../embeddings/oleObject57.bin"/><Relationship Id="rId10" Type="http://schemas.openxmlformats.org/officeDocument/2006/relationships/oleObject" Target="../embeddings/oleObject44.bin"/><Relationship Id="rId19" Type="http://schemas.openxmlformats.org/officeDocument/2006/relationships/oleObject" Target="../embeddings/oleObject50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3.bin"/><Relationship Id="rId27" Type="http://schemas.openxmlformats.org/officeDocument/2006/relationships/image" Target="../media/image4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3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omial_theore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en.wikipedia.org/wiki/File:Compound_Interest_with_Varying_Frequencies.sv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ule_of_72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>
                <a:cs typeface="Calibri" panose="020F0502020204030204" pitchFamily="34" charset="0"/>
              </a:rPr>
              <a:t>Compounding</a:t>
            </a:r>
            <a:br>
              <a:rPr lang="en-US" altLang="zh-TW" sz="3600" dirty="0">
                <a:cs typeface="Calibri" panose="020F0502020204030204" pitchFamily="34" charset="0"/>
              </a:rPr>
            </a:br>
            <a:r>
              <a:rPr lang="zh-TW" altLang="en-US" sz="3600" dirty="0">
                <a:cs typeface="Calibri" panose="020F0502020204030204" pitchFamily="34" charset="0"/>
              </a:rPr>
              <a:t>複利</a:t>
            </a:r>
            <a:endParaRPr lang="zh-TW" altLang="en-US" dirty="0">
              <a:cs typeface="Calibri" panose="020F0502020204030204" pitchFamily="34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4294967295"/>
          </p:nvPr>
        </p:nvSpPr>
        <p:spPr>
          <a:xfrm>
            <a:off x="6294313" y="5795972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fld id="{1B5DD0A4-5EC4-420C-89F5-FF49BBA59529}" type="datetime1">
              <a:rPr lang="zh-TW" altLang="en-US" smtClean="0"/>
              <a:pPr algn="ctr"/>
              <a:t>2023/9/13</a:t>
            </a:fld>
            <a:endParaRPr lang="zh-TW" alt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69BC142A-4639-4B7D-9BFD-2955DFDDF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0089" y="3933056"/>
            <a:ext cx="4112023" cy="1785104"/>
          </a:xfrm>
        </p:spPr>
        <p:txBody>
          <a:bodyPr wrap="non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J.-S. Roger Jang (</a:t>
            </a:r>
            <a:r>
              <a:rPr lang="zh-TW" altLang="en-US" dirty="0"/>
              <a:t>張智星</a:t>
            </a:r>
            <a:r>
              <a:rPr lang="en-US" altLang="zh-TW" dirty="0">
                <a:latin typeface="Arial" panose="020B0604020202020204" pitchFamily="34" charset="0"/>
              </a:rPr>
              <a:t>)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MIR Lab, CSIE Dept.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National Taiwan University</a:t>
            </a:r>
          </a:p>
          <a:p>
            <a:r>
              <a:rPr lang="en-US" altLang="zh-TW" i="1" dirty="0">
                <a:latin typeface="Arial" panose="020B0604020202020204" pitchFamily="34" charset="0"/>
                <a:hlinkClick r:id="rId2"/>
              </a:rPr>
              <a:t>jang@mirlab.org</a:t>
            </a:r>
            <a:r>
              <a:rPr lang="en-US" altLang="zh-TW" i="1" dirty="0">
                <a:latin typeface="Arial" panose="020B0604020202020204" pitchFamily="34" charset="0"/>
              </a:rPr>
              <a:t>, </a:t>
            </a:r>
            <a:r>
              <a:rPr lang="en-US" altLang="zh-TW" i="1" dirty="0">
                <a:latin typeface="Arial" panose="020B0604020202020204" pitchFamily="34" charset="0"/>
                <a:hlinkClick r:id="rId3"/>
              </a:rPr>
              <a:t>http://mirlab.org/jang</a:t>
            </a:r>
            <a:endParaRPr lang="zh-TW" altLang="en-US" dirty="0"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4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84045A2-53AB-42EE-97D5-C8806D0E5A0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貨幣時間價值 </a:t>
            </a:r>
            <a:r>
              <a:rPr lang="en-US" altLang="zh-TW" dirty="0"/>
              <a:t>(Time value of money)</a:t>
            </a:r>
          </a:p>
          <a:p>
            <a:pPr lvl="1"/>
            <a:r>
              <a:rPr lang="zh-TW" altLang="en-US" dirty="0"/>
              <a:t>若投資得當，金錢的價值通常會隨著時間的推移而增加。</a:t>
            </a:r>
            <a:r>
              <a:rPr lang="en-US" altLang="zh-TW" dirty="0"/>
              <a:t>(The value of money usually increases over time if invested properly.)</a:t>
            </a:r>
          </a:p>
          <a:p>
            <a:r>
              <a:rPr lang="zh-TW" altLang="en-US" dirty="0"/>
              <a:t>現金流量表 </a:t>
            </a:r>
            <a:r>
              <a:rPr lang="en-US" altLang="zh-TW" dirty="0"/>
              <a:t>(Cash flow statement)</a:t>
            </a:r>
          </a:p>
          <a:p>
            <a:pPr lvl="1"/>
            <a:r>
              <a:rPr lang="zh-TW" altLang="en-US" dirty="0"/>
              <a:t>在時間軸上秀出收入及支出，並以期末（或期初）總值來判斷投資是否划算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8C856FF-6186-47D8-9735-0E57E762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貨幣時間價值</a:t>
            </a:r>
          </a:p>
        </p:txBody>
      </p:sp>
      <p:cxnSp>
        <p:nvCxnSpPr>
          <p:cNvPr id="4" name="直線接點 8">
            <a:extLst>
              <a:ext uri="{FF2B5EF4-FFF2-40B4-BE49-F238E27FC236}">
                <a16:creationId xmlns:a16="http://schemas.microsoft.com/office/drawing/2014/main" id="{C7E8F206-2D51-4973-B955-7584A8D7406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43739" y="4835624"/>
            <a:ext cx="3576637" cy="4762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線接點 9">
            <a:extLst>
              <a:ext uri="{FF2B5EF4-FFF2-40B4-BE49-F238E27FC236}">
                <a16:creationId xmlns:a16="http://schemas.microsoft.com/office/drawing/2014/main" id="{955AAB00-6ACE-40CA-B3C1-CDF96B6BBC7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43739" y="4695924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線接點 12">
            <a:extLst>
              <a:ext uri="{FF2B5EF4-FFF2-40B4-BE49-F238E27FC236}">
                <a16:creationId xmlns:a16="http://schemas.microsoft.com/office/drawing/2014/main" id="{A7BA0CFE-07B0-4547-BFC5-DFE24A2B25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62876" y="4695924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線接點 13">
            <a:extLst>
              <a:ext uri="{FF2B5EF4-FFF2-40B4-BE49-F238E27FC236}">
                <a16:creationId xmlns:a16="http://schemas.microsoft.com/office/drawing/2014/main" id="{37CA0719-C924-4C70-B9EF-BC41FA3E840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83601" y="4695924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線接點 14">
            <a:extLst>
              <a:ext uri="{FF2B5EF4-FFF2-40B4-BE49-F238E27FC236}">
                <a16:creationId xmlns:a16="http://schemas.microsoft.com/office/drawing/2014/main" id="{BDA068D0-BD40-40C6-BF3F-91370EF278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02739" y="4695924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線接點 17">
            <a:extLst>
              <a:ext uri="{FF2B5EF4-FFF2-40B4-BE49-F238E27FC236}">
                <a16:creationId xmlns:a16="http://schemas.microsoft.com/office/drawing/2014/main" id="{14B9B415-AD09-4365-8268-97F1640AA47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20376" y="4695924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" name="物件 69">
            <a:extLst>
              <a:ext uri="{FF2B5EF4-FFF2-40B4-BE49-F238E27FC236}">
                <a16:creationId xmlns:a16="http://schemas.microsoft.com/office/drawing/2014/main" id="{EA26126F-54F3-4CBB-9D39-4AB2DB80A3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775353"/>
              </p:ext>
            </p:extLst>
          </p:nvPr>
        </p:nvGraphicFramePr>
        <p:xfrm>
          <a:off x="4378726" y="4930874"/>
          <a:ext cx="2984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" name="方程式" r:id="rId3" imgW="152268" imgH="215713" progId="Equation.3">
                  <p:embed/>
                </p:oleObj>
              </mc:Choice>
              <mc:Fallback>
                <p:oleObj name="方程式" r:id="rId3" imgW="152268" imgH="215713" progId="Equation.3">
                  <p:embed/>
                  <p:pic>
                    <p:nvPicPr>
                      <p:cNvPr id="22538" name="物件 69">
                        <a:extLst>
                          <a:ext uri="{FF2B5EF4-FFF2-40B4-BE49-F238E27FC236}">
                            <a16:creationId xmlns:a16="http://schemas.microsoft.com/office/drawing/2014/main" id="{E45D5A53-3351-4404-98F5-41A8BBFA3A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726" y="4930874"/>
                        <a:ext cx="29845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70">
            <a:extLst>
              <a:ext uri="{FF2B5EF4-FFF2-40B4-BE49-F238E27FC236}">
                <a16:creationId xmlns:a16="http://schemas.microsoft.com/office/drawing/2014/main" id="{44040411-D79B-4D8E-A34C-4A79AAB770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320805"/>
              </p:ext>
            </p:extLst>
          </p:nvPr>
        </p:nvGraphicFramePr>
        <p:xfrm>
          <a:off x="5067701" y="4905474"/>
          <a:ext cx="3492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" name="方程式" r:id="rId5" imgW="177569" imgH="215619" progId="Equation.3">
                  <p:embed/>
                </p:oleObj>
              </mc:Choice>
              <mc:Fallback>
                <p:oleObj name="方程式" r:id="rId5" imgW="177569" imgH="215619" progId="Equation.3">
                  <p:embed/>
                  <p:pic>
                    <p:nvPicPr>
                      <p:cNvPr id="22539" name="物件 70">
                        <a:extLst>
                          <a:ext uri="{FF2B5EF4-FFF2-40B4-BE49-F238E27FC236}">
                            <a16:creationId xmlns:a16="http://schemas.microsoft.com/office/drawing/2014/main" id="{6E81D14C-F721-4039-B8B3-FA6F412D3F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701" y="4905474"/>
                        <a:ext cx="34925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71">
            <a:extLst>
              <a:ext uri="{FF2B5EF4-FFF2-40B4-BE49-F238E27FC236}">
                <a16:creationId xmlns:a16="http://schemas.microsoft.com/office/drawing/2014/main" id="{11ED5CFF-2FFD-4196-8643-F9F98911D0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074615"/>
              </p:ext>
            </p:extLst>
          </p:nvPr>
        </p:nvGraphicFramePr>
        <p:xfrm>
          <a:off x="5786839" y="4891186"/>
          <a:ext cx="3238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" name="方程式" r:id="rId7" imgW="165028" imgH="228501" progId="Equation.3">
                  <p:embed/>
                </p:oleObj>
              </mc:Choice>
              <mc:Fallback>
                <p:oleObj name="方程式" r:id="rId7" imgW="165028" imgH="228501" progId="Equation.3">
                  <p:embed/>
                  <p:pic>
                    <p:nvPicPr>
                      <p:cNvPr id="22540" name="物件 71">
                        <a:extLst>
                          <a:ext uri="{FF2B5EF4-FFF2-40B4-BE49-F238E27FC236}">
                            <a16:creationId xmlns:a16="http://schemas.microsoft.com/office/drawing/2014/main" id="{9E817403-958F-4B37-A513-59B600EC70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839" y="4891186"/>
                        <a:ext cx="3238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74">
            <a:extLst>
              <a:ext uri="{FF2B5EF4-FFF2-40B4-BE49-F238E27FC236}">
                <a16:creationId xmlns:a16="http://schemas.microsoft.com/office/drawing/2014/main" id="{9C3AC159-B950-4EC3-8B32-BF4DEB3A0F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432474"/>
              </p:ext>
            </p:extLst>
          </p:nvPr>
        </p:nvGraphicFramePr>
        <p:xfrm>
          <a:off x="3699276" y="4364136"/>
          <a:ext cx="2873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" name="方程式" r:id="rId9" imgW="152268" imgH="164957" progId="Equation.3">
                  <p:embed/>
                </p:oleObj>
              </mc:Choice>
              <mc:Fallback>
                <p:oleObj name="方程式" r:id="rId9" imgW="152268" imgH="164957" progId="Equation.3">
                  <p:embed/>
                  <p:pic>
                    <p:nvPicPr>
                      <p:cNvPr id="22541" name="物件 74">
                        <a:extLst>
                          <a:ext uri="{FF2B5EF4-FFF2-40B4-BE49-F238E27FC236}">
                            <a16:creationId xmlns:a16="http://schemas.microsoft.com/office/drawing/2014/main" id="{6D129DFB-44B9-4653-9B6A-77948FEC68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276" y="4364136"/>
                        <a:ext cx="28733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75">
            <a:extLst>
              <a:ext uri="{FF2B5EF4-FFF2-40B4-BE49-F238E27FC236}">
                <a16:creationId xmlns:a16="http://schemas.microsoft.com/office/drawing/2014/main" id="{E935135A-2879-4A79-9911-B88B6A67D0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731067"/>
              </p:ext>
            </p:extLst>
          </p:nvPr>
        </p:nvGraphicFramePr>
        <p:xfrm>
          <a:off x="7923614" y="4172049"/>
          <a:ext cx="2889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" name="方程式" r:id="rId11" imgW="152268" imgH="215713" progId="Equation.3">
                  <p:embed/>
                </p:oleObj>
              </mc:Choice>
              <mc:Fallback>
                <p:oleObj name="方程式" r:id="rId11" imgW="152268" imgH="215713" progId="Equation.3">
                  <p:embed/>
                  <p:pic>
                    <p:nvPicPr>
                      <p:cNvPr id="22542" name="物件 75">
                        <a:extLst>
                          <a:ext uri="{FF2B5EF4-FFF2-40B4-BE49-F238E27FC236}">
                            <a16:creationId xmlns:a16="http://schemas.microsoft.com/office/drawing/2014/main" id="{28E4A3CD-534C-4100-A78C-A8DF607253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3614" y="4172049"/>
                        <a:ext cx="2889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76">
            <a:extLst>
              <a:ext uri="{FF2B5EF4-FFF2-40B4-BE49-F238E27FC236}">
                <a16:creationId xmlns:a16="http://schemas.microsoft.com/office/drawing/2014/main" id="{545654D0-1DC1-468D-91F8-DDA8CEF6C2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987200"/>
              </p:ext>
            </p:extLst>
          </p:nvPr>
        </p:nvGraphicFramePr>
        <p:xfrm>
          <a:off x="7949014" y="5035649"/>
          <a:ext cx="3365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" name="方程式" r:id="rId13" imgW="177569" imgH="215619" progId="Equation.3">
                  <p:embed/>
                </p:oleObj>
              </mc:Choice>
              <mc:Fallback>
                <p:oleObj name="方程式" r:id="rId13" imgW="177569" imgH="215619" progId="Equation.3">
                  <p:embed/>
                  <p:pic>
                    <p:nvPicPr>
                      <p:cNvPr id="22543" name="物件 76">
                        <a:extLst>
                          <a:ext uri="{FF2B5EF4-FFF2-40B4-BE49-F238E27FC236}">
                            <a16:creationId xmlns:a16="http://schemas.microsoft.com/office/drawing/2014/main" id="{27B70147-8F33-432D-A9C0-158FC106B4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9014" y="5035649"/>
                        <a:ext cx="3365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7DF8CC21-05C7-4748-8D2C-8A529A648DC6}"/>
              </a:ext>
            </a:extLst>
          </p:cNvPr>
          <p:cNvSpPr txBox="1"/>
          <p:nvPr/>
        </p:nvSpPr>
        <p:spPr>
          <a:xfrm>
            <a:off x="1429151" y="4286349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當期收入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C41AEEC-F0A7-49B0-9AC7-D898F9648BB9}"/>
              </a:ext>
            </a:extLst>
          </p:cNvPr>
          <p:cNvSpPr txBox="1"/>
          <p:nvPr/>
        </p:nvSpPr>
        <p:spPr>
          <a:xfrm>
            <a:off x="1443439" y="4964211"/>
            <a:ext cx="110799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當期支出</a:t>
            </a:r>
          </a:p>
        </p:txBody>
      </p:sp>
      <p:sp>
        <p:nvSpPr>
          <p:cNvPr id="18" name="向右箭號 22">
            <a:extLst>
              <a:ext uri="{FF2B5EF4-FFF2-40B4-BE49-F238E27FC236}">
                <a16:creationId xmlns:a16="http://schemas.microsoft.com/office/drawing/2014/main" id="{5F15A243-6D89-475E-8346-7EE7B07AD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326" y="5180111"/>
            <a:ext cx="576263" cy="144463"/>
          </a:xfrm>
          <a:prstGeom prst="rightArrow">
            <a:avLst>
              <a:gd name="adj1" fmla="val 50000"/>
              <a:gd name="adj2" fmla="val 49863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19" name="向右箭號 23">
            <a:extLst>
              <a:ext uri="{FF2B5EF4-FFF2-40B4-BE49-F238E27FC236}">
                <a16:creationId xmlns:a16="http://schemas.microsoft.com/office/drawing/2014/main" id="{EF73C553-4037-4107-8F18-44696DE8C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6326" y="4460974"/>
            <a:ext cx="576263" cy="142875"/>
          </a:xfrm>
          <a:prstGeom prst="rightArrow">
            <a:avLst>
              <a:gd name="adj1" fmla="val 50000"/>
              <a:gd name="adj2" fmla="val 5041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  <p:graphicFrame>
        <p:nvGraphicFramePr>
          <p:cNvPr id="20" name="物件 73">
            <a:extLst>
              <a:ext uri="{FF2B5EF4-FFF2-40B4-BE49-F238E27FC236}">
                <a16:creationId xmlns:a16="http://schemas.microsoft.com/office/drawing/2014/main" id="{26E804B4-A0B7-42D2-B6F5-E37B709EF6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233611"/>
              </p:ext>
            </p:extLst>
          </p:nvPr>
        </p:nvGraphicFramePr>
        <p:xfrm>
          <a:off x="6666314" y="5108674"/>
          <a:ext cx="1778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" name="方程式" r:id="rId15" imgW="177415" imgH="76035" progId="Equation.3">
                  <p:embed/>
                </p:oleObj>
              </mc:Choice>
              <mc:Fallback>
                <p:oleObj name="方程式" r:id="rId15" imgW="177415" imgH="76035" progId="Equation.3">
                  <p:embed/>
                  <p:pic>
                    <p:nvPicPr>
                      <p:cNvPr id="22548" name="物件 73">
                        <a:extLst>
                          <a:ext uri="{FF2B5EF4-FFF2-40B4-BE49-F238E27FC236}">
                            <a16:creationId xmlns:a16="http://schemas.microsoft.com/office/drawing/2014/main" id="{662D3C26-0875-440D-8852-BFA338CDBF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6314" y="5108674"/>
                        <a:ext cx="1778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0">
            <a:extLst>
              <a:ext uri="{FF2B5EF4-FFF2-40B4-BE49-F238E27FC236}">
                <a16:creationId xmlns:a16="http://schemas.microsoft.com/office/drawing/2014/main" id="{023393AE-FD44-4AF8-8B8D-EE2A962700EF}"/>
              </a:ext>
            </a:extLst>
          </p:cNvPr>
          <p:cNvSpPr txBox="1"/>
          <p:nvPr/>
        </p:nvSpPr>
        <p:spPr>
          <a:xfrm>
            <a:off x="8285564" y="5007371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期末總支出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DDAA7B0-35A2-40E0-9420-9C7942243B0D}"/>
              </a:ext>
            </a:extLst>
          </p:cNvPr>
          <p:cNvSpPr txBox="1"/>
          <p:nvPr/>
        </p:nvSpPr>
        <p:spPr>
          <a:xfrm>
            <a:off x="8285564" y="4172346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期末總收入</a:t>
            </a:r>
          </a:p>
        </p:txBody>
      </p:sp>
    </p:spTree>
    <p:extLst>
      <p:ext uri="{BB962C8B-B14F-4D97-AF65-F5344CB8AC3E}">
        <p14:creationId xmlns:p14="http://schemas.microsoft.com/office/powerpoint/2010/main" val="157385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799168-7B93-4DC5-9D02-AED5966F38D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問題定義</a:t>
            </a:r>
            <a:endParaRPr lang="en-US" altLang="zh-TW" dirty="0"/>
          </a:p>
          <a:p>
            <a:pPr lvl="1"/>
            <a:r>
              <a:rPr lang="zh-TW" altLang="en-US" dirty="0"/>
              <a:t>銀行貸款</a:t>
            </a:r>
            <a:r>
              <a:rPr lang="en-US" altLang="zh-TW" dirty="0"/>
              <a:t>100</a:t>
            </a:r>
            <a:r>
              <a:rPr lang="zh-TW" altLang="en-US" dirty="0"/>
              <a:t>萬，</a:t>
            </a:r>
            <a:r>
              <a:rPr lang="en-US" altLang="zh-TW" dirty="0"/>
              <a:t>20</a:t>
            </a:r>
            <a:r>
              <a:rPr lang="zh-TW" altLang="en-US" dirty="0"/>
              <a:t>年還清，利率固定為</a:t>
            </a:r>
            <a:r>
              <a:rPr lang="en-US" altLang="zh-TW" dirty="0"/>
              <a:t>3</a:t>
            </a:r>
            <a:r>
              <a:rPr lang="zh-TW" altLang="en-US" dirty="0"/>
              <a:t>％，請問每個月還款金額？</a:t>
            </a:r>
            <a:endParaRPr lang="en-US" altLang="zh-TW" dirty="0"/>
          </a:p>
          <a:p>
            <a:r>
              <a:rPr lang="zh-TW" altLang="en-US" dirty="0"/>
              <a:t>銀行傳統</a:t>
            </a:r>
            <a:endParaRPr lang="en-US" altLang="zh-TW" dirty="0"/>
          </a:p>
          <a:p>
            <a:pPr lvl="1"/>
            <a:r>
              <a:rPr lang="zh-TW" altLang="en-US" dirty="0"/>
              <a:t>利率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ym typeface="Wingdings" panose="05000000000000000000" pitchFamily="2" charset="2"/>
              </a:rPr>
              <a:t>年利率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複利計算方式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ym typeface="Wingdings" panose="05000000000000000000" pitchFamily="2" charset="2"/>
              </a:rPr>
              <a:t>以「月」為單位來計算複利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銀行政策</a:t>
            </a:r>
            <a:endParaRPr lang="en-US" altLang="zh-TW" dirty="0">
              <a:sym typeface="Wingdings" panose="05000000000000000000" pitchFamily="2" charset="2"/>
            </a:endParaRPr>
          </a:p>
          <a:p>
            <a:pPr lvl="1"/>
            <a:r>
              <a:rPr lang="zh-TW" altLang="en-US" dirty="0"/>
              <a:t>因為有不動產擔保品（房子），所以利率特別低</a:t>
            </a:r>
            <a:endParaRPr lang="en-US" altLang="zh-TW" dirty="0"/>
          </a:p>
          <a:p>
            <a:pPr lvl="2"/>
            <a:r>
              <a:rPr lang="zh-TW" altLang="en-US" dirty="0"/>
              <a:t>若屋主無法按時繳款，銀行可以收回房子並拍賣</a:t>
            </a:r>
            <a:endParaRPr lang="en-US" altLang="zh-TW" dirty="0"/>
          </a:p>
          <a:p>
            <a:pPr lvl="1"/>
            <a:r>
              <a:rPr lang="zh-TW" altLang="en-US" dirty="0"/>
              <a:t>信用貸款則屬於無擔保品的貸款，風險較高，所以利率也高</a:t>
            </a:r>
            <a:endParaRPr lang="en-US" altLang="zh-TW" dirty="0"/>
          </a:p>
          <a:p>
            <a:pPr lvl="2"/>
            <a:r>
              <a:rPr lang="zh-TW" altLang="en-US" dirty="0"/>
              <a:t>若貸款方無法按時繳款，銀行可以扣此人的薪水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89BA2FA-845C-4942-B1E3-1B5E4C5A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房貸計算</a:t>
            </a:r>
          </a:p>
        </p:txBody>
      </p:sp>
    </p:spTree>
    <p:extLst>
      <p:ext uri="{BB962C8B-B14F-4D97-AF65-F5344CB8AC3E}">
        <p14:creationId xmlns:p14="http://schemas.microsoft.com/office/powerpoint/2010/main" val="25249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兩種房貸攤還的方式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555555"/>
                </a:solidFill>
                <a:latin typeface="Times New Roman" panose="02020603050405020304" pitchFamily="18" charset="0"/>
                <a:hlinkClick r:id="rId2"/>
              </a:rPr>
              <a:t>本息平均攤還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555555"/>
                </a:solidFill>
                <a:latin typeface="Times New Roman" panose="02020603050405020304" pitchFamily="18" charset="0"/>
              </a:rPr>
              <a:t>本金平均攤還</a:t>
            </a:r>
            <a:endParaRPr lang="en-US" altLang="zh-TW" dirty="0">
              <a:solidFill>
                <a:srgbClr val="555555"/>
              </a:solidFill>
              <a:latin typeface="Times New Roman" panose="02020603050405020304" pitchFamily="18" charset="0"/>
            </a:endParaRPr>
          </a:p>
          <a:p>
            <a:r>
              <a:rPr lang="zh-TW" altLang="en-US"/>
              <a:t>相關資訊</a:t>
            </a:r>
            <a:endParaRPr lang="en-US" altLang="zh-TW" dirty="0"/>
          </a:p>
          <a:p>
            <a:pPr lvl="1"/>
            <a:r>
              <a:rPr lang="zh-TW" altLang="en-US" dirty="0">
                <a:hlinkClick r:id="rId3"/>
              </a:rPr>
              <a:t>房貸試算器</a:t>
            </a:r>
            <a:endParaRPr lang="en-US" altLang="zh-TW" dirty="0"/>
          </a:p>
          <a:p>
            <a:pPr lvl="1"/>
            <a:r>
              <a:rPr lang="zh-TW" altLang="en-US" dirty="0">
                <a:hlinkClick r:id="rId4"/>
              </a:rPr>
              <a:t>買房前，這些貸款名詞要知道！</a:t>
            </a:r>
            <a:endParaRPr lang="en-US" altLang="zh-TW" dirty="0"/>
          </a:p>
          <a:p>
            <a:pPr lvl="1"/>
            <a:r>
              <a:rPr lang="zh-TW" altLang="en-US" dirty="0">
                <a:hlinkClick r:id="rId5"/>
              </a:rPr>
              <a:t>房貸怎麼還最有利？等額本金</a:t>
            </a:r>
            <a:r>
              <a:rPr lang="en-US" altLang="zh-TW" dirty="0">
                <a:hlinkClick r:id="rId5"/>
              </a:rPr>
              <a:t>VS</a:t>
            </a:r>
            <a:r>
              <a:rPr lang="zh-TW" altLang="en-US" dirty="0">
                <a:hlinkClick r:id="rId5"/>
              </a:rPr>
              <a:t>等額本息選哪個好？</a:t>
            </a:r>
            <a:endParaRPr lang="zh-TW" altLang="en-US" dirty="0"/>
          </a:p>
          <a:p>
            <a:pPr lvl="1"/>
            <a:endParaRPr lang="zh-TW" altLang="en-US" b="1" dirty="0">
              <a:solidFill>
                <a:srgbClr val="555555"/>
              </a:solidFill>
              <a:latin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房貸攤還的方式</a:t>
            </a:r>
          </a:p>
        </p:txBody>
      </p:sp>
      <p:pic>
        <p:nvPicPr>
          <p:cNvPr id="10" name="圖片 1">
            <a:extLst>
              <a:ext uri="{FF2B5EF4-FFF2-40B4-BE49-F238E27FC236}">
                <a16:creationId xmlns:a16="http://schemas.microsoft.com/office/drawing/2014/main" id="{C9A670A6-0749-4D1C-B0E8-8B0F300FB5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562" y="2492896"/>
            <a:ext cx="3987232" cy="34356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37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645D45A-244C-44BE-B907-3C453BEFCC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現金流量圖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Formula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B006DB0-987F-4471-BF7A-EAD6D2C1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本息平均攤還：如何計算月付額</a:t>
            </a:r>
          </a:p>
        </p:txBody>
      </p:sp>
      <p:cxnSp>
        <p:nvCxnSpPr>
          <p:cNvPr id="5" name="直線接點 8">
            <a:extLst>
              <a:ext uri="{FF2B5EF4-FFF2-40B4-BE49-F238E27FC236}">
                <a16:creationId xmlns:a16="http://schemas.microsoft.com/office/drawing/2014/main" id="{F5F57C8F-F71B-45B2-9905-138C950E51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67111" y="2895873"/>
            <a:ext cx="7920037" cy="0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線接點 9">
            <a:extLst>
              <a:ext uri="{FF2B5EF4-FFF2-40B4-BE49-F238E27FC236}">
                <a16:creationId xmlns:a16="http://schemas.microsoft.com/office/drawing/2014/main" id="{D39FB322-FBAE-46CD-B1C8-43F0C529814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67111" y="2751411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線接點 12">
            <a:extLst>
              <a:ext uri="{FF2B5EF4-FFF2-40B4-BE49-F238E27FC236}">
                <a16:creationId xmlns:a16="http://schemas.microsoft.com/office/drawing/2014/main" id="{31EC80D6-51A8-45A1-A269-92B79653258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86248" y="2751411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線接點 13">
            <a:extLst>
              <a:ext uri="{FF2B5EF4-FFF2-40B4-BE49-F238E27FC236}">
                <a16:creationId xmlns:a16="http://schemas.microsoft.com/office/drawing/2014/main" id="{900527FA-D9F1-4E84-ADDA-39CB6579C4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06973" y="2751411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線接點 14">
            <a:extLst>
              <a:ext uri="{FF2B5EF4-FFF2-40B4-BE49-F238E27FC236}">
                <a16:creationId xmlns:a16="http://schemas.microsoft.com/office/drawing/2014/main" id="{6EA5DA06-4796-4211-8086-90193AC3BE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26111" y="2751411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線接點 15">
            <a:extLst>
              <a:ext uri="{FF2B5EF4-FFF2-40B4-BE49-F238E27FC236}">
                <a16:creationId xmlns:a16="http://schemas.microsoft.com/office/drawing/2014/main" id="{EC66BA42-EAF0-48B8-80D2-684D6CFDB60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46836" y="2751411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線接點 16">
            <a:extLst>
              <a:ext uri="{FF2B5EF4-FFF2-40B4-BE49-F238E27FC236}">
                <a16:creationId xmlns:a16="http://schemas.microsoft.com/office/drawing/2014/main" id="{7E3E8C9E-49E1-4174-8E5A-5F1E7DD9CE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7561" y="2751411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線接點 17">
            <a:extLst>
              <a:ext uri="{FF2B5EF4-FFF2-40B4-BE49-F238E27FC236}">
                <a16:creationId xmlns:a16="http://schemas.microsoft.com/office/drawing/2014/main" id="{40561A87-05BE-4DFC-942D-8B22004F8F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87148" y="2751411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" name="群組 20">
            <a:extLst>
              <a:ext uri="{FF2B5EF4-FFF2-40B4-BE49-F238E27FC236}">
                <a16:creationId xmlns:a16="http://schemas.microsoft.com/office/drawing/2014/main" id="{9F5C0246-CA71-4BD0-BF9C-99CE89D78A3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686248" y="2103711"/>
            <a:ext cx="7272338" cy="2089150"/>
            <a:chOff x="755576" y="4149080"/>
            <a:chExt cx="7776864" cy="2088232"/>
          </a:xfrm>
        </p:grpSpPr>
        <p:sp>
          <p:nvSpPr>
            <p:cNvPr id="14" name="弧形 13">
              <a:extLst>
                <a:ext uri="{FF2B5EF4-FFF2-40B4-BE49-F238E27FC236}">
                  <a16:creationId xmlns:a16="http://schemas.microsoft.com/office/drawing/2014/main" id="{5A3DDA2E-86A2-4D93-8709-29699E4838C7}"/>
                </a:ext>
              </a:extLst>
            </p:cNvPr>
            <p:cNvSpPr/>
            <p:nvPr/>
          </p:nvSpPr>
          <p:spPr bwMode="auto">
            <a:xfrm>
              <a:off x="755576" y="4149080"/>
              <a:ext cx="7776864" cy="2088232"/>
            </a:xfrm>
            <a:prstGeom prst="arc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15" name="弧形 14">
              <a:extLst>
                <a:ext uri="{FF2B5EF4-FFF2-40B4-BE49-F238E27FC236}">
                  <a16:creationId xmlns:a16="http://schemas.microsoft.com/office/drawing/2014/main" id="{5FE0077F-E6B9-4CD9-9CFB-6802D1024B7C}"/>
                </a:ext>
              </a:extLst>
            </p:cNvPr>
            <p:cNvSpPr/>
            <p:nvPr/>
          </p:nvSpPr>
          <p:spPr bwMode="auto">
            <a:xfrm flipH="1">
              <a:off x="755576" y="4149080"/>
              <a:ext cx="7776864" cy="2088232"/>
            </a:xfrm>
            <a:prstGeom prst="arc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grpSp>
        <p:nvGrpSpPr>
          <p:cNvPr id="16" name="群組 22">
            <a:extLst>
              <a:ext uri="{FF2B5EF4-FFF2-40B4-BE49-F238E27FC236}">
                <a16:creationId xmlns:a16="http://schemas.microsoft.com/office/drawing/2014/main" id="{E0261E5C-7AA0-4A49-BE7A-B4505CB732CB}"/>
              </a:ext>
            </a:extLst>
          </p:cNvPr>
          <p:cNvGrpSpPr>
            <a:grpSpLocks/>
          </p:cNvGrpSpPr>
          <p:nvPr/>
        </p:nvGrpSpPr>
        <p:grpSpPr bwMode="auto">
          <a:xfrm>
            <a:off x="2038548" y="2060848"/>
            <a:ext cx="7777163" cy="1555750"/>
            <a:chOff x="755576" y="4149080"/>
            <a:chExt cx="7776864" cy="2088232"/>
          </a:xfrm>
        </p:grpSpPr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2D47909D-92AB-4356-8D1B-9E5948879A39}"/>
                </a:ext>
              </a:extLst>
            </p:cNvPr>
            <p:cNvSpPr/>
            <p:nvPr/>
          </p:nvSpPr>
          <p:spPr bwMode="auto">
            <a:xfrm>
              <a:off x="755576" y="4149080"/>
              <a:ext cx="7776864" cy="2088232"/>
            </a:xfrm>
            <a:prstGeom prst="arc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5B0D2A3B-405D-49C3-A8BE-45491BF728BF}"/>
                </a:ext>
              </a:extLst>
            </p:cNvPr>
            <p:cNvSpPr/>
            <p:nvPr/>
          </p:nvSpPr>
          <p:spPr bwMode="auto">
            <a:xfrm flipH="1">
              <a:off x="755576" y="4149080"/>
              <a:ext cx="7776864" cy="2088232"/>
            </a:xfrm>
            <a:prstGeom prst="arc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grpSp>
        <p:nvGrpSpPr>
          <p:cNvPr id="19" name="群組 25">
            <a:extLst>
              <a:ext uri="{FF2B5EF4-FFF2-40B4-BE49-F238E27FC236}">
                <a16:creationId xmlns:a16="http://schemas.microsoft.com/office/drawing/2014/main" id="{ED9B1407-0AE0-413C-B01D-7AE2885C3D3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406973" y="2256111"/>
            <a:ext cx="6480175" cy="1792287"/>
            <a:chOff x="755576" y="4149080"/>
            <a:chExt cx="7776864" cy="2088232"/>
          </a:xfrm>
        </p:grpSpPr>
        <p:sp>
          <p:nvSpPr>
            <p:cNvPr id="20" name="弧形 19">
              <a:extLst>
                <a:ext uri="{FF2B5EF4-FFF2-40B4-BE49-F238E27FC236}">
                  <a16:creationId xmlns:a16="http://schemas.microsoft.com/office/drawing/2014/main" id="{0E894403-B89A-4F1B-AD2A-5344A9B2BBB7}"/>
                </a:ext>
              </a:extLst>
            </p:cNvPr>
            <p:cNvSpPr/>
            <p:nvPr/>
          </p:nvSpPr>
          <p:spPr bwMode="auto">
            <a:xfrm>
              <a:off x="755576" y="4149080"/>
              <a:ext cx="7776864" cy="2088232"/>
            </a:xfrm>
            <a:prstGeom prst="arc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A1757F82-64E3-46A7-A45F-A8F99F5C9224}"/>
                </a:ext>
              </a:extLst>
            </p:cNvPr>
            <p:cNvSpPr/>
            <p:nvPr/>
          </p:nvSpPr>
          <p:spPr bwMode="auto">
            <a:xfrm flipH="1">
              <a:off x="755576" y="4149080"/>
              <a:ext cx="7776864" cy="2088232"/>
            </a:xfrm>
            <a:prstGeom prst="arc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grpSp>
        <p:nvGrpSpPr>
          <p:cNvPr id="22" name="群組 28">
            <a:extLst>
              <a:ext uri="{FF2B5EF4-FFF2-40B4-BE49-F238E27FC236}">
                <a16:creationId xmlns:a16="http://schemas.microsoft.com/office/drawing/2014/main" id="{8C92779F-944A-44AB-B8EB-473D04E4DFD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126111" y="2248173"/>
            <a:ext cx="5689600" cy="1728788"/>
            <a:chOff x="755576" y="4149080"/>
            <a:chExt cx="7776864" cy="2088232"/>
          </a:xfrm>
        </p:grpSpPr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77C1D21E-4A4B-4803-8BD6-290873252308}"/>
                </a:ext>
              </a:extLst>
            </p:cNvPr>
            <p:cNvSpPr/>
            <p:nvPr/>
          </p:nvSpPr>
          <p:spPr bwMode="auto">
            <a:xfrm>
              <a:off x="755576" y="4149080"/>
              <a:ext cx="7776864" cy="2088232"/>
            </a:xfrm>
            <a:prstGeom prst="arc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E5FF0019-B3DE-40EA-8DBE-6DFF89B9FF91}"/>
                </a:ext>
              </a:extLst>
            </p:cNvPr>
            <p:cNvSpPr/>
            <p:nvPr/>
          </p:nvSpPr>
          <p:spPr bwMode="auto">
            <a:xfrm flipH="1">
              <a:off x="755576" y="4149080"/>
              <a:ext cx="7776864" cy="2088232"/>
            </a:xfrm>
            <a:prstGeom prst="arc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graphicFrame>
        <p:nvGraphicFramePr>
          <p:cNvPr id="25" name="物件 33">
            <a:extLst>
              <a:ext uri="{FF2B5EF4-FFF2-40B4-BE49-F238E27FC236}">
                <a16:creationId xmlns:a16="http://schemas.microsoft.com/office/drawing/2014/main" id="{03E79B1B-F666-44F2-B0C6-D876743E6A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208032"/>
              </p:ext>
            </p:extLst>
          </p:nvPr>
        </p:nvGraphicFramePr>
        <p:xfrm>
          <a:off x="9814123" y="2205311"/>
          <a:ext cx="2889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2" name="方程式" r:id="rId3" imgW="152268" imgH="215713" progId="Equation.3">
                  <p:embed/>
                </p:oleObj>
              </mc:Choice>
              <mc:Fallback>
                <p:oleObj name="方程式" r:id="rId3" imgW="152268" imgH="215713" progId="Equation.3">
                  <p:embed/>
                  <p:pic>
                    <p:nvPicPr>
                      <p:cNvPr id="26641" name="物件 33">
                        <a:extLst>
                          <a:ext uri="{FF2B5EF4-FFF2-40B4-BE49-F238E27FC236}">
                            <a16:creationId xmlns:a16="http://schemas.microsoft.com/office/drawing/2014/main" id="{D6D5820A-595C-4E89-B0A5-0672A73611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4123" y="2205311"/>
                        <a:ext cx="2889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物件 34">
            <a:extLst>
              <a:ext uri="{FF2B5EF4-FFF2-40B4-BE49-F238E27FC236}">
                <a16:creationId xmlns:a16="http://schemas.microsoft.com/office/drawing/2014/main" id="{0D560AFB-6C94-4826-906D-5765170EBC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288975"/>
              </p:ext>
            </p:extLst>
          </p:nvPr>
        </p:nvGraphicFramePr>
        <p:xfrm>
          <a:off x="9791898" y="3357836"/>
          <a:ext cx="3365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" name="方程式" r:id="rId5" imgW="177569" imgH="215619" progId="Equation.3">
                  <p:embed/>
                </p:oleObj>
              </mc:Choice>
              <mc:Fallback>
                <p:oleObj name="方程式" r:id="rId5" imgW="177569" imgH="215619" progId="Equation.3">
                  <p:embed/>
                  <p:pic>
                    <p:nvPicPr>
                      <p:cNvPr id="26642" name="物件 34">
                        <a:extLst>
                          <a:ext uri="{FF2B5EF4-FFF2-40B4-BE49-F238E27FC236}">
                            <a16:creationId xmlns:a16="http://schemas.microsoft.com/office/drawing/2014/main" id="{12F980A1-F7B6-4A56-AB3F-A06D732676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1898" y="3357836"/>
                        <a:ext cx="3365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物件 35">
            <a:extLst>
              <a:ext uri="{FF2B5EF4-FFF2-40B4-BE49-F238E27FC236}">
                <a16:creationId xmlns:a16="http://schemas.microsoft.com/office/drawing/2014/main" id="{3EC914E2-676E-4640-B04B-895452C6EE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592664"/>
              </p:ext>
            </p:extLst>
          </p:nvPr>
        </p:nvGraphicFramePr>
        <p:xfrm>
          <a:off x="1822648" y="2325961"/>
          <a:ext cx="2873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4" name="方程式" r:id="rId7" imgW="152268" imgH="164957" progId="Equation.3">
                  <p:embed/>
                </p:oleObj>
              </mc:Choice>
              <mc:Fallback>
                <p:oleObj name="方程式" r:id="rId7" imgW="152268" imgH="164957" progId="Equation.3">
                  <p:embed/>
                  <p:pic>
                    <p:nvPicPr>
                      <p:cNvPr id="26643" name="物件 35">
                        <a:extLst>
                          <a:ext uri="{FF2B5EF4-FFF2-40B4-BE49-F238E27FC236}">
                            <a16:creationId xmlns:a16="http://schemas.microsoft.com/office/drawing/2014/main" id="{D4BB5018-76C8-4D51-A0FB-4A511D051C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648" y="2325961"/>
                        <a:ext cx="28733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物件 69">
            <a:extLst>
              <a:ext uri="{FF2B5EF4-FFF2-40B4-BE49-F238E27FC236}">
                <a16:creationId xmlns:a16="http://schemas.microsoft.com/office/drawing/2014/main" id="{29A8B9BD-9F3B-497D-AF6B-ACC42AD779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013873"/>
              </p:ext>
            </p:extLst>
          </p:nvPr>
        </p:nvGraphicFramePr>
        <p:xfrm>
          <a:off x="2470348" y="3156223"/>
          <a:ext cx="24923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5" name="方程式" r:id="rId9" imgW="126835" imgH="139518" progId="Equation.3">
                  <p:embed/>
                </p:oleObj>
              </mc:Choice>
              <mc:Fallback>
                <p:oleObj name="方程式" r:id="rId9" imgW="126835" imgH="139518" progId="Equation.3">
                  <p:embed/>
                  <p:pic>
                    <p:nvPicPr>
                      <p:cNvPr id="26644" name="物件 69">
                        <a:extLst>
                          <a:ext uri="{FF2B5EF4-FFF2-40B4-BE49-F238E27FC236}">
                            <a16:creationId xmlns:a16="http://schemas.microsoft.com/office/drawing/2014/main" id="{37DAA848-6860-4E7E-8192-675FAF0AE1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348" y="3156223"/>
                        <a:ext cx="249238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物件 70">
            <a:extLst>
              <a:ext uri="{FF2B5EF4-FFF2-40B4-BE49-F238E27FC236}">
                <a16:creationId xmlns:a16="http://schemas.microsoft.com/office/drawing/2014/main" id="{33E5FC63-0B58-4FD4-9AC8-793AD4F855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219047"/>
              </p:ext>
            </p:extLst>
          </p:nvPr>
        </p:nvGraphicFramePr>
        <p:xfrm>
          <a:off x="3184723" y="3141936"/>
          <a:ext cx="24923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6" name="方程式" r:id="rId11" imgW="126835" imgH="139518" progId="Equation.3">
                  <p:embed/>
                </p:oleObj>
              </mc:Choice>
              <mc:Fallback>
                <p:oleObj name="方程式" r:id="rId11" imgW="126835" imgH="139518" progId="Equation.3">
                  <p:embed/>
                  <p:pic>
                    <p:nvPicPr>
                      <p:cNvPr id="26645" name="物件 70">
                        <a:extLst>
                          <a:ext uri="{FF2B5EF4-FFF2-40B4-BE49-F238E27FC236}">
                            <a16:creationId xmlns:a16="http://schemas.microsoft.com/office/drawing/2014/main" id="{54FBDD13-3A13-41A6-889D-8E45F07798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723" y="3141936"/>
                        <a:ext cx="249238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物件 71">
            <a:extLst>
              <a:ext uri="{FF2B5EF4-FFF2-40B4-BE49-F238E27FC236}">
                <a16:creationId xmlns:a16="http://schemas.microsoft.com/office/drawing/2014/main" id="{B6DE1C88-D07D-4F84-9FFD-964899595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936331"/>
              </p:ext>
            </p:extLst>
          </p:nvPr>
        </p:nvGraphicFramePr>
        <p:xfrm>
          <a:off x="3891161" y="3141936"/>
          <a:ext cx="249237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7" name="方程式" r:id="rId13" imgW="126835" imgH="139518" progId="Equation.3">
                  <p:embed/>
                </p:oleObj>
              </mc:Choice>
              <mc:Fallback>
                <p:oleObj name="方程式" r:id="rId13" imgW="126835" imgH="139518" progId="Equation.3">
                  <p:embed/>
                  <p:pic>
                    <p:nvPicPr>
                      <p:cNvPr id="26646" name="物件 71">
                        <a:extLst>
                          <a:ext uri="{FF2B5EF4-FFF2-40B4-BE49-F238E27FC236}">
                            <a16:creationId xmlns:a16="http://schemas.microsoft.com/office/drawing/2014/main" id="{C82DBA9B-970B-4DFA-A491-50F78459CC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1161" y="3141936"/>
                        <a:ext cx="249237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物件 72">
            <a:extLst>
              <a:ext uri="{FF2B5EF4-FFF2-40B4-BE49-F238E27FC236}">
                <a16:creationId xmlns:a16="http://schemas.microsoft.com/office/drawing/2014/main" id="{4BF11B69-80FA-4F93-8AD4-0D823CD036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350211"/>
              </p:ext>
            </p:extLst>
          </p:nvPr>
        </p:nvGraphicFramePr>
        <p:xfrm>
          <a:off x="5402461" y="3154636"/>
          <a:ext cx="2508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8" name="方程式" r:id="rId15" imgW="126835" imgH="139518" progId="Equation.3">
                  <p:embed/>
                </p:oleObj>
              </mc:Choice>
              <mc:Fallback>
                <p:oleObj name="方程式" r:id="rId15" imgW="126835" imgH="139518" progId="Equation.3">
                  <p:embed/>
                  <p:pic>
                    <p:nvPicPr>
                      <p:cNvPr id="26647" name="物件 72">
                        <a:extLst>
                          <a:ext uri="{FF2B5EF4-FFF2-40B4-BE49-F238E27FC236}">
                            <a16:creationId xmlns:a16="http://schemas.microsoft.com/office/drawing/2014/main" id="{A1E2FE73-BEA8-4518-9D65-D1DE10BB66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461" y="3154636"/>
                        <a:ext cx="250825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物件 73">
            <a:extLst>
              <a:ext uri="{FF2B5EF4-FFF2-40B4-BE49-F238E27FC236}">
                <a16:creationId xmlns:a16="http://schemas.microsoft.com/office/drawing/2014/main" id="{99BCB077-22D5-41E3-A808-C23CC5D735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520701"/>
              </p:ext>
            </p:extLst>
          </p:nvPr>
        </p:nvGraphicFramePr>
        <p:xfrm>
          <a:off x="4684911" y="3265761"/>
          <a:ext cx="1778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9" name="方程式" r:id="rId17" imgW="177415" imgH="76035" progId="Equation.3">
                  <p:embed/>
                </p:oleObj>
              </mc:Choice>
              <mc:Fallback>
                <p:oleObj name="方程式" r:id="rId17" imgW="177415" imgH="76035" progId="Equation.3">
                  <p:embed/>
                  <p:pic>
                    <p:nvPicPr>
                      <p:cNvPr id="26648" name="物件 73">
                        <a:extLst>
                          <a:ext uri="{FF2B5EF4-FFF2-40B4-BE49-F238E27FC236}">
                            <a16:creationId xmlns:a16="http://schemas.microsoft.com/office/drawing/2014/main" id="{B69D3F70-F566-4E73-A2A5-0D6B262C6E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4911" y="3265761"/>
                        <a:ext cx="1778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物件 72">
            <a:extLst>
              <a:ext uri="{FF2B5EF4-FFF2-40B4-BE49-F238E27FC236}">
                <a16:creationId xmlns:a16="http://schemas.microsoft.com/office/drawing/2014/main" id="{7ABB917F-2C4C-4203-8A4D-36ABA37156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219416"/>
              </p:ext>
            </p:extLst>
          </p:nvPr>
        </p:nvGraphicFramePr>
        <p:xfrm>
          <a:off x="9564886" y="3151461"/>
          <a:ext cx="2508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0" name="方程式" r:id="rId19" imgW="126835" imgH="139518" progId="Equation.3">
                  <p:embed/>
                </p:oleObj>
              </mc:Choice>
              <mc:Fallback>
                <p:oleObj name="方程式" r:id="rId19" imgW="126835" imgH="139518" progId="Equation.3">
                  <p:embed/>
                  <p:pic>
                    <p:nvPicPr>
                      <p:cNvPr id="26649" name="物件 72">
                        <a:extLst>
                          <a:ext uri="{FF2B5EF4-FFF2-40B4-BE49-F238E27FC236}">
                            <a16:creationId xmlns:a16="http://schemas.microsoft.com/office/drawing/2014/main" id="{65638076-7FF7-4909-8560-A3A8929CF5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4886" y="3151461"/>
                        <a:ext cx="250825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物件 31">
                <a:extLst>
                  <a:ext uri="{FF2B5EF4-FFF2-40B4-BE49-F238E27FC236}">
                    <a16:creationId xmlns:a16="http://schemas.microsoft.com/office/drawing/2014/main" id="{B77E4B44-6C06-4EFA-BF71-E46369D2560C}"/>
                  </a:ext>
                </a:extLst>
              </p:cNvPr>
              <p:cNvSpPr txBox="1"/>
              <p:nvPr/>
            </p:nvSpPr>
            <p:spPr bwMode="auto">
              <a:xfrm>
                <a:off x="1285875" y="4581525"/>
                <a:ext cx="8595365" cy="17130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TW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sSup>
                                  <m:sSupPr>
                                    <m:ctrlPr>
                                      <a:rPr lang="zh-TW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TW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zh-TW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altLang="zh-TW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/12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zh-TW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12∗20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TW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zh-TW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zh-TW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TW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/12</m:t>
                                    </m:r>
                                  </m:e>
                                </m:d>
                                <m: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zh-TW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TW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zh-TW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altLang="zh-TW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/12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zh-TW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zh-TW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TW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zh-TW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altLang="zh-TW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/12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zh-TW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239</m:t>
                                    </m:r>
                                  </m:sup>
                                </m:sSup>
                                <m: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f>
                                  <m:fPr>
                                    <m:ctrlPr>
                                      <a:rPr lang="zh-TW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zh-TW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zh-TW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TW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1+</m:t>
                                            </m:r>
                                            <m:r>
                                              <a:rPr lang="zh-TW" alt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  <m:r>
                                              <a:rPr lang="en-US" altLang="zh-TW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/12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zh-TW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240</m:t>
                                        </m:r>
                                      </m:sup>
                                    </m:sSup>
                                    <m:r>
                                      <a:rPr lang="zh-TW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zh-TW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𝑝𝑟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/12</m:t>
                                  </m:r>
                                </m:e>
                              </m:d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240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/12</m:t>
                                  </m:r>
                                </m:e>
                              </m:d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240</m:t>
                              </m:r>
                            </m:sup>
                          </m:s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物件 31">
                <a:extLst>
                  <a:ext uri="{FF2B5EF4-FFF2-40B4-BE49-F238E27FC236}">
                    <a16:creationId xmlns:a16="http://schemas.microsoft.com/office/drawing/2014/main" id="{B77E4B44-6C06-4EFA-BF71-E46369D25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5875" y="4581525"/>
                <a:ext cx="8595365" cy="171303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05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Loan/payment vs. r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Rule of 200</a:t>
            </a:r>
          </a:p>
          <a:p>
            <a:pPr lvl="1"/>
            <a:r>
              <a:rPr kumimoji="1" lang="zh-TW" altLang="en-US" dirty="0"/>
              <a:t>假設</a:t>
            </a:r>
            <a:r>
              <a:rPr kumimoji="1" lang="en-US" altLang="zh-TW" dirty="0"/>
              <a:t>20</a:t>
            </a:r>
            <a:r>
              <a:rPr kumimoji="1" lang="zh-TW" altLang="en-US" dirty="0"/>
              <a:t>年房貸，利率</a:t>
            </a:r>
            <a:r>
              <a:rPr kumimoji="1" lang="en-US" altLang="zh-TW" dirty="0"/>
              <a:t>2%</a:t>
            </a:r>
          </a:p>
          <a:p>
            <a:pPr marL="365760" lvl="1" indent="0">
              <a:buNone/>
            </a:pPr>
            <a:r>
              <a:rPr kumimoji="1" lang="en-US" altLang="zh-TW" dirty="0"/>
              <a:t>    </a:t>
            </a:r>
            <a:r>
              <a:rPr kumimoji="1" lang="en-US" altLang="zh-TW" dirty="0">
                <a:sym typeface="Wingdings" panose="05000000000000000000" pitchFamily="2" charset="2"/>
              </a:rPr>
              <a:t> </a:t>
            </a:r>
            <a:r>
              <a:rPr kumimoji="1" lang="zh-TW" altLang="en-US" dirty="0"/>
              <a:t>每月應付款 </a:t>
            </a:r>
            <a:r>
              <a:rPr kumimoji="1" lang="en-US" altLang="zh-TW" dirty="0"/>
              <a:t>=</a:t>
            </a:r>
            <a:r>
              <a:rPr kumimoji="1" lang="zh-TW" altLang="en-US" dirty="0"/>
              <a:t> 房貸總額</a:t>
            </a:r>
            <a:r>
              <a:rPr kumimoji="1" lang="en-US" altLang="zh-TW" dirty="0"/>
              <a:t>/200</a:t>
            </a:r>
          </a:p>
          <a:p>
            <a:pPr lvl="1"/>
            <a:r>
              <a:rPr kumimoji="1" lang="zh-TW" altLang="en-US" dirty="0"/>
              <a:t>延伸：若是</a:t>
            </a:r>
            <a:r>
              <a:rPr kumimoji="1" lang="en-US" altLang="zh-TW" dirty="0"/>
              <a:t>30</a:t>
            </a:r>
            <a:r>
              <a:rPr kumimoji="1" lang="zh-TW" altLang="en-US" dirty="0"/>
              <a:t>年房貸</a:t>
            </a:r>
            <a:endParaRPr kumimoji="1" lang="en-US" altLang="zh-TW" dirty="0"/>
          </a:p>
          <a:p>
            <a:pPr marL="365760" lvl="1" indent="0">
              <a:buNone/>
            </a:pPr>
            <a:r>
              <a:rPr kumimoji="1" lang="zh-TW" altLang="en-US" dirty="0">
                <a:sym typeface="Wingdings" panose="05000000000000000000" pitchFamily="2" charset="2"/>
              </a:rPr>
              <a:t>    </a:t>
            </a:r>
            <a:r>
              <a:rPr kumimoji="1" lang="en-US" altLang="zh-TW" dirty="0">
                <a:sym typeface="Wingdings" panose="05000000000000000000" pitchFamily="2" charset="2"/>
              </a:rPr>
              <a:t> </a:t>
            </a:r>
            <a:r>
              <a:rPr kumimoji="1" lang="zh-TW" altLang="en-US" dirty="0"/>
              <a:t>每月應付款 </a:t>
            </a:r>
            <a:r>
              <a:rPr kumimoji="1" lang="en-US" altLang="zh-TW" dirty="0"/>
              <a:t>=</a:t>
            </a:r>
            <a:r>
              <a:rPr kumimoji="1" lang="zh-TW" altLang="en-US" dirty="0"/>
              <a:t> 房貸總額</a:t>
            </a:r>
            <a:r>
              <a:rPr kumimoji="1" lang="en-US" altLang="zh-TW" dirty="0"/>
              <a:t>/270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Rule of 200 (Roger’s Formula)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91BC02E3-C1AE-4A03-8C24-47A90185455C}"/>
                  </a:ext>
                </a:extLst>
              </p:cNvPr>
              <p:cNvSpPr txBox="1"/>
              <p:nvPr/>
            </p:nvSpPr>
            <p:spPr bwMode="auto">
              <a:xfrm>
                <a:off x="1271464" y="2420888"/>
                <a:ext cx="5204758" cy="129977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12∗20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/12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240</m:t>
                              </m:r>
                            </m:sup>
                          </m:s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/12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/12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240</m:t>
                              </m:r>
                            </m:sup>
                          </m:s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/12</m:t>
                              </m:r>
                            </m:e>
                          </m:d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/12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240</m:t>
                              </m:r>
                            </m:sup>
                          </m:sSup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1−(1+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/12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−240</m:t>
                              </m:r>
                            </m:sup>
                          </m:sSup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/12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91BC02E3-C1AE-4A03-8C24-47A901854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1464" y="2420888"/>
                <a:ext cx="5204758" cy="12997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F41F6F7B-5647-4416-8A4C-06DF43C7D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1811359"/>
            <a:ext cx="4419595" cy="497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0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4ACE75D-9B4E-41BF-9A3D-1991D25617D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</a:p>
          <a:p>
            <a:pPr lvl="1"/>
            <a:r>
              <a:rPr lang="en-US" altLang="zh-TW" dirty="0"/>
              <a:t>Wiki: </a:t>
            </a:r>
            <a:r>
              <a:rPr lang="en-US" altLang="zh-TW" dirty="0">
                <a:hlinkClick r:id="rId2"/>
              </a:rPr>
              <a:t>Time value of money</a:t>
            </a:r>
            <a:endParaRPr lang="en-US" altLang="zh-TW" dirty="0"/>
          </a:p>
          <a:p>
            <a:pPr lvl="1"/>
            <a:r>
              <a:rPr lang="en-US" altLang="zh-TW" dirty="0"/>
              <a:t>Wiki: </a:t>
            </a:r>
            <a:r>
              <a:rPr lang="en-US" altLang="zh-TW" dirty="0">
                <a:hlinkClick r:id="rId3"/>
              </a:rPr>
              <a:t>Compound interest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2489689-5F18-49A0-A295-958B3B72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748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1CD6FD3-19C0-4DA1-BBE3-5932672475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F0F30AC-23F0-41F9-9FCB-E79B8294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307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1CD6FD3-19C0-4DA1-BBE3-5932672475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現金流量圖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Formula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Quiz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F0F30AC-23F0-41F9-9FCB-E79B8294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本息平均攤還：計算月付額的方法之二</a:t>
            </a:r>
          </a:p>
        </p:txBody>
      </p:sp>
      <p:cxnSp>
        <p:nvCxnSpPr>
          <p:cNvPr id="4" name="直線接點 8">
            <a:extLst>
              <a:ext uri="{FF2B5EF4-FFF2-40B4-BE49-F238E27FC236}">
                <a16:creationId xmlns:a16="http://schemas.microsoft.com/office/drawing/2014/main" id="{0BCFE0A3-6332-4581-A8C6-BE5E36CF82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92500" y="2249488"/>
            <a:ext cx="4751388" cy="26987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線接點 9">
            <a:extLst>
              <a:ext uri="{FF2B5EF4-FFF2-40B4-BE49-F238E27FC236}">
                <a16:creationId xmlns:a16="http://schemas.microsoft.com/office/drawing/2014/main" id="{C438C151-026D-4765-AC21-2543136BBE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92500" y="2105025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線接點 12">
            <a:extLst>
              <a:ext uri="{FF2B5EF4-FFF2-40B4-BE49-F238E27FC236}">
                <a16:creationId xmlns:a16="http://schemas.microsoft.com/office/drawing/2014/main" id="{E66A242E-DA10-44EB-83FC-206E6E588F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11638" y="2105025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線接點 13">
            <a:extLst>
              <a:ext uri="{FF2B5EF4-FFF2-40B4-BE49-F238E27FC236}">
                <a16:creationId xmlns:a16="http://schemas.microsoft.com/office/drawing/2014/main" id="{33B56E36-4816-45AF-AF82-1C9ABC3660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32363" y="2105025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線接點 14">
            <a:extLst>
              <a:ext uri="{FF2B5EF4-FFF2-40B4-BE49-F238E27FC236}">
                <a16:creationId xmlns:a16="http://schemas.microsoft.com/office/drawing/2014/main" id="{3F77093A-CDC5-4326-BD25-E1251CAD0A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51500" y="2105025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線接點 15">
            <a:extLst>
              <a:ext uri="{FF2B5EF4-FFF2-40B4-BE49-F238E27FC236}">
                <a16:creationId xmlns:a16="http://schemas.microsoft.com/office/drawing/2014/main" id="{B93941A7-86A6-44BA-86E7-FB8D3B12260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72225" y="2105025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線接點 17">
            <a:extLst>
              <a:ext uri="{FF2B5EF4-FFF2-40B4-BE49-F238E27FC236}">
                <a16:creationId xmlns:a16="http://schemas.microsoft.com/office/drawing/2014/main" id="{11B76060-7597-4A01-9B04-65151F69ED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43888" y="2105025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1" name="物件 74">
            <a:extLst>
              <a:ext uri="{FF2B5EF4-FFF2-40B4-BE49-F238E27FC236}">
                <a16:creationId xmlns:a16="http://schemas.microsoft.com/office/drawing/2014/main" id="{9BC9CAF1-2743-4867-A507-957598008B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1773238"/>
          <a:ext cx="2873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" name="方程式" r:id="rId3" imgW="152268" imgH="164957" progId="Equation.3">
                  <p:embed/>
                </p:oleObj>
              </mc:Choice>
              <mc:Fallback>
                <p:oleObj name="方程式" r:id="rId3" imgW="152268" imgH="164957" progId="Equation.3">
                  <p:embed/>
                  <p:pic>
                    <p:nvPicPr>
                      <p:cNvPr id="28684" name="物件 74">
                        <a:extLst>
                          <a:ext uri="{FF2B5EF4-FFF2-40B4-BE49-F238E27FC236}">
                            <a16:creationId xmlns:a16="http://schemas.microsoft.com/office/drawing/2014/main" id="{527540F6-676A-45F4-852D-19B323A924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773238"/>
                        <a:ext cx="287337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69">
            <a:extLst>
              <a:ext uri="{FF2B5EF4-FFF2-40B4-BE49-F238E27FC236}">
                <a16:creationId xmlns:a16="http://schemas.microsoft.com/office/drawing/2014/main" id="{EEE1EDDD-DC21-4035-B840-EE3E09597D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8763" y="2414588"/>
          <a:ext cx="24923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" name="方程式" r:id="rId5" imgW="126835" imgH="139518" progId="Equation.3">
                  <p:embed/>
                </p:oleObj>
              </mc:Choice>
              <mc:Fallback>
                <p:oleObj name="方程式" r:id="rId5" imgW="126835" imgH="139518" progId="Equation.3">
                  <p:embed/>
                  <p:pic>
                    <p:nvPicPr>
                      <p:cNvPr id="28685" name="物件 69">
                        <a:extLst>
                          <a:ext uri="{FF2B5EF4-FFF2-40B4-BE49-F238E27FC236}">
                            <a16:creationId xmlns:a16="http://schemas.microsoft.com/office/drawing/2014/main" id="{4CBCD7E4-A13C-4CA4-966B-2565216CEB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2414588"/>
                        <a:ext cx="249237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70">
            <a:extLst>
              <a:ext uri="{FF2B5EF4-FFF2-40B4-BE49-F238E27FC236}">
                <a16:creationId xmlns:a16="http://schemas.microsoft.com/office/drawing/2014/main" id="{225E4F4B-E87B-4277-8A08-DE882FE86C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3138" y="2401888"/>
          <a:ext cx="24923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" name="方程式" r:id="rId7" imgW="126835" imgH="139518" progId="Equation.3">
                  <p:embed/>
                </p:oleObj>
              </mc:Choice>
              <mc:Fallback>
                <p:oleObj name="方程式" r:id="rId7" imgW="126835" imgH="139518" progId="Equation.3">
                  <p:embed/>
                  <p:pic>
                    <p:nvPicPr>
                      <p:cNvPr id="28686" name="物件 70">
                        <a:extLst>
                          <a:ext uri="{FF2B5EF4-FFF2-40B4-BE49-F238E27FC236}">
                            <a16:creationId xmlns:a16="http://schemas.microsoft.com/office/drawing/2014/main" id="{85DFE02F-BFFE-4B0D-8FBB-769FDBC077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138" y="2401888"/>
                        <a:ext cx="249237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71">
            <a:extLst>
              <a:ext uri="{FF2B5EF4-FFF2-40B4-BE49-F238E27FC236}">
                <a16:creationId xmlns:a16="http://schemas.microsoft.com/office/drawing/2014/main" id="{DA7D48C2-6FD0-40FA-8E5E-A1B7C4CEC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9575" y="2401888"/>
          <a:ext cx="249238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" name="方程式" r:id="rId9" imgW="126835" imgH="139518" progId="Equation.3">
                  <p:embed/>
                </p:oleObj>
              </mc:Choice>
              <mc:Fallback>
                <p:oleObj name="方程式" r:id="rId9" imgW="126835" imgH="139518" progId="Equation.3">
                  <p:embed/>
                  <p:pic>
                    <p:nvPicPr>
                      <p:cNvPr id="28687" name="物件 71">
                        <a:extLst>
                          <a:ext uri="{FF2B5EF4-FFF2-40B4-BE49-F238E27FC236}">
                            <a16:creationId xmlns:a16="http://schemas.microsoft.com/office/drawing/2014/main" id="{4FB6F777-6B31-41E7-822D-C9D5B91D8E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575" y="2401888"/>
                        <a:ext cx="249238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73">
            <a:extLst>
              <a:ext uri="{FF2B5EF4-FFF2-40B4-BE49-F238E27FC236}">
                <a16:creationId xmlns:a16="http://schemas.microsoft.com/office/drawing/2014/main" id="{D1371606-0565-4A70-931C-9767B73DE0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3325" y="2525713"/>
          <a:ext cx="1778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" name="方程式" r:id="rId11" imgW="177415" imgH="76035" progId="Equation.3">
                  <p:embed/>
                </p:oleObj>
              </mc:Choice>
              <mc:Fallback>
                <p:oleObj name="方程式" r:id="rId11" imgW="177415" imgH="76035" progId="Equation.3">
                  <p:embed/>
                  <p:pic>
                    <p:nvPicPr>
                      <p:cNvPr id="28688" name="物件 73">
                        <a:extLst>
                          <a:ext uri="{FF2B5EF4-FFF2-40B4-BE49-F238E27FC236}">
                            <a16:creationId xmlns:a16="http://schemas.microsoft.com/office/drawing/2014/main" id="{91790FC8-1B5F-4F6F-A650-0F14BFA8D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5" y="2525713"/>
                        <a:ext cx="1778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69">
            <a:extLst>
              <a:ext uri="{FF2B5EF4-FFF2-40B4-BE49-F238E27FC236}">
                <a16:creationId xmlns:a16="http://schemas.microsoft.com/office/drawing/2014/main" id="{75C366A7-B0BC-47DD-8668-C2085D4B4D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7675" y="2397125"/>
          <a:ext cx="24923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" name="方程式" r:id="rId13" imgW="126835" imgH="139518" progId="Equation.3">
                  <p:embed/>
                </p:oleObj>
              </mc:Choice>
              <mc:Fallback>
                <p:oleObj name="方程式" r:id="rId13" imgW="126835" imgH="139518" progId="Equation.3">
                  <p:embed/>
                  <p:pic>
                    <p:nvPicPr>
                      <p:cNvPr id="28690" name="物件 69">
                        <a:extLst>
                          <a:ext uri="{FF2B5EF4-FFF2-40B4-BE49-F238E27FC236}">
                            <a16:creationId xmlns:a16="http://schemas.microsoft.com/office/drawing/2014/main" id="{D922E631-1C08-44D1-AE40-745A063EA9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7675" y="2397125"/>
                        <a:ext cx="249238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物件 31">
                <a:extLst>
                  <a:ext uri="{FF2B5EF4-FFF2-40B4-BE49-F238E27FC236}">
                    <a16:creationId xmlns:a16="http://schemas.microsoft.com/office/drawing/2014/main" id="{495DF354-CD80-4D32-A41F-464D5EC52F8B}"/>
                  </a:ext>
                </a:extLst>
              </p:cNvPr>
              <p:cNvSpPr txBox="1"/>
              <p:nvPr/>
            </p:nvSpPr>
            <p:spPr bwMode="auto">
              <a:xfrm>
                <a:off x="2374900" y="3175000"/>
                <a:ext cx="5182829" cy="17543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Let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total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unpaid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amount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at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period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Then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with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7" name="物件 31">
                <a:extLst>
                  <a:ext uri="{FF2B5EF4-FFF2-40B4-BE49-F238E27FC236}">
                    <a16:creationId xmlns:a16="http://schemas.microsoft.com/office/drawing/2014/main" id="{495DF354-CD80-4D32-A41F-464D5EC52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4900" y="3175000"/>
                <a:ext cx="5182829" cy="17543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物件 31">
                <a:extLst>
                  <a:ext uri="{FF2B5EF4-FFF2-40B4-BE49-F238E27FC236}">
                    <a16:creationId xmlns:a16="http://schemas.microsoft.com/office/drawing/2014/main" id="{D86C592A-EDB2-4AE2-8ECD-D5C1B441B1D8}"/>
                  </a:ext>
                </a:extLst>
              </p:cNvPr>
              <p:cNvSpPr txBox="1"/>
              <p:nvPr/>
            </p:nvSpPr>
            <p:spPr bwMode="auto">
              <a:xfrm>
                <a:off x="1343472" y="5734997"/>
                <a:ext cx="3902029" cy="64633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Find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close</m:t>
                      </m:r>
                      <m:r>
                        <m:rPr>
                          <m:nor/>
                        </m:rPr>
                        <a:rPr lang="en-US" altLang="zh-TW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form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solution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Set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find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value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物件 31">
                <a:extLst>
                  <a:ext uri="{FF2B5EF4-FFF2-40B4-BE49-F238E27FC236}">
                    <a16:creationId xmlns:a16="http://schemas.microsoft.com/office/drawing/2014/main" id="{D86C592A-EDB2-4AE2-8ECD-D5C1B441B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3472" y="5734997"/>
                <a:ext cx="3902029" cy="646331"/>
              </a:xfrm>
              <a:prstGeom prst="rect">
                <a:avLst/>
              </a:prstGeom>
              <a:blipFill>
                <a:blip r:embed="rId15"/>
                <a:stretch>
                  <a:fillRect b="-555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物件 31">
                <a:extLst>
                  <a:ext uri="{FF2B5EF4-FFF2-40B4-BE49-F238E27FC236}">
                    <a16:creationId xmlns:a16="http://schemas.microsoft.com/office/drawing/2014/main" id="{06758BEC-8D3F-40E8-9C85-527087EE9BFA}"/>
                  </a:ext>
                </a:extLst>
              </p:cNvPr>
              <p:cNvSpPr txBox="1"/>
              <p:nvPr/>
            </p:nvSpPr>
            <p:spPr bwMode="auto">
              <a:xfrm>
                <a:off x="5724525" y="5795972"/>
                <a:ext cx="3822265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hint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d>
                        <m:d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1" name="物件 31">
                <a:extLst>
                  <a:ext uri="{FF2B5EF4-FFF2-40B4-BE49-F238E27FC236}">
                    <a16:creationId xmlns:a16="http://schemas.microsoft.com/office/drawing/2014/main" id="{06758BEC-8D3F-40E8-9C85-527087EE9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4525" y="5795972"/>
                <a:ext cx="3822265" cy="369332"/>
              </a:xfrm>
              <a:prstGeom prst="rect">
                <a:avLst/>
              </a:prstGeom>
              <a:blipFill>
                <a:blip r:embed="rId16"/>
                <a:stretch>
                  <a:fillRect b="-1129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00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1CD6FD3-19C0-4DA1-BBE3-5932672475C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700808"/>
            <a:ext cx="9956800" cy="4759464"/>
          </a:xfrm>
        </p:spPr>
        <p:txBody>
          <a:bodyPr/>
          <a:lstStyle/>
          <a:p>
            <a:r>
              <a:rPr lang="zh-TW" altLang="en-US" dirty="0"/>
              <a:t>現金流量圖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本金及利息每期分攤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Quiz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F0F30AC-23F0-41F9-9FCB-E79B82947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本息平均攤還：計算月付額的方法之三</a:t>
            </a:r>
          </a:p>
        </p:txBody>
      </p:sp>
      <p:cxnSp>
        <p:nvCxnSpPr>
          <p:cNvPr id="4" name="直線接點 8">
            <a:extLst>
              <a:ext uri="{FF2B5EF4-FFF2-40B4-BE49-F238E27FC236}">
                <a16:creationId xmlns:a16="http://schemas.microsoft.com/office/drawing/2014/main" id="{0BCFE0A3-6332-4581-A8C6-BE5E36CF82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92500" y="2249488"/>
            <a:ext cx="4751388" cy="26987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線接點 9">
            <a:extLst>
              <a:ext uri="{FF2B5EF4-FFF2-40B4-BE49-F238E27FC236}">
                <a16:creationId xmlns:a16="http://schemas.microsoft.com/office/drawing/2014/main" id="{C438C151-026D-4765-AC21-2543136BBE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92500" y="2105025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線接點 12">
            <a:extLst>
              <a:ext uri="{FF2B5EF4-FFF2-40B4-BE49-F238E27FC236}">
                <a16:creationId xmlns:a16="http://schemas.microsoft.com/office/drawing/2014/main" id="{E66A242E-DA10-44EB-83FC-206E6E588F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11638" y="2105025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線接點 13">
            <a:extLst>
              <a:ext uri="{FF2B5EF4-FFF2-40B4-BE49-F238E27FC236}">
                <a16:creationId xmlns:a16="http://schemas.microsoft.com/office/drawing/2014/main" id="{33B56E36-4816-45AF-AF82-1C9ABC3660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32363" y="2105025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線接點 14">
            <a:extLst>
              <a:ext uri="{FF2B5EF4-FFF2-40B4-BE49-F238E27FC236}">
                <a16:creationId xmlns:a16="http://schemas.microsoft.com/office/drawing/2014/main" id="{3F77093A-CDC5-4326-BD25-E1251CAD0A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51500" y="2105025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線接點 15">
            <a:extLst>
              <a:ext uri="{FF2B5EF4-FFF2-40B4-BE49-F238E27FC236}">
                <a16:creationId xmlns:a16="http://schemas.microsoft.com/office/drawing/2014/main" id="{B93941A7-86A6-44BA-86E7-FB8D3B12260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72225" y="2105025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線接點 17">
            <a:extLst>
              <a:ext uri="{FF2B5EF4-FFF2-40B4-BE49-F238E27FC236}">
                <a16:creationId xmlns:a16="http://schemas.microsoft.com/office/drawing/2014/main" id="{11B76060-7597-4A01-9B04-65151F69ED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43888" y="2105025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1" name="物件 74">
            <a:extLst>
              <a:ext uri="{FF2B5EF4-FFF2-40B4-BE49-F238E27FC236}">
                <a16:creationId xmlns:a16="http://schemas.microsoft.com/office/drawing/2014/main" id="{9BC9CAF1-2743-4867-A507-957598008B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1773238"/>
          <a:ext cx="2873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" name="方程式" r:id="rId3" imgW="152268" imgH="164957" progId="Equation.3">
                  <p:embed/>
                </p:oleObj>
              </mc:Choice>
              <mc:Fallback>
                <p:oleObj name="方程式" r:id="rId3" imgW="152268" imgH="164957" progId="Equation.3">
                  <p:embed/>
                  <p:pic>
                    <p:nvPicPr>
                      <p:cNvPr id="11" name="物件 74">
                        <a:extLst>
                          <a:ext uri="{FF2B5EF4-FFF2-40B4-BE49-F238E27FC236}">
                            <a16:creationId xmlns:a16="http://schemas.microsoft.com/office/drawing/2014/main" id="{9BC9CAF1-2743-4867-A507-957598008B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773238"/>
                        <a:ext cx="287337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69">
            <a:extLst>
              <a:ext uri="{FF2B5EF4-FFF2-40B4-BE49-F238E27FC236}">
                <a16:creationId xmlns:a16="http://schemas.microsoft.com/office/drawing/2014/main" id="{EEE1EDDD-DC21-4035-B840-EE3E09597D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8763" y="2414588"/>
          <a:ext cx="24923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" name="方程式" r:id="rId5" imgW="126835" imgH="139518" progId="Equation.3">
                  <p:embed/>
                </p:oleObj>
              </mc:Choice>
              <mc:Fallback>
                <p:oleObj name="方程式" r:id="rId5" imgW="126835" imgH="139518" progId="Equation.3">
                  <p:embed/>
                  <p:pic>
                    <p:nvPicPr>
                      <p:cNvPr id="12" name="物件 69">
                        <a:extLst>
                          <a:ext uri="{FF2B5EF4-FFF2-40B4-BE49-F238E27FC236}">
                            <a16:creationId xmlns:a16="http://schemas.microsoft.com/office/drawing/2014/main" id="{EEE1EDDD-DC21-4035-B840-EE3E09597D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2414588"/>
                        <a:ext cx="249237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70">
            <a:extLst>
              <a:ext uri="{FF2B5EF4-FFF2-40B4-BE49-F238E27FC236}">
                <a16:creationId xmlns:a16="http://schemas.microsoft.com/office/drawing/2014/main" id="{225E4F4B-E87B-4277-8A08-DE882FE86C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3138" y="2401888"/>
          <a:ext cx="24923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" name="方程式" r:id="rId7" imgW="126835" imgH="139518" progId="Equation.3">
                  <p:embed/>
                </p:oleObj>
              </mc:Choice>
              <mc:Fallback>
                <p:oleObj name="方程式" r:id="rId7" imgW="126835" imgH="139518" progId="Equation.3">
                  <p:embed/>
                  <p:pic>
                    <p:nvPicPr>
                      <p:cNvPr id="13" name="物件 70">
                        <a:extLst>
                          <a:ext uri="{FF2B5EF4-FFF2-40B4-BE49-F238E27FC236}">
                            <a16:creationId xmlns:a16="http://schemas.microsoft.com/office/drawing/2014/main" id="{225E4F4B-E87B-4277-8A08-DE882FE86C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138" y="2401888"/>
                        <a:ext cx="249237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71">
            <a:extLst>
              <a:ext uri="{FF2B5EF4-FFF2-40B4-BE49-F238E27FC236}">
                <a16:creationId xmlns:a16="http://schemas.microsoft.com/office/drawing/2014/main" id="{DA7D48C2-6FD0-40FA-8E5E-A1B7C4CEC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9575" y="2401888"/>
          <a:ext cx="249238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" name="方程式" r:id="rId9" imgW="126835" imgH="139518" progId="Equation.3">
                  <p:embed/>
                </p:oleObj>
              </mc:Choice>
              <mc:Fallback>
                <p:oleObj name="方程式" r:id="rId9" imgW="126835" imgH="139518" progId="Equation.3">
                  <p:embed/>
                  <p:pic>
                    <p:nvPicPr>
                      <p:cNvPr id="14" name="物件 71">
                        <a:extLst>
                          <a:ext uri="{FF2B5EF4-FFF2-40B4-BE49-F238E27FC236}">
                            <a16:creationId xmlns:a16="http://schemas.microsoft.com/office/drawing/2014/main" id="{DA7D48C2-6FD0-40FA-8E5E-A1B7C4CEC7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575" y="2401888"/>
                        <a:ext cx="249238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73">
            <a:extLst>
              <a:ext uri="{FF2B5EF4-FFF2-40B4-BE49-F238E27FC236}">
                <a16:creationId xmlns:a16="http://schemas.microsoft.com/office/drawing/2014/main" id="{D1371606-0565-4A70-931C-9767B73DE0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3325" y="2525713"/>
          <a:ext cx="1778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" name="方程式" r:id="rId11" imgW="177415" imgH="76035" progId="Equation.3">
                  <p:embed/>
                </p:oleObj>
              </mc:Choice>
              <mc:Fallback>
                <p:oleObj name="方程式" r:id="rId11" imgW="177415" imgH="76035" progId="Equation.3">
                  <p:embed/>
                  <p:pic>
                    <p:nvPicPr>
                      <p:cNvPr id="15" name="物件 73">
                        <a:extLst>
                          <a:ext uri="{FF2B5EF4-FFF2-40B4-BE49-F238E27FC236}">
                            <a16:creationId xmlns:a16="http://schemas.microsoft.com/office/drawing/2014/main" id="{D1371606-0565-4A70-931C-9767B73DE0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5" y="2525713"/>
                        <a:ext cx="1778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69">
            <a:extLst>
              <a:ext uri="{FF2B5EF4-FFF2-40B4-BE49-F238E27FC236}">
                <a16:creationId xmlns:a16="http://schemas.microsoft.com/office/drawing/2014/main" id="{75C366A7-B0BC-47DD-8668-C2085D4B4D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7675" y="2397125"/>
          <a:ext cx="24923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" name="方程式" r:id="rId13" imgW="126835" imgH="139518" progId="Equation.3">
                  <p:embed/>
                </p:oleObj>
              </mc:Choice>
              <mc:Fallback>
                <p:oleObj name="方程式" r:id="rId13" imgW="126835" imgH="139518" progId="Equation.3">
                  <p:embed/>
                  <p:pic>
                    <p:nvPicPr>
                      <p:cNvPr id="16" name="物件 69">
                        <a:extLst>
                          <a:ext uri="{FF2B5EF4-FFF2-40B4-BE49-F238E27FC236}">
                            <a16:creationId xmlns:a16="http://schemas.microsoft.com/office/drawing/2014/main" id="{75C366A7-B0BC-47DD-8668-C2085D4B4D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7675" y="2397125"/>
                        <a:ext cx="249238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物件 31">
                <a:extLst>
                  <a:ext uri="{FF2B5EF4-FFF2-40B4-BE49-F238E27FC236}">
                    <a16:creationId xmlns:a16="http://schemas.microsoft.com/office/drawing/2014/main" id="{033EB06A-2FAF-493C-B8B7-25134035868D}"/>
                  </a:ext>
                </a:extLst>
              </p:cNvPr>
              <p:cNvSpPr txBox="1"/>
              <p:nvPr/>
            </p:nvSpPr>
            <p:spPr bwMode="auto">
              <a:xfrm>
                <a:off x="1857842" y="3140968"/>
                <a:ext cx="7694542" cy="23690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Let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principal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interest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returned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Then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𝑝𝑟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2" name="物件 31">
                <a:extLst>
                  <a:ext uri="{FF2B5EF4-FFF2-40B4-BE49-F238E27FC236}">
                    <a16:creationId xmlns:a16="http://schemas.microsoft.com/office/drawing/2014/main" id="{033EB06A-2FAF-493C-B8B7-251340358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7842" y="3140968"/>
                <a:ext cx="7694542" cy="236904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物件 31">
                <a:extLst>
                  <a:ext uri="{FF2B5EF4-FFF2-40B4-BE49-F238E27FC236}">
                    <a16:creationId xmlns:a16="http://schemas.microsoft.com/office/drawing/2014/main" id="{1B2F31DD-FB40-466B-84BF-448F60965973}"/>
                  </a:ext>
                </a:extLst>
              </p:cNvPr>
              <p:cNvSpPr txBox="1"/>
              <p:nvPr/>
            </p:nvSpPr>
            <p:spPr bwMode="auto">
              <a:xfrm>
                <a:off x="1847528" y="5949280"/>
                <a:ext cx="4190185" cy="64633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Find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recurrent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formula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Find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close</m:t>
                      </m:r>
                      <m:r>
                        <m:rPr>
                          <m:nor/>
                        </m:rPr>
                        <a:rPr lang="en-US" altLang="zh-TW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form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expression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物件 31">
                <a:extLst>
                  <a:ext uri="{FF2B5EF4-FFF2-40B4-BE49-F238E27FC236}">
                    <a16:creationId xmlns:a16="http://schemas.microsoft.com/office/drawing/2014/main" id="{1B2F31DD-FB40-466B-84BF-448F60965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7528" y="5949280"/>
                <a:ext cx="4190185" cy="646331"/>
              </a:xfrm>
              <a:prstGeom prst="rect">
                <a:avLst/>
              </a:prstGeom>
              <a:blipFill>
                <a:blip r:embed="rId15"/>
                <a:stretch>
                  <a:fillRect b="-555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17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CACD4EE-8606-4247-B31A-94EC663530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現金流量圖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61272B8-04CA-4658-8335-BA6AD542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本金平均攤還法：計算月付額的方法之一</a:t>
            </a:r>
          </a:p>
        </p:txBody>
      </p:sp>
      <p:cxnSp>
        <p:nvCxnSpPr>
          <p:cNvPr id="4" name="直線接點 8">
            <a:extLst>
              <a:ext uri="{FF2B5EF4-FFF2-40B4-BE49-F238E27FC236}">
                <a16:creationId xmlns:a16="http://schemas.microsoft.com/office/drawing/2014/main" id="{A6AC4791-1219-40C7-AA20-E27279AF1B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95103" y="2728913"/>
            <a:ext cx="7920037" cy="0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線接點 9">
            <a:extLst>
              <a:ext uri="{FF2B5EF4-FFF2-40B4-BE49-F238E27FC236}">
                <a16:creationId xmlns:a16="http://schemas.microsoft.com/office/drawing/2014/main" id="{A4F8737C-D252-466D-A878-60C3338405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95103" y="2584450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線接點 12">
            <a:extLst>
              <a:ext uri="{FF2B5EF4-FFF2-40B4-BE49-F238E27FC236}">
                <a16:creationId xmlns:a16="http://schemas.microsoft.com/office/drawing/2014/main" id="{240763A6-CCC3-4048-8900-BC9DF5216C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14240" y="2584450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線接點 13">
            <a:extLst>
              <a:ext uri="{FF2B5EF4-FFF2-40B4-BE49-F238E27FC236}">
                <a16:creationId xmlns:a16="http://schemas.microsoft.com/office/drawing/2014/main" id="{D657459A-3343-475E-92B6-E04B61E0C2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34965" y="2584450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線接點 14">
            <a:extLst>
              <a:ext uri="{FF2B5EF4-FFF2-40B4-BE49-F238E27FC236}">
                <a16:creationId xmlns:a16="http://schemas.microsoft.com/office/drawing/2014/main" id="{2DE64CC1-E480-49B3-97A1-E9FC431AE9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54103" y="2584450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線接點 15">
            <a:extLst>
              <a:ext uri="{FF2B5EF4-FFF2-40B4-BE49-F238E27FC236}">
                <a16:creationId xmlns:a16="http://schemas.microsoft.com/office/drawing/2014/main" id="{00B42E04-D030-4AB5-B903-EC44C8A0B9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74828" y="2584450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線接點 16">
            <a:extLst>
              <a:ext uri="{FF2B5EF4-FFF2-40B4-BE49-F238E27FC236}">
                <a16:creationId xmlns:a16="http://schemas.microsoft.com/office/drawing/2014/main" id="{2A251DB7-0095-4C25-8DB4-128A37E455A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22528" y="2584450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線接點 17">
            <a:extLst>
              <a:ext uri="{FF2B5EF4-FFF2-40B4-BE49-F238E27FC236}">
                <a16:creationId xmlns:a16="http://schemas.microsoft.com/office/drawing/2014/main" id="{08D0C530-FE3A-45BF-84D3-46CAC60888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15140" y="2584450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2" name="物件 32">
            <a:extLst>
              <a:ext uri="{FF2B5EF4-FFF2-40B4-BE49-F238E27FC236}">
                <a16:creationId xmlns:a16="http://schemas.microsoft.com/office/drawing/2014/main" id="{0B6FB998-473E-42D1-9F31-4F9DD02811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44061"/>
              </p:ext>
            </p:extLst>
          </p:nvPr>
        </p:nvGraphicFramePr>
        <p:xfrm>
          <a:off x="2430090" y="2819400"/>
          <a:ext cx="2984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8" name="方程式" r:id="rId3" imgW="152268" imgH="215713" progId="Equation.3">
                  <p:embed/>
                </p:oleObj>
              </mc:Choice>
              <mc:Fallback>
                <p:oleObj name="方程式" r:id="rId3" imgW="152268" imgH="215713" progId="Equation.3">
                  <p:embed/>
                  <p:pic>
                    <p:nvPicPr>
                      <p:cNvPr id="32781" name="物件 32">
                        <a:extLst>
                          <a:ext uri="{FF2B5EF4-FFF2-40B4-BE49-F238E27FC236}">
                            <a16:creationId xmlns:a16="http://schemas.microsoft.com/office/drawing/2014/main" id="{E7D1BB46-11AE-4A8A-A02B-18B8E93FD1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090" y="2819400"/>
                        <a:ext cx="29845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33">
            <a:extLst>
              <a:ext uri="{FF2B5EF4-FFF2-40B4-BE49-F238E27FC236}">
                <a16:creationId xmlns:a16="http://schemas.microsoft.com/office/drawing/2014/main" id="{202E3E14-FF15-467C-9FAD-3F18133688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482382"/>
              </p:ext>
            </p:extLst>
          </p:nvPr>
        </p:nvGraphicFramePr>
        <p:xfrm>
          <a:off x="3119065" y="2795588"/>
          <a:ext cx="3492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9" name="方程式" r:id="rId5" imgW="177569" imgH="215619" progId="Equation.3">
                  <p:embed/>
                </p:oleObj>
              </mc:Choice>
              <mc:Fallback>
                <p:oleObj name="方程式" r:id="rId5" imgW="177569" imgH="215619" progId="Equation.3">
                  <p:embed/>
                  <p:pic>
                    <p:nvPicPr>
                      <p:cNvPr id="32782" name="物件 33">
                        <a:extLst>
                          <a:ext uri="{FF2B5EF4-FFF2-40B4-BE49-F238E27FC236}">
                            <a16:creationId xmlns:a16="http://schemas.microsoft.com/office/drawing/2014/main" id="{D2ED14E4-E5D4-4EE7-8B9E-8ABBEE6A96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065" y="2795588"/>
                        <a:ext cx="34925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34">
            <a:extLst>
              <a:ext uri="{FF2B5EF4-FFF2-40B4-BE49-F238E27FC236}">
                <a16:creationId xmlns:a16="http://schemas.microsoft.com/office/drawing/2014/main" id="{E29CAE9F-E21F-4C99-BB32-224C41106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399976"/>
              </p:ext>
            </p:extLst>
          </p:nvPr>
        </p:nvGraphicFramePr>
        <p:xfrm>
          <a:off x="3838203" y="2781300"/>
          <a:ext cx="3238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0" name="方程式" r:id="rId7" imgW="165028" imgH="228501" progId="Equation.3">
                  <p:embed/>
                </p:oleObj>
              </mc:Choice>
              <mc:Fallback>
                <p:oleObj name="方程式" r:id="rId7" imgW="165028" imgH="228501" progId="Equation.3">
                  <p:embed/>
                  <p:pic>
                    <p:nvPicPr>
                      <p:cNvPr id="32783" name="物件 34">
                        <a:extLst>
                          <a:ext uri="{FF2B5EF4-FFF2-40B4-BE49-F238E27FC236}">
                            <a16:creationId xmlns:a16="http://schemas.microsoft.com/office/drawing/2014/main" id="{121CEDE8-F875-4998-88D7-66EF720241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203" y="2781300"/>
                        <a:ext cx="3238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35">
            <a:extLst>
              <a:ext uri="{FF2B5EF4-FFF2-40B4-BE49-F238E27FC236}">
                <a16:creationId xmlns:a16="http://schemas.microsoft.com/office/drawing/2014/main" id="{273B8721-9050-41B3-BB09-C7F41D5585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597391"/>
              </p:ext>
            </p:extLst>
          </p:nvPr>
        </p:nvGraphicFramePr>
        <p:xfrm>
          <a:off x="5362203" y="2795588"/>
          <a:ext cx="3000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1" name="方程式" r:id="rId9" imgW="152334" imgH="228501" progId="Equation.3">
                  <p:embed/>
                </p:oleObj>
              </mc:Choice>
              <mc:Fallback>
                <p:oleObj name="方程式" r:id="rId9" imgW="152334" imgH="228501" progId="Equation.3">
                  <p:embed/>
                  <p:pic>
                    <p:nvPicPr>
                      <p:cNvPr id="32784" name="物件 35">
                        <a:extLst>
                          <a:ext uri="{FF2B5EF4-FFF2-40B4-BE49-F238E27FC236}">
                            <a16:creationId xmlns:a16="http://schemas.microsoft.com/office/drawing/2014/main" id="{D7771757-70E7-46ED-8D5A-EA36737D15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203" y="2795588"/>
                        <a:ext cx="30003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">
            <a:extLst>
              <a:ext uri="{FF2B5EF4-FFF2-40B4-BE49-F238E27FC236}">
                <a16:creationId xmlns:a16="http://schemas.microsoft.com/office/drawing/2014/main" id="{893FF213-7ACC-4804-8EAD-0BF9C6DE8F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349694"/>
              </p:ext>
            </p:extLst>
          </p:nvPr>
        </p:nvGraphicFramePr>
        <p:xfrm>
          <a:off x="4668465" y="2992438"/>
          <a:ext cx="1778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2" name="方程式" r:id="rId11" imgW="177415" imgH="76035" progId="Equation.3">
                  <p:embed/>
                </p:oleObj>
              </mc:Choice>
              <mc:Fallback>
                <p:oleObj name="方程式" r:id="rId11" imgW="177415" imgH="76035" progId="Equation.3">
                  <p:embed/>
                  <p:pic>
                    <p:nvPicPr>
                      <p:cNvPr id="32785" name="物件 1">
                        <a:extLst>
                          <a:ext uri="{FF2B5EF4-FFF2-40B4-BE49-F238E27FC236}">
                            <a16:creationId xmlns:a16="http://schemas.microsoft.com/office/drawing/2014/main" id="{65E1271C-EBE6-42AA-80DB-34CB72E8BF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465" y="2992438"/>
                        <a:ext cx="1778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物件 36">
            <a:extLst>
              <a:ext uri="{FF2B5EF4-FFF2-40B4-BE49-F238E27FC236}">
                <a16:creationId xmlns:a16="http://schemas.microsoft.com/office/drawing/2014/main" id="{BE87E502-711E-48A5-A669-E985AD6578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799036"/>
              </p:ext>
            </p:extLst>
          </p:nvPr>
        </p:nvGraphicFramePr>
        <p:xfrm>
          <a:off x="1750640" y="2252663"/>
          <a:ext cx="287338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3" name="方程式" r:id="rId13" imgW="152268" imgH="164957" progId="Equation.3">
                  <p:embed/>
                </p:oleObj>
              </mc:Choice>
              <mc:Fallback>
                <p:oleObj name="方程式" r:id="rId13" imgW="152268" imgH="164957" progId="Equation.3">
                  <p:embed/>
                  <p:pic>
                    <p:nvPicPr>
                      <p:cNvPr id="32786" name="物件 36">
                        <a:extLst>
                          <a:ext uri="{FF2B5EF4-FFF2-40B4-BE49-F238E27FC236}">
                            <a16:creationId xmlns:a16="http://schemas.microsoft.com/office/drawing/2014/main" id="{D4456786-B786-480A-93ED-81EAF2A087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640" y="2252663"/>
                        <a:ext cx="287338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物件 37">
            <a:extLst>
              <a:ext uri="{FF2B5EF4-FFF2-40B4-BE49-F238E27FC236}">
                <a16:creationId xmlns:a16="http://schemas.microsoft.com/office/drawing/2014/main" id="{543F3099-2980-4E23-B6A5-AC2411C33D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198930"/>
              </p:ext>
            </p:extLst>
          </p:nvPr>
        </p:nvGraphicFramePr>
        <p:xfrm>
          <a:off x="9742115" y="2060575"/>
          <a:ext cx="2889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4" name="方程式" r:id="rId15" imgW="152268" imgH="215713" progId="Equation.3">
                  <p:embed/>
                </p:oleObj>
              </mc:Choice>
              <mc:Fallback>
                <p:oleObj name="方程式" r:id="rId15" imgW="152268" imgH="215713" progId="Equation.3">
                  <p:embed/>
                  <p:pic>
                    <p:nvPicPr>
                      <p:cNvPr id="32787" name="物件 37">
                        <a:extLst>
                          <a:ext uri="{FF2B5EF4-FFF2-40B4-BE49-F238E27FC236}">
                            <a16:creationId xmlns:a16="http://schemas.microsoft.com/office/drawing/2014/main" id="{0E955D21-9209-4EA2-BE29-54D01E5099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2115" y="2060575"/>
                        <a:ext cx="2889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物件 38">
            <a:extLst>
              <a:ext uri="{FF2B5EF4-FFF2-40B4-BE49-F238E27FC236}">
                <a16:creationId xmlns:a16="http://schemas.microsoft.com/office/drawing/2014/main" id="{110CC8DB-1B34-4D2B-A412-61F35EA48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353904"/>
              </p:ext>
            </p:extLst>
          </p:nvPr>
        </p:nvGraphicFramePr>
        <p:xfrm>
          <a:off x="9719890" y="2901950"/>
          <a:ext cx="3365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05" name="方程式" r:id="rId17" imgW="177569" imgH="215619" progId="Equation.3">
                  <p:embed/>
                </p:oleObj>
              </mc:Choice>
              <mc:Fallback>
                <p:oleObj name="方程式" r:id="rId17" imgW="177569" imgH="215619" progId="Equation.3">
                  <p:embed/>
                  <p:pic>
                    <p:nvPicPr>
                      <p:cNvPr id="32788" name="物件 38">
                        <a:extLst>
                          <a:ext uri="{FF2B5EF4-FFF2-40B4-BE49-F238E27FC236}">
                            <a16:creationId xmlns:a16="http://schemas.microsoft.com/office/drawing/2014/main" id="{07A97316-7A5B-4640-9FED-C5DA6AAD3C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9890" y="2901950"/>
                        <a:ext cx="3365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物件 31">
                <a:extLst>
                  <a:ext uri="{FF2B5EF4-FFF2-40B4-BE49-F238E27FC236}">
                    <a16:creationId xmlns:a16="http://schemas.microsoft.com/office/drawing/2014/main" id="{69FA7DFA-1ABF-49B7-BD7D-EDEDF89F1F17}"/>
                  </a:ext>
                </a:extLst>
              </p:cNvPr>
              <p:cNvSpPr txBox="1"/>
              <p:nvPr/>
            </p:nvSpPr>
            <p:spPr bwMode="auto">
              <a:xfrm>
                <a:off x="1786210" y="3644900"/>
                <a:ext cx="2941638" cy="18226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𝑝𝑟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0" name="物件 31">
                <a:extLst>
                  <a:ext uri="{FF2B5EF4-FFF2-40B4-BE49-F238E27FC236}">
                    <a16:creationId xmlns:a16="http://schemas.microsoft.com/office/drawing/2014/main" id="{69FA7DFA-1ABF-49B7-BD7D-EDEDF89F1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6210" y="3644900"/>
                <a:ext cx="2941638" cy="182267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物件 39">
                <a:extLst>
                  <a:ext uri="{FF2B5EF4-FFF2-40B4-BE49-F238E27FC236}">
                    <a16:creationId xmlns:a16="http://schemas.microsoft.com/office/drawing/2014/main" id="{72AA6016-B709-444B-8ED3-A5DFB131CBF9}"/>
                  </a:ext>
                </a:extLst>
              </p:cNvPr>
              <p:cNvSpPr txBox="1"/>
              <p:nvPr/>
            </p:nvSpPr>
            <p:spPr bwMode="auto">
              <a:xfrm>
                <a:off x="5159896" y="3411538"/>
                <a:ext cx="5135637" cy="30766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Quiz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TW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TW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zh-TW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TW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eqArr>
                        </m:e>
                      </m:d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How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prove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?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Hints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物件 39">
                <a:extLst>
                  <a:ext uri="{FF2B5EF4-FFF2-40B4-BE49-F238E27FC236}">
                    <a16:creationId xmlns:a16="http://schemas.microsoft.com/office/drawing/2014/main" id="{72AA6016-B709-444B-8ED3-A5DFB131C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9896" y="3411538"/>
                <a:ext cx="5135637" cy="307661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3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故事</a:t>
            </a:r>
            <a:endParaRPr lang="en-US" altLang="zh-TW" dirty="0"/>
          </a:p>
          <a:p>
            <a:pPr lvl="1"/>
            <a:r>
              <a:rPr lang="zh-TW" altLang="en-US" dirty="0">
                <a:hlinkClick r:id="rId2"/>
              </a:rPr>
              <a:t>國王和棋盤</a:t>
            </a:r>
            <a:endParaRPr lang="en-US" altLang="zh-TW" dirty="0"/>
          </a:p>
          <a:p>
            <a:pPr lvl="1"/>
            <a:r>
              <a:rPr lang="zh-TW" altLang="en-US" dirty="0"/>
              <a:t>一莫耳的新台幣有多少？</a:t>
            </a:r>
            <a:endParaRPr lang="en-US" altLang="zh-TW" dirty="0"/>
          </a:p>
          <a:p>
            <a:pPr lvl="1"/>
            <a:r>
              <a:rPr lang="zh-TW" altLang="en-US" dirty="0"/>
              <a:t>為什麼領</a:t>
            </a:r>
            <a:r>
              <a:rPr lang="en-US" altLang="zh-TW" dirty="0"/>
              <a:t>18%</a:t>
            </a:r>
            <a:r>
              <a:rPr lang="zh-TW" altLang="en-US" dirty="0"/>
              <a:t>是老賊？</a:t>
            </a:r>
            <a:endParaRPr lang="en-US" altLang="zh-TW" dirty="0"/>
          </a:p>
          <a:p>
            <a:r>
              <a:rPr lang="zh-TW" altLang="en-US" dirty="0"/>
              <a:t>信用卡循環利率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George &amp; Mary</a:t>
            </a:r>
            <a:r>
              <a:rPr lang="zh-TW" altLang="en-US" dirty="0">
                <a:hlinkClick r:id="rId3"/>
              </a:rPr>
              <a:t>現金卡廣告</a:t>
            </a:r>
            <a:r>
              <a:rPr lang="zh-TW" altLang="en-US" dirty="0"/>
              <a:t>（救急免利卡）</a:t>
            </a:r>
            <a:endParaRPr lang="en-US" altLang="zh-TW" dirty="0"/>
          </a:p>
          <a:p>
            <a:pPr lvl="1"/>
            <a:r>
              <a:rPr lang="en-US" altLang="zh-TW" dirty="0"/>
              <a:t>2006</a:t>
            </a:r>
            <a:r>
              <a:rPr lang="zh-TW" altLang="en-US" dirty="0"/>
              <a:t>年，台灣有</a:t>
            </a:r>
            <a:r>
              <a:rPr lang="en-US" altLang="zh-TW" dirty="0"/>
              <a:t>70</a:t>
            </a:r>
            <a:r>
              <a:rPr lang="zh-TW" altLang="en-US" dirty="0"/>
              <a:t>萬人淪為卡奴，平均欠款數</a:t>
            </a:r>
            <a:r>
              <a:rPr lang="en-US" altLang="zh-TW" dirty="0"/>
              <a:t>100</a:t>
            </a:r>
            <a:r>
              <a:rPr lang="zh-TW" altLang="en-US" dirty="0"/>
              <a:t>萬新台幣</a:t>
            </a:r>
            <a:r>
              <a:rPr lang="en-US" altLang="zh-TW" dirty="0"/>
              <a:t>… (</a:t>
            </a:r>
            <a:r>
              <a:rPr lang="en-US" altLang="zh-TW" dirty="0">
                <a:hlinkClick r:id="rId4"/>
              </a:rPr>
              <a:t>wiki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2010</a:t>
            </a:r>
            <a:r>
              <a:rPr lang="zh-TW" altLang="en-US" dirty="0"/>
              <a:t>年：最新信用卡循環利率 最低</a:t>
            </a:r>
            <a:r>
              <a:rPr lang="en-US" altLang="zh-TW" dirty="0"/>
              <a:t>2.74</a:t>
            </a:r>
            <a:r>
              <a:rPr lang="zh-TW" altLang="en-US" dirty="0"/>
              <a:t>％最高</a:t>
            </a:r>
            <a:r>
              <a:rPr lang="en-US" altLang="zh-TW" dirty="0"/>
              <a:t>20%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>
                <a:hlinkClick r:id="rId5"/>
              </a:rPr>
              <a:t>link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如果你有卡債</a:t>
            </a:r>
            <a:r>
              <a:rPr lang="en-US" altLang="zh-TW" dirty="0"/>
              <a:t>100</a:t>
            </a:r>
            <a:r>
              <a:rPr lang="zh-TW" altLang="en-US" dirty="0"/>
              <a:t>萬、</a:t>
            </a:r>
            <a:r>
              <a:rPr lang="en-US" altLang="zh-TW" dirty="0"/>
              <a:t>18%</a:t>
            </a:r>
            <a:r>
              <a:rPr lang="zh-TW" altLang="en-US" dirty="0"/>
              <a:t>計息</a:t>
            </a:r>
            <a:endParaRPr lang="en-US" altLang="zh-TW" dirty="0"/>
          </a:p>
          <a:p>
            <a:pPr lvl="2"/>
            <a:r>
              <a:rPr lang="zh-TW" altLang="en-US" dirty="0"/>
              <a:t>月付</a:t>
            </a:r>
            <a:r>
              <a:rPr lang="en-US" altLang="zh-TW" dirty="0"/>
              <a:t>2</a:t>
            </a:r>
            <a:r>
              <a:rPr lang="zh-TW" altLang="en-US" dirty="0"/>
              <a:t>萬，約</a:t>
            </a:r>
            <a:r>
              <a:rPr lang="en-US" altLang="zh-TW" dirty="0"/>
              <a:t>4</a:t>
            </a:r>
            <a:r>
              <a:rPr lang="zh-TW" altLang="en-US" dirty="0"/>
              <a:t>年可還清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ym typeface="Wingdings" panose="05000000000000000000" pitchFamily="2" charset="2"/>
              </a:rPr>
              <a:t>錯！需要八年！</a:t>
            </a:r>
            <a:endParaRPr lang="en-US" altLang="zh-TW" dirty="0">
              <a:sym typeface="Wingdings" panose="05000000000000000000" pitchFamily="2" charset="2"/>
            </a:endParaRPr>
          </a:p>
          <a:p>
            <a:pPr lvl="2"/>
            <a:r>
              <a:rPr lang="zh-TW" altLang="en-US" dirty="0"/>
              <a:t>月付</a:t>
            </a:r>
            <a:r>
              <a:rPr lang="en-US" altLang="zh-TW" dirty="0"/>
              <a:t>1</a:t>
            </a:r>
            <a:r>
              <a:rPr lang="zh-TW" altLang="en-US" dirty="0"/>
              <a:t>萬，約</a:t>
            </a:r>
            <a:r>
              <a:rPr lang="en-US" altLang="zh-TW" dirty="0"/>
              <a:t>8</a:t>
            </a:r>
            <a:r>
              <a:rPr lang="zh-TW" altLang="en-US" dirty="0"/>
              <a:t>年可還清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ym typeface="Wingdings" panose="05000000000000000000" pitchFamily="2" charset="2"/>
              </a:rPr>
              <a:t>錯！一輩子也還不完！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複利的故事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CACD4EE-8606-4247-B31A-94EC663530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現金流量圖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61272B8-04CA-4658-8335-BA6AD542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本金平均攤還法：計算月付額的方法之二</a:t>
            </a:r>
          </a:p>
        </p:txBody>
      </p:sp>
      <p:cxnSp>
        <p:nvCxnSpPr>
          <p:cNvPr id="4" name="直線接點 8">
            <a:extLst>
              <a:ext uri="{FF2B5EF4-FFF2-40B4-BE49-F238E27FC236}">
                <a16:creationId xmlns:a16="http://schemas.microsoft.com/office/drawing/2014/main" id="{A6AC4791-1219-40C7-AA20-E27279AF1B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95103" y="2728913"/>
            <a:ext cx="7920037" cy="0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線接點 9">
            <a:extLst>
              <a:ext uri="{FF2B5EF4-FFF2-40B4-BE49-F238E27FC236}">
                <a16:creationId xmlns:a16="http://schemas.microsoft.com/office/drawing/2014/main" id="{A4F8737C-D252-466D-A878-60C3338405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95103" y="2584450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線接點 12">
            <a:extLst>
              <a:ext uri="{FF2B5EF4-FFF2-40B4-BE49-F238E27FC236}">
                <a16:creationId xmlns:a16="http://schemas.microsoft.com/office/drawing/2014/main" id="{240763A6-CCC3-4048-8900-BC9DF5216C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14240" y="2584450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線接點 13">
            <a:extLst>
              <a:ext uri="{FF2B5EF4-FFF2-40B4-BE49-F238E27FC236}">
                <a16:creationId xmlns:a16="http://schemas.microsoft.com/office/drawing/2014/main" id="{D657459A-3343-475E-92B6-E04B61E0C2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34965" y="2584450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線接點 14">
            <a:extLst>
              <a:ext uri="{FF2B5EF4-FFF2-40B4-BE49-F238E27FC236}">
                <a16:creationId xmlns:a16="http://schemas.microsoft.com/office/drawing/2014/main" id="{2DE64CC1-E480-49B3-97A1-E9FC431AE9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54103" y="2584450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線接點 15">
            <a:extLst>
              <a:ext uri="{FF2B5EF4-FFF2-40B4-BE49-F238E27FC236}">
                <a16:creationId xmlns:a16="http://schemas.microsoft.com/office/drawing/2014/main" id="{00B42E04-D030-4AB5-B903-EC44C8A0B9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74828" y="2584450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線接點 16">
            <a:extLst>
              <a:ext uri="{FF2B5EF4-FFF2-40B4-BE49-F238E27FC236}">
                <a16:creationId xmlns:a16="http://schemas.microsoft.com/office/drawing/2014/main" id="{2A251DB7-0095-4C25-8DB4-128A37E455A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22528" y="2584450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線接點 17">
            <a:extLst>
              <a:ext uri="{FF2B5EF4-FFF2-40B4-BE49-F238E27FC236}">
                <a16:creationId xmlns:a16="http://schemas.microsoft.com/office/drawing/2014/main" id="{08D0C530-FE3A-45BF-84D3-46CAC60888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15140" y="2584450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2" name="物件 32">
            <a:extLst>
              <a:ext uri="{FF2B5EF4-FFF2-40B4-BE49-F238E27FC236}">
                <a16:creationId xmlns:a16="http://schemas.microsoft.com/office/drawing/2014/main" id="{0B6FB998-473E-42D1-9F31-4F9DD0281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0090" y="2819400"/>
          <a:ext cx="2984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2" name="方程式" r:id="rId3" imgW="152268" imgH="215713" progId="Equation.3">
                  <p:embed/>
                </p:oleObj>
              </mc:Choice>
              <mc:Fallback>
                <p:oleObj name="方程式" r:id="rId3" imgW="152268" imgH="215713" progId="Equation.3">
                  <p:embed/>
                  <p:pic>
                    <p:nvPicPr>
                      <p:cNvPr id="12" name="物件 32">
                        <a:extLst>
                          <a:ext uri="{FF2B5EF4-FFF2-40B4-BE49-F238E27FC236}">
                            <a16:creationId xmlns:a16="http://schemas.microsoft.com/office/drawing/2014/main" id="{0B6FB998-473E-42D1-9F31-4F9DD02811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090" y="2819400"/>
                        <a:ext cx="29845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33">
            <a:extLst>
              <a:ext uri="{FF2B5EF4-FFF2-40B4-BE49-F238E27FC236}">
                <a16:creationId xmlns:a16="http://schemas.microsoft.com/office/drawing/2014/main" id="{202E3E14-FF15-467C-9FAD-3F18133688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9065" y="2795588"/>
          <a:ext cx="3492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3" name="方程式" r:id="rId5" imgW="177569" imgH="215619" progId="Equation.3">
                  <p:embed/>
                </p:oleObj>
              </mc:Choice>
              <mc:Fallback>
                <p:oleObj name="方程式" r:id="rId5" imgW="177569" imgH="215619" progId="Equation.3">
                  <p:embed/>
                  <p:pic>
                    <p:nvPicPr>
                      <p:cNvPr id="13" name="物件 33">
                        <a:extLst>
                          <a:ext uri="{FF2B5EF4-FFF2-40B4-BE49-F238E27FC236}">
                            <a16:creationId xmlns:a16="http://schemas.microsoft.com/office/drawing/2014/main" id="{202E3E14-FF15-467C-9FAD-3F18133688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065" y="2795588"/>
                        <a:ext cx="34925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34">
            <a:extLst>
              <a:ext uri="{FF2B5EF4-FFF2-40B4-BE49-F238E27FC236}">
                <a16:creationId xmlns:a16="http://schemas.microsoft.com/office/drawing/2014/main" id="{E29CAE9F-E21F-4C99-BB32-224C41106B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8203" y="2781300"/>
          <a:ext cx="3238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4" name="方程式" r:id="rId7" imgW="165028" imgH="228501" progId="Equation.3">
                  <p:embed/>
                </p:oleObj>
              </mc:Choice>
              <mc:Fallback>
                <p:oleObj name="方程式" r:id="rId7" imgW="165028" imgH="228501" progId="Equation.3">
                  <p:embed/>
                  <p:pic>
                    <p:nvPicPr>
                      <p:cNvPr id="14" name="物件 34">
                        <a:extLst>
                          <a:ext uri="{FF2B5EF4-FFF2-40B4-BE49-F238E27FC236}">
                            <a16:creationId xmlns:a16="http://schemas.microsoft.com/office/drawing/2014/main" id="{E29CAE9F-E21F-4C99-BB32-224C41106B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203" y="2781300"/>
                        <a:ext cx="3238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35">
            <a:extLst>
              <a:ext uri="{FF2B5EF4-FFF2-40B4-BE49-F238E27FC236}">
                <a16:creationId xmlns:a16="http://schemas.microsoft.com/office/drawing/2014/main" id="{273B8721-9050-41B3-BB09-C7F41D5585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2203" y="2795588"/>
          <a:ext cx="3000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5" name="方程式" r:id="rId9" imgW="152334" imgH="228501" progId="Equation.3">
                  <p:embed/>
                </p:oleObj>
              </mc:Choice>
              <mc:Fallback>
                <p:oleObj name="方程式" r:id="rId9" imgW="152334" imgH="228501" progId="Equation.3">
                  <p:embed/>
                  <p:pic>
                    <p:nvPicPr>
                      <p:cNvPr id="15" name="物件 35">
                        <a:extLst>
                          <a:ext uri="{FF2B5EF4-FFF2-40B4-BE49-F238E27FC236}">
                            <a16:creationId xmlns:a16="http://schemas.microsoft.com/office/drawing/2014/main" id="{273B8721-9050-41B3-BB09-C7F41D5585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203" y="2795588"/>
                        <a:ext cx="30003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物件 1">
            <a:extLst>
              <a:ext uri="{FF2B5EF4-FFF2-40B4-BE49-F238E27FC236}">
                <a16:creationId xmlns:a16="http://schemas.microsoft.com/office/drawing/2014/main" id="{893FF213-7ACC-4804-8EAD-0BF9C6DE8F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8465" y="2992438"/>
          <a:ext cx="1778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6" name="方程式" r:id="rId11" imgW="177415" imgH="76035" progId="Equation.3">
                  <p:embed/>
                </p:oleObj>
              </mc:Choice>
              <mc:Fallback>
                <p:oleObj name="方程式" r:id="rId11" imgW="177415" imgH="76035" progId="Equation.3">
                  <p:embed/>
                  <p:pic>
                    <p:nvPicPr>
                      <p:cNvPr id="16" name="物件 1">
                        <a:extLst>
                          <a:ext uri="{FF2B5EF4-FFF2-40B4-BE49-F238E27FC236}">
                            <a16:creationId xmlns:a16="http://schemas.microsoft.com/office/drawing/2014/main" id="{893FF213-7ACC-4804-8EAD-0BF9C6DE8F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465" y="2992438"/>
                        <a:ext cx="1778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物件 36">
            <a:extLst>
              <a:ext uri="{FF2B5EF4-FFF2-40B4-BE49-F238E27FC236}">
                <a16:creationId xmlns:a16="http://schemas.microsoft.com/office/drawing/2014/main" id="{BE87E502-711E-48A5-A669-E985AD657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0640" y="2252663"/>
          <a:ext cx="287338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7" name="方程式" r:id="rId13" imgW="152268" imgH="164957" progId="Equation.3">
                  <p:embed/>
                </p:oleObj>
              </mc:Choice>
              <mc:Fallback>
                <p:oleObj name="方程式" r:id="rId13" imgW="152268" imgH="164957" progId="Equation.3">
                  <p:embed/>
                  <p:pic>
                    <p:nvPicPr>
                      <p:cNvPr id="17" name="物件 36">
                        <a:extLst>
                          <a:ext uri="{FF2B5EF4-FFF2-40B4-BE49-F238E27FC236}">
                            <a16:creationId xmlns:a16="http://schemas.microsoft.com/office/drawing/2014/main" id="{BE87E502-711E-48A5-A669-E985AD6578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640" y="2252663"/>
                        <a:ext cx="287338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物件 37">
            <a:extLst>
              <a:ext uri="{FF2B5EF4-FFF2-40B4-BE49-F238E27FC236}">
                <a16:creationId xmlns:a16="http://schemas.microsoft.com/office/drawing/2014/main" id="{543F3099-2980-4E23-B6A5-AC2411C33D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42115" y="2060575"/>
          <a:ext cx="2889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8" name="方程式" r:id="rId15" imgW="152268" imgH="215713" progId="Equation.3">
                  <p:embed/>
                </p:oleObj>
              </mc:Choice>
              <mc:Fallback>
                <p:oleObj name="方程式" r:id="rId15" imgW="152268" imgH="215713" progId="Equation.3">
                  <p:embed/>
                  <p:pic>
                    <p:nvPicPr>
                      <p:cNvPr id="18" name="物件 37">
                        <a:extLst>
                          <a:ext uri="{FF2B5EF4-FFF2-40B4-BE49-F238E27FC236}">
                            <a16:creationId xmlns:a16="http://schemas.microsoft.com/office/drawing/2014/main" id="{543F3099-2980-4E23-B6A5-AC2411C33D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2115" y="2060575"/>
                        <a:ext cx="2889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物件 38">
            <a:extLst>
              <a:ext uri="{FF2B5EF4-FFF2-40B4-BE49-F238E27FC236}">
                <a16:creationId xmlns:a16="http://schemas.microsoft.com/office/drawing/2014/main" id="{110CC8DB-1B34-4D2B-A412-61F35EA483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9890" y="2901950"/>
          <a:ext cx="3365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9" name="方程式" r:id="rId17" imgW="177569" imgH="215619" progId="Equation.3">
                  <p:embed/>
                </p:oleObj>
              </mc:Choice>
              <mc:Fallback>
                <p:oleObj name="方程式" r:id="rId17" imgW="177569" imgH="215619" progId="Equation.3">
                  <p:embed/>
                  <p:pic>
                    <p:nvPicPr>
                      <p:cNvPr id="19" name="物件 38">
                        <a:extLst>
                          <a:ext uri="{FF2B5EF4-FFF2-40B4-BE49-F238E27FC236}">
                            <a16:creationId xmlns:a16="http://schemas.microsoft.com/office/drawing/2014/main" id="{110CC8DB-1B34-4D2B-A412-61F35EA483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9890" y="2901950"/>
                        <a:ext cx="3365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物件 21">
                <a:extLst>
                  <a:ext uri="{FF2B5EF4-FFF2-40B4-BE49-F238E27FC236}">
                    <a16:creationId xmlns:a16="http://schemas.microsoft.com/office/drawing/2014/main" id="{078D8C31-3AA8-4581-8D40-46870CA6F22D}"/>
                  </a:ext>
                </a:extLst>
              </p:cNvPr>
              <p:cNvSpPr txBox="1"/>
              <p:nvPr/>
            </p:nvSpPr>
            <p:spPr bwMode="auto">
              <a:xfrm>
                <a:off x="2236415" y="3575049"/>
                <a:ext cx="7483475" cy="23083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Let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periodic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payment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are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principal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interest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components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respectively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Then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=⋯=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𝑝𝑟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2" name="物件 21">
                <a:extLst>
                  <a:ext uri="{FF2B5EF4-FFF2-40B4-BE49-F238E27FC236}">
                    <a16:creationId xmlns:a16="http://schemas.microsoft.com/office/drawing/2014/main" id="{078D8C31-3AA8-4581-8D40-46870CA6F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6415" y="3575049"/>
                <a:ext cx="7483475" cy="2308324"/>
              </a:xfrm>
              <a:prstGeom prst="rect">
                <a:avLst/>
              </a:prstGeom>
              <a:blipFill>
                <a:blip r:embed="rId19"/>
                <a:stretch>
                  <a:fillRect b="-105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8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8C2B8F6-0725-4816-B58C-2779009D58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Two MATLAB</a:t>
            </a:r>
            <a:r>
              <a:rPr lang="zh-TW" altLang="en-US" dirty="0"/>
              <a:t> </a:t>
            </a:r>
            <a:r>
              <a:rPr lang="en-US" altLang="zh-TW" dirty="0"/>
              <a:t>functions (</a:t>
            </a:r>
            <a:r>
              <a:rPr lang="en-US" altLang="zh-TW" dirty="0">
                <a:hlinkClick r:id="rId3"/>
              </a:rPr>
              <a:t>utility toolbox</a:t>
            </a:r>
            <a:r>
              <a:rPr lang="en-US" altLang="zh-TW" dirty="0"/>
              <a:t>) with self demo</a:t>
            </a:r>
          </a:p>
          <a:p>
            <a:pPr lvl="1"/>
            <a:r>
              <a:rPr lang="en-US" altLang="zh-TW" dirty="0" err="1"/>
              <a:t>loan.m</a:t>
            </a:r>
            <a:endParaRPr lang="en-US" altLang="zh-TW" dirty="0"/>
          </a:p>
          <a:p>
            <a:pPr lvl="2"/>
            <a:r>
              <a:rPr lang="en-US" altLang="zh-TW" dirty="0"/>
              <a:t>Monthly payment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x=loan(p, 3/100, 20)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 err="1"/>
              <a:t>saving.m</a:t>
            </a:r>
            <a:endParaRPr lang="en-US" altLang="zh-TW" dirty="0"/>
          </a:p>
          <a:p>
            <a:pPr lvl="2"/>
            <a:r>
              <a:rPr lang="en-US" altLang="zh-TW" dirty="0"/>
              <a:t>Present value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p=saving(x, 3/100, 20, 'initial');</a:t>
            </a:r>
          </a:p>
          <a:p>
            <a:pPr lvl="2"/>
            <a:r>
              <a:rPr lang="en-US" altLang="zh-TW" dirty="0"/>
              <a:t>Final value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f=saving(x, 3/100, 20, 'final');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95C91CC-D15A-4F71-B954-A86D8E06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Useful Functions</a:t>
            </a:r>
            <a:endParaRPr lang="zh-TW" altLang="en-US" dirty="0"/>
          </a:p>
        </p:txBody>
      </p:sp>
      <p:cxnSp>
        <p:nvCxnSpPr>
          <p:cNvPr id="4" name="直線接點 8">
            <a:extLst>
              <a:ext uri="{FF2B5EF4-FFF2-40B4-BE49-F238E27FC236}">
                <a16:creationId xmlns:a16="http://schemas.microsoft.com/office/drawing/2014/main" id="{6231D906-D20B-45A9-A249-D72D5E01C70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24583" y="5739085"/>
            <a:ext cx="4751388" cy="26988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線接點 9">
            <a:extLst>
              <a:ext uri="{FF2B5EF4-FFF2-40B4-BE49-F238E27FC236}">
                <a16:creationId xmlns:a16="http://schemas.microsoft.com/office/drawing/2014/main" id="{AA799ED9-4373-4208-8302-BD06DEF766E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24583" y="5594623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線接點 12">
            <a:extLst>
              <a:ext uri="{FF2B5EF4-FFF2-40B4-BE49-F238E27FC236}">
                <a16:creationId xmlns:a16="http://schemas.microsoft.com/office/drawing/2014/main" id="{110A319F-78BC-4B0C-B091-A4742E489A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43721" y="5594623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線接點 13">
            <a:extLst>
              <a:ext uri="{FF2B5EF4-FFF2-40B4-BE49-F238E27FC236}">
                <a16:creationId xmlns:a16="http://schemas.microsoft.com/office/drawing/2014/main" id="{BAD768E5-9066-4D48-A200-7E57CF6429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64446" y="5594623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線接點 14">
            <a:extLst>
              <a:ext uri="{FF2B5EF4-FFF2-40B4-BE49-F238E27FC236}">
                <a16:creationId xmlns:a16="http://schemas.microsoft.com/office/drawing/2014/main" id="{DC926048-4127-484F-ABAA-89A8CBFE1F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83583" y="5594623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線接點 17">
            <a:extLst>
              <a:ext uri="{FF2B5EF4-FFF2-40B4-BE49-F238E27FC236}">
                <a16:creationId xmlns:a16="http://schemas.microsoft.com/office/drawing/2014/main" id="{03D8B5A0-FA3C-4BF8-BF51-0F69385FCC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75971" y="5594623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0" name="物件 74">
            <a:extLst>
              <a:ext uri="{FF2B5EF4-FFF2-40B4-BE49-F238E27FC236}">
                <a16:creationId xmlns:a16="http://schemas.microsoft.com/office/drawing/2014/main" id="{B01D7B0A-AA6C-40C6-9B34-AE9D67B3F4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036005"/>
              </p:ext>
            </p:extLst>
          </p:nvPr>
        </p:nvGraphicFramePr>
        <p:xfrm>
          <a:off x="2280121" y="5262835"/>
          <a:ext cx="2873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6" name="方程式" r:id="rId4" imgW="152268" imgH="164957" progId="Equation.3">
                  <p:embed/>
                </p:oleObj>
              </mc:Choice>
              <mc:Fallback>
                <p:oleObj name="方程式" r:id="rId4" imgW="152268" imgH="164957" progId="Equation.3">
                  <p:embed/>
                  <p:pic>
                    <p:nvPicPr>
                      <p:cNvPr id="36874" name="物件 74">
                        <a:extLst>
                          <a:ext uri="{FF2B5EF4-FFF2-40B4-BE49-F238E27FC236}">
                            <a16:creationId xmlns:a16="http://schemas.microsoft.com/office/drawing/2014/main" id="{38E8C1CB-50C8-41E3-B218-92AC334A48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0121" y="5262835"/>
                        <a:ext cx="287337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69">
            <a:extLst>
              <a:ext uri="{FF2B5EF4-FFF2-40B4-BE49-F238E27FC236}">
                <a16:creationId xmlns:a16="http://schemas.microsoft.com/office/drawing/2014/main" id="{8CBF22EF-0ED3-45F6-9AC8-D724052E6E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52595"/>
              </p:ext>
            </p:extLst>
          </p:nvPr>
        </p:nvGraphicFramePr>
        <p:xfrm>
          <a:off x="3000846" y="5904185"/>
          <a:ext cx="24923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7" name="方程式" r:id="rId6" imgW="126835" imgH="139518" progId="Equation.3">
                  <p:embed/>
                </p:oleObj>
              </mc:Choice>
              <mc:Fallback>
                <p:oleObj name="方程式" r:id="rId6" imgW="126835" imgH="139518" progId="Equation.3">
                  <p:embed/>
                  <p:pic>
                    <p:nvPicPr>
                      <p:cNvPr id="36875" name="物件 69">
                        <a:extLst>
                          <a:ext uri="{FF2B5EF4-FFF2-40B4-BE49-F238E27FC236}">
                            <a16:creationId xmlns:a16="http://schemas.microsoft.com/office/drawing/2014/main" id="{88660E8B-D6AD-4EC9-9046-53A35FA36F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846" y="5904185"/>
                        <a:ext cx="249237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70">
            <a:extLst>
              <a:ext uri="{FF2B5EF4-FFF2-40B4-BE49-F238E27FC236}">
                <a16:creationId xmlns:a16="http://schemas.microsoft.com/office/drawing/2014/main" id="{306E5D12-D35E-4D81-A363-C3E0CF0A13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49614"/>
              </p:ext>
            </p:extLst>
          </p:nvPr>
        </p:nvGraphicFramePr>
        <p:xfrm>
          <a:off x="3715221" y="5891485"/>
          <a:ext cx="24923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8" name="方程式" r:id="rId8" imgW="126835" imgH="139518" progId="Equation.3">
                  <p:embed/>
                </p:oleObj>
              </mc:Choice>
              <mc:Fallback>
                <p:oleObj name="方程式" r:id="rId8" imgW="126835" imgH="139518" progId="Equation.3">
                  <p:embed/>
                  <p:pic>
                    <p:nvPicPr>
                      <p:cNvPr id="36876" name="物件 70">
                        <a:extLst>
                          <a:ext uri="{FF2B5EF4-FFF2-40B4-BE49-F238E27FC236}">
                            <a16:creationId xmlns:a16="http://schemas.microsoft.com/office/drawing/2014/main" id="{9CEAF83D-F486-4850-9F32-FCCB38E39B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5221" y="5891485"/>
                        <a:ext cx="249237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71">
            <a:extLst>
              <a:ext uri="{FF2B5EF4-FFF2-40B4-BE49-F238E27FC236}">
                <a16:creationId xmlns:a16="http://schemas.microsoft.com/office/drawing/2014/main" id="{EA4B32EF-FE4A-4C7B-B4E9-4248F68609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83780"/>
              </p:ext>
            </p:extLst>
          </p:nvPr>
        </p:nvGraphicFramePr>
        <p:xfrm>
          <a:off x="4421658" y="5891485"/>
          <a:ext cx="249238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9" name="方程式" r:id="rId10" imgW="126835" imgH="139518" progId="Equation.3">
                  <p:embed/>
                </p:oleObj>
              </mc:Choice>
              <mc:Fallback>
                <p:oleObj name="方程式" r:id="rId10" imgW="126835" imgH="139518" progId="Equation.3">
                  <p:embed/>
                  <p:pic>
                    <p:nvPicPr>
                      <p:cNvPr id="36877" name="物件 71">
                        <a:extLst>
                          <a:ext uri="{FF2B5EF4-FFF2-40B4-BE49-F238E27FC236}">
                            <a16:creationId xmlns:a16="http://schemas.microsoft.com/office/drawing/2014/main" id="{43E92701-39D1-4689-9C53-952C1E2CF7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658" y="5891485"/>
                        <a:ext cx="249238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73">
            <a:extLst>
              <a:ext uri="{FF2B5EF4-FFF2-40B4-BE49-F238E27FC236}">
                <a16:creationId xmlns:a16="http://schemas.microsoft.com/office/drawing/2014/main" id="{2275C6D4-2EBC-4526-887E-AF55705CE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656821"/>
              </p:ext>
            </p:extLst>
          </p:nvPr>
        </p:nvGraphicFramePr>
        <p:xfrm>
          <a:off x="5486871" y="5978798"/>
          <a:ext cx="1778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0" name="方程式" r:id="rId12" imgW="177415" imgH="76035" progId="Equation.3">
                  <p:embed/>
                </p:oleObj>
              </mc:Choice>
              <mc:Fallback>
                <p:oleObj name="方程式" r:id="rId12" imgW="177415" imgH="76035" progId="Equation.3">
                  <p:embed/>
                  <p:pic>
                    <p:nvPicPr>
                      <p:cNvPr id="36878" name="物件 73">
                        <a:extLst>
                          <a:ext uri="{FF2B5EF4-FFF2-40B4-BE49-F238E27FC236}">
                            <a16:creationId xmlns:a16="http://schemas.microsoft.com/office/drawing/2014/main" id="{B9168064-5795-4470-92A1-3E86F560B7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871" y="5978798"/>
                        <a:ext cx="1778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物件 74">
            <a:extLst>
              <a:ext uri="{FF2B5EF4-FFF2-40B4-BE49-F238E27FC236}">
                <a16:creationId xmlns:a16="http://schemas.microsoft.com/office/drawing/2014/main" id="{2E2A49F6-E9D9-4181-A147-E6E0486EA0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26699"/>
              </p:ext>
            </p:extLst>
          </p:nvPr>
        </p:nvGraphicFramePr>
        <p:xfrm>
          <a:off x="7033096" y="5277123"/>
          <a:ext cx="287337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1" name="方程式" r:id="rId14" imgW="152268" imgH="203024" progId="Equation.3">
                  <p:embed/>
                </p:oleObj>
              </mc:Choice>
              <mc:Fallback>
                <p:oleObj name="方程式" r:id="rId14" imgW="152268" imgH="203024" progId="Equation.3">
                  <p:embed/>
                  <p:pic>
                    <p:nvPicPr>
                      <p:cNvPr id="36879" name="物件 74">
                        <a:extLst>
                          <a:ext uri="{FF2B5EF4-FFF2-40B4-BE49-F238E27FC236}">
                            <a16:creationId xmlns:a16="http://schemas.microsoft.com/office/drawing/2014/main" id="{A1DCC525-31EB-457E-8560-B1B9A462FE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3096" y="5277123"/>
                        <a:ext cx="287337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圓角矩形圖說文字 17">
            <a:extLst>
              <a:ext uri="{FF2B5EF4-FFF2-40B4-BE49-F238E27FC236}">
                <a16:creationId xmlns:a16="http://schemas.microsoft.com/office/drawing/2014/main" id="{4C9555F8-4AF2-49BF-8A4D-3D154D7FE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1878" y="2219598"/>
            <a:ext cx="1163236" cy="340519"/>
          </a:xfrm>
          <a:prstGeom prst="wedgeRoundRectCallout">
            <a:avLst>
              <a:gd name="adj1" fmla="val -67973"/>
              <a:gd name="adj2" fmla="val 52414"/>
              <a:gd name="adj3" fmla="val 16667"/>
            </a:avLst>
          </a:prstGeom>
          <a:solidFill>
            <a:srgbClr val="FFFF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dirty="0">
                <a:ea typeface="新細明體" panose="02020500000000000000" pitchFamily="18" charset="-120"/>
              </a:rPr>
              <a:t>為期</a:t>
            </a:r>
            <a:r>
              <a:rPr lang="en-US" altLang="zh-TW" sz="1400" dirty="0">
                <a:ea typeface="新細明體" panose="02020500000000000000" pitchFamily="18" charset="-120"/>
              </a:rPr>
              <a:t>20</a:t>
            </a:r>
            <a:r>
              <a:rPr lang="zh-TW" altLang="en-US" sz="1400" dirty="0">
                <a:ea typeface="新細明體" panose="02020500000000000000" pitchFamily="18" charset="-120"/>
              </a:rPr>
              <a:t>年</a:t>
            </a:r>
          </a:p>
        </p:txBody>
      </p:sp>
      <p:cxnSp>
        <p:nvCxnSpPr>
          <p:cNvPr id="18" name="直線接點 8">
            <a:extLst>
              <a:ext uri="{FF2B5EF4-FFF2-40B4-BE49-F238E27FC236}">
                <a16:creationId xmlns:a16="http://schemas.microsoft.com/office/drawing/2014/main" id="{F9E53DBE-AF8B-4EB5-8142-04788C66EC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24583" y="3473723"/>
            <a:ext cx="4751388" cy="26987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線接點 9">
            <a:extLst>
              <a:ext uri="{FF2B5EF4-FFF2-40B4-BE49-F238E27FC236}">
                <a16:creationId xmlns:a16="http://schemas.microsoft.com/office/drawing/2014/main" id="{2422A4F5-59F5-4407-921A-103E08880E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24583" y="3329260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線接點 12">
            <a:extLst>
              <a:ext uri="{FF2B5EF4-FFF2-40B4-BE49-F238E27FC236}">
                <a16:creationId xmlns:a16="http://schemas.microsoft.com/office/drawing/2014/main" id="{B1B24E89-B7A2-4916-8C57-B13D96DDFC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43721" y="3329260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線接點 13">
            <a:extLst>
              <a:ext uri="{FF2B5EF4-FFF2-40B4-BE49-F238E27FC236}">
                <a16:creationId xmlns:a16="http://schemas.microsoft.com/office/drawing/2014/main" id="{15C4C684-1BD4-46E0-9781-E00B645471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64446" y="3329260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線接點 14">
            <a:extLst>
              <a:ext uri="{FF2B5EF4-FFF2-40B4-BE49-F238E27FC236}">
                <a16:creationId xmlns:a16="http://schemas.microsoft.com/office/drawing/2014/main" id="{1190C14A-DE13-4C09-9D1A-E1BEFB2636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83583" y="3329260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線接點 17">
            <a:extLst>
              <a:ext uri="{FF2B5EF4-FFF2-40B4-BE49-F238E27FC236}">
                <a16:creationId xmlns:a16="http://schemas.microsoft.com/office/drawing/2014/main" id="{BC028CBA-51D3-4FAA-8229-144052175F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75971" y="3329260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" name="物件 74">
            <a:extLst>
              <a:ext uri="{FF2B5EF4-FFF2-40B4-BE49-F238E27FC236}">
                <a16:creationId xmlns:a16="http://schemas.microsoft.com/office/drawing/2014/main" id="{5128C2C7-8C68-4456-AD3B-2C382602C9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834368"/>
              </p:ext>
            </p:extLst>
          </p:nvPr>
        </p:nvGraphicFramePr>
        <p:xfrm>
          <a:off x="2280121" y="2997473"/>
          <a:ext cx="2873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2" name="方程式" r:id="rId16" imgW="152268" imgH="164957" progId="Equation.3">
                  <p:embed/>
                </p:oleObj>
              </mc:Choice>
              <mc:Fallback>
                <p:oleObj name="方程式" r:id="rId16" imgW="152268" imgH="164957" progId="Equation.3">
                  <p:embed/>
                  <p:pic>
                    <p:nvPicPr>
                      <p:cNvPr id="36889" name="物件 74">
                        <a:extLst>
                          <a:ext uri="{FF2B5EF4-FFF2-40B4-BE49-F238E27FC236}">
                            <a16:creationId xmlns:a16="http://schemas.microsoft.com/office/drawing/2014/main" id="{EBB11805-F5CD-40A0-8A9A-DB1E448858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0121" y="2997473"/>
                        <a:ext cx="287337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物件 69">
            <a:extLst>
              <a:ext uri="{FF2B5EF4-FFF2-40B4-BE49-F238E27FC236}">
                <a16:creationId xmlns:a16="http://schemas.microsoft.com/office/drawing/2014/main" id="{917F81D2-D86C-4C85-8166-C451C89ED3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137947"/>
              </p:ext>
            </p:extLst>
          </p:nvPr>
        </p:nvGraphicFramePr>
        <p:xfrm>
          <a:off x="3000846" y="3638823"/>
          <a:ext cx="24923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3" name="方程式" r:id="rId17" imgW="126835" imgH="139518" progId="Equation.3">
                  <p:embed/>
                </p:oleObj>
              </mc:Choice>
              <mc:Fallback>
                <p:oleObj name="方程式" r:id="rId17" imgW="126835" imgH="139518" progId="Equation.3">
                  <p:embed/>
                  <p:pic>
                    <p:nvPicPr>
                      <p:cNvPr id="36890" name="物件 69">
                        <a:extLst>
                          <a:ext uri="{FF2B5EF4-FFF2-40B4-BE49-F238E27FC236}">
                            <a16:creationId xmlns:a16="http://schemas.microsoft.com/office/drawing/2014/main" id="{B277CCC9-CFEE-4078-B09D-DDFE95CED1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846" y="3638823"/>
                        <a:ext cx="249237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物件 70">
            <a:extLst>
              <a:ext uri="{FF2B5EF4-FFF2-40B4-BE49-F238E27FC236}">
                <a16:creationId xmlns:a16="http://schemas.microsoft.com/office/drawing/2014/main" id="{87B76CB9-E0A8-4EAC-B771-CE9205A61D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037114"/>
              </p:ext>
            </p:extLst>
          </p:nvPr>
        </p:nvGraphicFramePr>
        <p:xfrm>
          <a:off x="3715221" y="3626123"/>
          <a:ext cx="24923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4" name="方程式" r:id="rId18" imgW="126835" imgH="139518" progId="Equation.3">
                  <p:embed/>
                </p:oleObj>
              </mc:Choice>
              <mc:Fallback>
                <p:oleObj name="方程式" r:id="rId18" imgW="126835" imgH="139518" progId="Equation.3">
                  <p:embed/>
                  <p:pic>
                    <p:nvPicPr>
                      <p:cNvPr id="36891" name="物件 70">
                        <a:extLst>
                          <a:ext uri="{FF2B5EF4-FFF2-40B4-BE49-F238E27FC236}">
                            <a16:creationId xmlns:a16="http://schemas.microsoft.com/office/drawing/2014/main" id="{F2F46BC8-89D7-4BB4-ABAF-9FC1E18B00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5221" y="3626123"/>
                        <a:ext cx="249237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物件 71">
            <a:extLst>
              <a:ext uri="{FF2B5EF4-FFF2-40B4-BE49-F238E27FC236}">
                <a16:creationId xmlns:a16="http://schemas.microsoft.com/office/drawing/2014/main" id="{F2E7F1FC-FEEF-48FA-98D1-9B590317AB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566917"/>
              </p:ext>
            </p:extLst>
          </p:nvPr>
        </p:nvGraphicFramePr>
        <p:xfrm>
          <a:off x="4421658" y="3626123"/>
          <a:ext cx="249238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5" name="方程式" r:id="rId19" imgW="126835" imgH="139518" progId="Equation.3">
                  <p:embed/>
                </p:oleObj>
              </mc:Choice>
              <mc:Fallback>
                <p:oleObj name="方程式" r:id="rId19" imgW="126835" imgH="139518" progId="Equation.3">
                  <p:embed/>
                  <p:pic>
                    <p:nvPicPr>
                      <p:cNvPr id="36892" name="物件 71">
                        <a:extLst>
                          <a:ext uri="{FF2B5EF4-FFF2-40B4-BE49-F238E27FC236}">
                            <a16:creationId xmlns:a16="http://schemas.microsoft.com/office/drawing/2014/main" id="{2DE54B21-9FFB-4074-A484-04E77A59F2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658" y="3626123"/>
                        <a:ext cx="249238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物件 73">
            <a:extLst>
              <a:ext uri="{FF2B5EF4-FFF2-40B4-BE49-F238E27FC236}">
                <a16:creationId xmlns:a16="http://schemas.microsoft.com/office/drawing/2014/main" id="{AFFD4C1B-B38E-42C4-942E-5DAF8439D4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266390"/>
              </p:ext>
            </p:extLst>
          </p:nvPr>
        </p:nvGraphicFramePr>
        <p:xfrm>
          <a:off x="5486871" y="3711848"/>
          <a:ext cx="1778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6" name="方程式" r:id="rId20" imgW="177415" imgH="76035" progId="Equation.3">
                  <p:embed/>
                </p:oleObj>
              </mc:Choice>
              <mc:Fallback>
                <p:oleObj name="方程式" r:id="rId20" imgW="177415" imgH="76035" progId="Equation.3">
                  <p:embed/>
                  <p:pic>
                    <p:nvPicPr>
                      <p:cNvPr id="36893" name="物件 73">
                        <a:extLst>
                          <a:ext uri="{FF2B5EF4-FFF2-40B4-BE49-F238E27FC236}">
                            <a16:creationId xmlns:a16="http://schemas.microsoft.com/office/drawing/2014/main" id="{4EBD66E1-E26F-47DD-8988-2092E2A245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871" y="3711848"/>
                        <a:ext cx="1778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物件 74">
            <a:extLst>
              <a:ext uri="{FF2B5EF4-FFF2-40B4-BE49-F238E27FC236}">
                <a16:creationId xmlns:a16="http://schemas.microsoft.com/office/drawing/2014/main" id="{06AA46DF-9BE4-4BFB-9064-9AE3692255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469414"/>
              </p:ext>
            </p:extLst>
          </p:nvPr>
        </p:nvGraphicFramePr>
        <p:xfrm>
          <a:off x="7033096" y="3011760"/>
          <a:ext cx="287337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7" name="方程式" r:id="rId21" imgW="152268" imgH="203024" progId="Equation.3">
                  <p:embed/>
                </p:oleObj>
              </mc:Choice>
              <mc:Fallback>
                <p:oleObj name="方程式" r:id="rId21" imgW="152268" imgH="203024" progId="Equation.3">
                  <p:embed/>
                  <p:pic>
                    <p:nvPicPr>
                      <p:cNvPr id="36894" name="物件 74">
                        <a:extLst>
                          <a:ext uri="{FF2B5EF4-FFF2-40B4-BE49-F238E27FC236}">
                            <a16:creationId xmlns:a16="http://schemas.microsoft.com/office/drawing/2014/main" id="{08564001-8E73-4E8B-B246-EFDADD6982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3096" y="3011760"/>
                        <a:ext cx="287337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物件 69">
            <a:extLst>
              <a:ext uri="{FF2B5EF4-FFF2-40B4-BE49-F238E27FC236}">
                <a16:creationId xmlns:a16="http://schemas.microsoft.com/office/drawing/2014/main" id="{1A6E5A58-E4B1-4E56-B4BE-994EA6F4A6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652257"/>
              </p:ext>
            </p:extLst>
          </p:nvPr>
        </p:nvGraphicFramePr>
        <p:xfrm>
          <a:off x="2280121" y="5910535"/>
          <a:ext cx="24923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8" name="方程式" r:id="rId22" imgW="126835" imgH="139518" progId="Equation.3">
                  <p:embed/>
                </p:oleObj>
              </mc:Choice>
              <mc:Fallback>
                <p:oleObj name="方程式" r:id="rId22" imgW="126835" imgH="139518" progId="Equation.3">
                  <p:embed/>
                  <p:pic>
                    <p:nvPicPr>
                      <p:cNvPr id="36895" name="物件 69">
                        <a:extLst>
                          <a:ext uri="{FF2B5EF4-FFF2-40B4-BE49-F238E27FC236}">
                            <a16:creationId xmlns:a16="http://schemas.microsoft.com/office/drawing/2014/main" id="{449CCC98-F939-4FDB-ADA2-D75B1A3080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0121" y="5910535"/>
                        <a:ext cx="249237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物件 69">
            <a:extLst>
              <a:ext uri="{FF2B5EF4-FFF2-40B4-BE49-F238E27FC236}">
                <a16:creationId xmlns:a16="http://schemas.microsoft.com/office/drawing/2014/main" id="{683796D0-2C2E-4136-8CD4-14270432B3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888287"/>
              </p:ext>
            </p:extLst>
          </p:nvPr>
        </p:nvGraphicFramePr>
        <p:xfrm>
          <a:off x="7033096" y="3645173"/>
          <a:ext cx="24923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9" name="方程式" r:id="rId23" imgW="126835" imgH="139518" progId="Equation.3">
                  <p:embed/>
                </p:oleObj>
              </mc:Choice>
              <mc:Fallback>
                <p:oleObj name="方程式" r:id="rId23" imgW="126835" imgH="139518" progId="Equation.3">
                  <p:embed/>
                  <p:pic>
                    <p:nvPicPr>
                      <p:cNvPr id="36896" name="物件 69">
                        <a:extLst>
                          <a:ext uri="{FF2B5EF4-FFF2-40B4-BE49-F238E27FC236}">
                            <a16:creationId xmlns:a16="http://schemas.microsoft.com/office/drawing/2014/main" id="{F965726C-6B9D-4D1F-B26C-95B7987B55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3096" y="3645173"/>
                        <a:ext cx="249237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物件 69">
            <a:extLst>
              <a:ext uri="{FF2B5EF4-FFF2-40B4-BE49-F238E27FC236}">
                <a16:creationId xmlns:a16="http://schemas.microsoft.com/office/drawing/2014/main" id="{CCA2B904-8B83-4C36-ADF5-001E4F06D6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131224"/>
              </p:ext>
            </p:extLst>
          </p:nvPr>
        </p:nvGraphicFramePr>
        <p:xfrm>
          <a:off x="7045796" y="5889898"/>
          <a:ext cx="223837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0" name="方程式" r:id="rId24" imgW="114102" imgH="177492" progId="Equation.3">
                  <p:embed/>
                </p:oleObj>
              </mc:Choice>
              <mc:Fallback>
                <p:oleObj name="方程式" r:id="rId24" imgW="114102" imgH="177492" progId="Equation.3">
                  <p:embed/>
                  <p:pic>
                    <p:nvPicPr>
                      <p:cNvPr id="36897" name="物件 69">
                        <a:extLst>
                          <a:ext uri="{FF2B5EF4-FFF2-40B4-BE49-F238E27FC236}">
                            <a16:creationId xmlns:a16="http://schemas.microsoft.com/office/drawing/2014/main" id="{55F1BE22-4D75-40CE-B147-14DD91C63C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796" y="5889898"/>
                        <a:ext cx="223837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物件 69">
            <a:extLst>
              <a:ext uri="{FF2B5EF4-FFF2-40B4-BE49-F238E27FC236}">
                <a16:creationId xmlns:a16="http://schemas.microsoft.com/office/drawing/2014/main" id="{AD5F1AC6-B4C5-44BA-A75A-46E647C06B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459302"/>
              </p:ext>
            </p:extLst>
          </p:nvPr>
        </p:nvGraphicFramePr>
        <p:xfrm>
          <a:off x="2291233" y="3608660"/>
          <a:ext cx="2254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1" name="方程式" r:id="rId26" imgW="114102" imgH="177492" progId="Equation.3">
                  <p:embed/>
                </p:oleObj>
              </mc:Choice>
              <mc:Fallback>
                <p:oleObj name="方程式" r:id="rId26" imgW="114102" imgH="177492" progId="Equation.3">
                  <p:embed/>
                  <p:pic>
                    <p:nvPicPr>
                      <p:cNvPr id="36898" name="物件 69">
                        <a:extLst>
                          <a:ext uri="{FF2B5EF4-FFF2-40B4-BE49-F238E27FC236}">
                            <a16:creationId xmlns:a16="http://schemas.microsoft.com/office/drawing/2014/main" id="{DD851F39-8E22-4B8E-A82B-CD58B02A4D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233" y="3608660"/>
                        <a:ext cx="22542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直線接點 14">
            <a:extLst>
              <a:ext uri="{FF2B5EF4-FFF2-40B4-BE49-F238E27FC236}">
                <a16:creationId xmlns:a16="http://schemas.microsoft.com/office/drawing/2014/main" id="{EDD83E2F-B3E8-4BA5-8317-BD4CA831A3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85421" y="5604148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5" name="物件 71">
            <a:extLst>
              <a:ext uri="{FF2B5EF4-FFF2-40B4-BE49-F238E27FC236}">
                <a16:creationId xmlns:a16="http://schemas.microsoft.com/office/drawing/2014/main" id="{D971243C-97AD-466D-B080-43AD6954FD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342672"/>
              </p:ext>
            </p:extLst>
          </p:nvPr>
        </p:nvGraphicFramePr>
        <p:xfrm>
          <a:off x="6423496" y="5901010"/>
          <a:ext cx="249237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2" name="方程式" r:id="rId28" imgW="126835" imgH="139518" progId="Equation.3">
                  <p:embed/>
                </p:oleObj>
              </mc:Choice>
              <mc:Fallback>
                <p:oleObj name="方程式" r:id="rId28" imgW="126835" imgH="139518" progId="Equation.3">
                  <p:embed/>
                  <p:pic>
                    <p:nvPicPr>
                      <p:cNvPr id="36900" name="物件 71">
                        <a:extLst>
                          <a:ext uri="{FF2B5EF4-FFF2-40B4-BE49-F238E27FC236}">
                            <a16:creationId xmlns:a16="http://schemas.microsoft.com/office/drawing/2014/main" id="{C9BFD45E-A613-4A3B-85B9-4FC08825C0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496" y="5901010"/>
                        <a:ext cx="249237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線接點 14">
            <a:extLst>
              <a:ext uri="{FF2B5EF4-FFF2-40B4-BE49-F238E27FC236}">
                <a16:creationId xmlns:a16="http://schemas.microsoft.com/office/drawing/2014/main" id="{BEE1D634-F4A2-49F8-AD40-16951EF36B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85421" y="3338785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7" name="物件 71">
            <a:extLst>
              <a:ext uri="{FF2B5EF4-FFF2-40B4-BE49-F238E27FC236}">
                <a16:creationId xmlns:a16="http://schemas.microsoft.com/office/drawing/2014/main" id="{6B169A9E-9590-491B-90E9-D1A0F39546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207255"/>
              </p:ext>
            </p:extLst>
          </p:nvPr>
        </p:nvGraphicFramePr>
        <p:xfrm>
          <a:off x="6423496" y="3635648"/>
          <a:ext cx="249237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3" name="方程式" r:id="rId29" imgW="126835" imgH="139518" progId="Equation.3">
                  <p:embed/>
                </p:oleObj>
              </mc:Choice>
              <mc:Fallback>
                <p:oleObj name="方程式" r:id="rId29" imgW="126835" imgH="139518" progId="Equation.3">
                  <p:embed/>
                  <p:pic>
                    <p:nvPicPr>
                      <p:cNvPr id="36902" name="物件 71">
                        <a:extLst>
                          <a:ext uri="{FF2B5EF4-FFF2-40B4-BE49-F238E27FC236}">
                            <a16:creationId xmlns:a16="http://schemas.microsoft.com/office/drawing/2014/main" id="{33A79D77-A041-4F61-B2ED-DF361D9D9A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496" y="3635648"/>
                        <a:ext cx="249237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圓角矩形圖說文字 1">
            <a:extLst>
              <a:ext uri="{FF2B5EF4-FFF2-40B4-BE49-F238E27FC236}">
                <a16:creationId xmlns:a16="http://schemas.microsoft.com/office/drawing/2014/main" id="{87CD0DC3-4608-413A-9A22-12355BEB6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1864" y="2944465"/>
            <a:ext cx="1024677" cy="340519"/>
          </a:xfrm>
          <a:prstGeom prst="wedgeRoundRectCallout">
            <a:avLst>
              <a:gd name="adj1" fmla="val -46915"/>
              <a:gd name="adj2" fmla="val -79025"/>
              <a:gd name="adj3" fmla="val 16667"/>
            </a:avLst>
          </a:prstGeom>
          <a:solidFill>
            <a:srgbClr val="FFFF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dirty="0">
                <a:ea typeface="新細明體" panose="02020500000000000000" pitchFamily="18" charset="-120"/>
              </a:rPr>
              <a:t>年利率</a:t>
            </a:r>
            <a:r>
              <a:rPr lang="en-US" altLang="zh-TW" sz="1400" dirty="0">
                <a:ea typeface="新細明體" panose="02020500000000000000" pitchFamily="18" charset="-120"/>
              </a:rPr>
              <a:t>3%</a:t>
            </a:r>
            <a:endParaRPr lang="zh-TW" altLang="en-US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434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DFC480D-48C8-46ED-BF6B-A552AD5809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714488"/>
            <a:ext cx="10094912" cy="4759464"/>
          </a:xfrm>
        </p:spPr>
        <p:txBody>
          <a:bodyPr/>
          <a:lstStyle/>
          <a:p>
            <a:r>
              <a:rPr lang="zh-TW" altLang="en-US" dirty="0"/>
              <a:t>社會新鮮人的困惑</a:t>
            </a:r>
            <a:endParaRPr lang="en-US" altLang="zh-TW" dirty="0"/>
          </a:p>
          <a:p>
            <a:pPr lvl="1"/>
            <a:r>
              <a:rPr lang="zh-TW" altLang="en-US" dirty="0"/>
              <a:t>若月收入</a:t>
            </a:r>
            <a:r>
              <a:rPr lang="en-US" altLang="zh-TW" dirty="0"/>
              <a:t>3</a:t>
            </a:r>
            <a:r>
              <a:rPr lang="zh-TW" altLang="en-US" dirty="0"/>
              <a:t>萬，房貸約佔</a:t>
            </a:r>
            <a:r>
              <a:rPr lang="en-US" altLang="zh-TW" dirty="0"/>
              <a:t>1/3</a:t>
            </a:r>
            <a:r>
              <a:rPr lang="zh-TW" altLang="en-US" dirty="0"/>
              <a:t>（</a:t>
            </a:r>
            <a:r>
              <a:rPr lang="en-US" altLang="zh-TW" dirty="0"/>
              <a:t>1</a:t>
            </a:r>
            <a:r>
              <a:rPr lang="zh-TW" altLang="en-US" dirty="0"/>
              <a:t>萬），為期</a:t>
            </a:r>
            <a:r>
              <a:rPr lang="en-US" altLang="zh-TW" dirty="0"/>
              <a:t>30</a:t>
            </a:r>
            <a:r>
              <a:rPr lang="zh-TW" altLang="en-US" dirty="0"/>
              <a:t>年 </a:t>
            </a: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zh-TW" altLang="en-US" dirty="0">
                <a:sym typeface="Wingdings" panose="05000000000000000000" pitchFamily="2" charset="2"/>
              </a:rPr>
              <a:t>台北市哪裡去找</a:t>
            </a:r>
            <a:r>
              <a:rPr lang="en-US" altLang="zh-TW" dirty="0">
                <a:sym typeface="Wingdings" panose="05000000000000000000" pitchFamily="2" charset="2"/>
              </a:rPr>
              <a:t>270</a:t>
            </a:r>
            <a:r>
              <a:rPr lang="zh-TW" altLang="en-US" dirty="0">
                <a:sym typeface="Wingdings" panose="05000000000000000000" pitchFamily="2" charset="2"/>
              </a:rPr>
              <a:t>萬的房子？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/>
              <a:t>方法是人想出來的！</a:t>
            </a:r>
            <a:endParaRPr lang="en-US" altLang="zh-TW" dirty="0"/>
          </a:p>
          <a:p>
            <a:pPr lvl="1"/>
            <a:r>
              <a:rPr lang="zh-TW" altLang="en-US" dirty="0"/>
              <a:t>從已無貸款的房子來進行增貸</a:t>
            </a:r>
            <a:endParaRPr lang="en-US" altLang="zh-TW" dirty="0"/>
          </a:p>
          <a:p>
            <a:pPr lvl="2"/>
            <a:r>
              <a:rPr lang="zh-TW" altLang="en-US" dirty="0"/>
              <a:t>請和父母保持好關係，早晚問安、不時共餐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E218FA5-31CE-43E0-853D-36015036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 of 270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953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複利基本公式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formula</a:t>
            </a:r>
          </a:p>
          <a:p>
            <a:pPr lvl="1"/>
            <a:endParaRPr lang="en-US" altLang="zh-TW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15B22B-1CA3-4EBB-B968-20DB34A9D2C2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</a:t>
            </a:r>
          </a:p>
          <a:p>
            <a:pPr lvl="1"/>
            <a:r>
              <a:rPr lang="en-US" altLang="zh-TW" dirty="0"/>
              <a:t>Initial investment: 1000</a:t>
            </a:r>
          </a:p>
          <a:p>
            <a:pPr lvl="1"/>
            <a:r>
              <a:rPr lang="en-US" altLang="zh-TW" dirty="0"/>
              <a:t>Annual interest: 3%</a:t>
            </a:r>
          </a:p>
          <a:p>
            <a:pPr lvl="1"/>
            <a:r>
              <a:rPr lang="en-US" altLang="zh-TW" dirty="0"/>
              <a:t>No. of periods: 20 years</a:t>
            </a:r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物件 40">
                <a:extLst>
                  <a:ext uri="{FF2B5EF4-FFF2-40B4-BE49-F238E27FC236}">
                    <a16:creationId xmlns:a16="http://schemas.microsoft.com/office/drawing/2014/main" id="{59DD32F0-AFFC-42BD-A4C4-EB2C93A79E70}"/>
                  </a:ext>
                </a:extLst>
              </p:cNvPr>
              <p:cNvSpPr txBox="1"/>
              <p:nvPr/>
            </p:nvSpPr>
            <p:spPr bwMode="auto">
              <a:xfrm>
                <a:off x="6642100" y="3303588"/>
                <a:ext cx="2838450" cy="64633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=1000∗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1+3/100</m:t>
                              </m:r>
                            </m:e>
                          </m:d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=1806.11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7" name="物件 40">
                <a:extLst>
                  <a:ext uri="{FF2B5EF4-FFF2-40B4-BE49-F238E27FC236}">
                    <a16:creationId xmlns:a16="http://schemas.microsoft.com/office/drawing/2014/main" id="{59DD32F0-AFFC-42BD-A4C4-EB2C93A79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2100" y="3303588"/>
                <a:ext cx="283845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8">
            <a:extLst>
              <a:ext uri="{FF2B5EF4-FFF2-40B4-BE49-F238E27FC236}">
                <a16:creationId xmlns:a16="http://schemas.microsoft.com/office/drawing/2014/main" id="{3161F52B-4A63-43F0-BD87-0120FED32F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4200" y="5948363"/>
            <a:ext cx="7920038" cy="0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線接點 9">
            <a:extLst>
              <a:ext uri="{FF2B5EF4-FFF2-40B4-BE49-F238E27FC236}">
                <a16:creationId xmlns:a16="http://schemas.microsoft.com/office/drawing/2014/main" id="{C0121AC8-87E0-4693-9D03-E0F907E6304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4200" y="5803900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線接點 13">
            <a:extLst>
              <a:ext uri="{FF2B5EF4-FFF2-40B4-BE49-F238E27FC236}">
                <a16:creationId xmlns:a16="http://schemas.microsoft.com/office/drawing/2014/main" id="{C402C1E7-FEF0-4AA6-AF0A-A543B25E19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24063" y="5803900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線接點 15">
            <a:extLst>
              <a:ext uri="{FF2B5EF4-FFF2-40B4-BE49-F238E27FC236}">
                <a16:creationId xmlns:a16="http://schemas.microsoft.com/office/drawing/2014/main" id="{FBF8F06E-F461-42F3-914B-91E42A76AA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63925" y="5803900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線接點 16">
            <a:extLst>
              <a:ext uri="{FF2B5EF4-FFF2-40B4-BE49-F238E27FC236}">
                <a16:creationId xmlns:a16="http://schemas.microsoft.com/office/drawing/2014/main" id="{6791E886-DF8E-4A00-B9D0-D5A269469B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32363" y="5803900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線接點 17">
            <a:extLst>
              <a:ext uri="{FF2B5EF4-FFF2-40B4-BE49-F238E27FC236}">
                <a16:creationId xmlns:a16="http://schemas.microsoft.com/office/drawing/2014/main" id="{902AB054-26D2-4269-BA4F-7727A41940E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04238" y="5803900"/>
            <a:ext cx="0" cy="288925"/>
          </a:xfrm>
          <a:prstGeom prst="line">
            <a:avLst/>
          </a:prstGeom>
          <a:noFill/>
          <a:ln w="381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" name="群組 22">
            <a:extLst>
              <a:ext uri="{FF2B5EF4-FFF2-40B4-BE49-F238E27FC236}">
                <a16:creationId xmlns:a16="http://schemas.microsoft.com/office/drawing/2014/main" id="{0B7284EF-5A55-4178-99A1-BF87123FF40E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5300663"/>
            <a:ext cx="1355725" cy="879475"/>
            <a:chOff x="755576" y="4149080"/>
            <a:chExt cx="7776864" cy="2088232"/>
          </a:xfrm>
        </p:grpSpPr>
        <p:sp>
          <p:nvSpPr>
            <p:cNvPr id="15" name="弧形 14">
              <a:extLst>
                <a:ext uri="{FF2B5EF4-FFF2-40B4-BE49-F238E27FC236}">
                  <a16:creationId xmlns:a16="http://schemas.microsoft.com/office/drawing/2014/main" id="{36975B90-B948-4FCE-8819-C2079CD6D0F6}"/>
                </a:ext>
              </a:extLst>
            </p:cNvPr>
            <p:cNvSpPr/>
            <p:nvPr/>
          </p:nvSpPr>
          <p:spPr bwMode="auto">
            <a:xfrm>
              <a:off x="755576" y="4149080"/>
              <a:ext cx="7776864" cy="2088232"/>
            </a:xfrm>
            <a:prstGeom prst="arc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16" name="弧形 15">
              <a:extLst>
                <a:ext uri="{FF2B5EF4-FFF2-40B4-BE49-F238E27FC236}">
                  <a16:creationId xmlns:a16="http://schemas.microsoft.com/office/drawing/2014/main" id="{F31040FA-FA8E-4AB2-9264-C02C375F4D58}"/>
                </a:ext>
              </a:extLst>
            </p:cNvPr>
            <p:cNvSpPr/>
            <p:nvPr/>
          </p:nvSpPr>
          <p:spPr bwMode="auto">
            <a:xfrm flipH="1">
              <a:off x="755576" y="4149080"/>
              <a:ext cx="7776864" cy="2088232"/>
            </a:xfrm>
            <a:prstGeom prst="arc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grpSp>
        <p:nvGrpSpPr>
          <p:cNvPr id="17" name="群組 22">
            <a:extLst>
              <a:ext uri="{FF2B5EF4-FFF2-40B4-BE49-F238E27FC236}">
                <a16:creationId xmlns:a16="http://schemas.microsoft.com/office/drawing/2014/main" id="{CD604FFF-8C1C-417F-9098-D9FB6340FE84}"/>
              </a:ext>
            </a:extLst>
          </p:cNvPr>
          <p:cNvGrpSpPr>
            <a:grpSpLocks/>
          </p:cNvGrpSpPr>
          <p:nvPr/>
        </p:nvGrpSpPr>
        <p:grpSpPr bwMode="auto">
          <a:xfrm>
            <a:off x="2065338" y="5300663"/>
            <a:ext cx="1354137" cy="879475"/>
            <a:chOff x="755576" y="4149080"/>
            <a:chExt cx="7776864" cy="2088232"/>
          </a:xfrm>
        </p:grpSpPr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A53A7602-DC14-44E6-9FED-B8585D966A68}"/>
                </a:ext>
              </a:extLst>
            </p:cNvPr>
            <p:cNvSpPr/>
            <p:nvPr/>
          </p:nvSpPr>
          <p:spPr bwMode="auto">
            <a:xfrm>
              <a:off x="755576" y="4149080"/>
              <a:ext cx="7776864" cy="2088232"/>
            </a:xfrm>
            <a:prstGeom prst="arc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E2C663A2-45C9-4F3C-AC6F-19AA24DF8C9A}"/>
                </a:ext>
              </a:extLst>
            </p:cNvPr>
            <p:cNvSpPr/>
            <p:nvPr/>
          </p:nvSpPr>
          <p:spPr bwMode="auto">
            <a:xfrm flipH="1">
              <a:off x="755576" y="4149080"/>
              <a:ext cx="7776864" cy="2088232"/>
            </a:xfrm>
            <a:prstGeom prst="arc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grpSp>
        <p:nvGrpSpPr>
          <p:cNvPr id="20" name="群組 22">
            <a:extLst>
              <a:ext uri="{FF2B5EF4-FFF2-40B4-BE49-F238E27FC236}">
                <a16:creationId xmlns:a16="http://schemas.microsoft.com/office/drawing/2014/main" id="{9DB60770-5A3A-43AF-AF3A-D9212929E7F7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5300663"/>
            <a:ext cx="1354138" cy="879475"/>
            <a:chOff x="755576" y="4149080"/>
            <a:chExt cx="7776864" cy="2088232"/>
          </a:xfrm>
        </p:grpSpPr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ECA93244-D67B-4798-90D1-0F1791339642}"/>
                </a:ext>
              </a:extLst>
            </p:cNvPr>
            <p:cNvSpPr/>
            <p:nvPr/>
          </p:nvSpPr>
          <p:spPr bwMode="auto">
            <a:xfrm>
              <a:off x="755576" y="4149080"/>
              <a:ext cx="7776864" cy="2088232"/>
            </a:xfrm>
            <a:prstGeom prst="arc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C4511FB8-3AEA-4BBD-BBB7-4E19AF02D9F1}"/>
                </a:ext>
              </a:extLst>
            </p:cNvPr>
            <p:cNvSpPr/>
            <p:nvPr/>
          </p:nvSpPr>
          <p:spPr bwMode="auto">
            <a:xfrm flipH="1">
              <a:off x="755576" y="4149080"/>
              <a:ext cx="7776864" cy="2088232"/>
            </a:xfrm>
            <a:prstGeom prst="arc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</p:grpSp>
      <p:graphicFrame>
        <p:nvGraphicFramePr>
          <p:cNvPr id="23" name="物件 40">
            <a:extLst>
              <a:ext uri="{FF2B5EF4-FFF2-40B4-BE49-F238E27FC236}">
                <a16:creationId xmlns:a16="http://schemas.microsoft.com/office/drawing/2014/main" id="{3A7FFF9D-BE9B-4236-A841-6274963BD1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2363" y="5360988"/>
          <a:ext cx="4254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" name="Equation" r:id="rId4" imgW="304536" imgH="164957" progId="Equation.DSMT4">
                  <p:embed/>
                </p:oleObj>
              </mc:Choice>
              <mc:Fallback>
                <p:oleObj name="Equation" r:id="rId4" imgW="304536" imgH="164957" progId="Equation.DSMT4">
                  <p:embed/>
                  <p:pic>
                    <p:nvPicPr>
                      <p:cNvPr id="11278" name="物件 40">
                        <a:extLst>
                          <a:ext uri="{FF2B5EF4-FFF2-40B4-BE49-F238E27FC236}">
                            <a16:creationId xmlns:a16="http://schemas.microsoft.com/office/drawing/2014/main" id="{1519F875-7EBE-46F1-BFF8-B4BEEC7324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5360988"/>
                        <a:ext cx="425450" cy="228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物件 41">
            <a:extLst>
              <a:ext uri="{FF2B5EF4-FFF2-40B4-BE49-F238E27FC236}">
                <a16:creationId xmlns:a16="http://schemas.microsoft.com/office/drawing/2014/main" id="{0D05E373-2AB3-4375-9A3F-16E9BF2BA5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2225" y="5373688"/>
          <a:ext cx="4254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" name="Equation" r:id="rId6" imgW="304536" imgH="164957" progId="Equation.DSMT4">
                  <p:embed/>
                </p:oleObj>
              </mc:Choice>
              <mc:Fallback>
                <p:oleObj name="Equation" r:id="rId6" imgW="304536" imgH="164957" progId="Equation.DSMT4">
                  <p:embed/>
                  <p:pic>
                    <p:nvPicPr>
                      <p:cNvPr id="11279" name="物件 41">
                        <a:extLst>
                          <a:ext uri="{FF2B5EF4-FFF2-40B4-BE49-F238E27FC236}">
                            <a16:creationId xmlns:a16="http://schemas.microsoft.com/office/drawing/2014/main" id="{B2BECD2C-2CF7-4546-A2FD-9C1667443F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5373688"/>
                        <a:ext cx="425450" cy="228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物件 42">
            <a:extLst>
              <a:ext uri="{FF2B5EF4-FFF2-40B4-BE49-F238E27FC236}">
                <a16:creationId xmlns:a16="http://schemas.microsoft.com/office/drawing/2014/main" id="{1D4A16D6-34BA-4A70-90F3-7433F8A3E8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5373688"/>
          <a:ext cx="4254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" name="Equation" r:id="rId7" imgW="304536" imgH="164957" progId="Equation.DSMT4">
                  <p:embed/>
                </p:oleObj>
              </mc:Choice>
              <mc:Fallback>
                <p:oleObj name="Equation" r:id="rId7" imgW="304536" imgH="164957" progId="Equation.DSMT4">
                  <p:embed/>
                  <p:pic>
                    <p:nvPicPr>
                      <p:cNvPr id="11280" name="物件 42">
                        <a:extLst>
                          <a:ext uri="{FF2B5EF4-FFF2-40B4-BE49-F238E27FC236}">
                            <a16:creationId xmlns:a16="http://schemas.microsoft.com/office/drawing/2014/main" id="{14B05934-FB82-4C19-A39E-D666C0078F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373688"/>
                        <a:ext cx="425450" cy="228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物件 1">
            <a:extLst>
              <a:ext uri="{FF2B5EF4-FFF2-40B4-BE49-F238E27FC236}">
                <a16:creationId xmlns:a16="http://schemas.microsoft.com/office/drawing/2014/main" id="{D149F8E9-8ABF-467F-B46F-114F171FA8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763" y="6165850"/>
          <a:ext cx="2206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" name="方程式" r:id="rId8" imgW="152268" imgH="164957" progId="Equation.3">
                  <p:embed/>
                </p:oleObj>
              </mc:Choice>
              <mc:Fallback>
                <p:oleObj name="方程式" r:id="rId8" imgW="152268" imgH="164957" progId="Equation.3">
                  <p:embed/>
                  <p:pic>
                    <p:nvPicPr>
                      <p:cNvPr id="11281" name="物件 1">
                        <a:extLst>
                          <a:ext uri="{FF2B5EF4-FFF2-40B4-BE49-F238E27FC236}">
                            <a16:creationId xmlns:a16="http://schemas.microsoft.com/office/drawing/2014/main" id="{D539EEB3-0E20-4A15-AC16-F1052C83EB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6165850"/>
                        <a:ext cx="220662" cy="238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物件 31">
            <a:extLst>
              <a:ext uri="{FF2B5EF4-FFF2-40B4-BE49-F238E27FC236}">
                <a16:creationId xmlns:a16="http://schemas.microsoft.com/office/drawing/2014/main" id="{AACE96C0-23E9-4A4A-AA93-3EAF6CE6FD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6165850"/>
          <a:ext cx="7731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2" name="方程式" r:id="rId10" imgW="533169" imgH="241195" progId="Equation.3">
                  <p:embed/>
                </p:oleObj>
              </mc:Choice>
              <mc:Fallback>
                <p:oleObj name="方程式" r:id="rId10" imgW="533169" imgH="241195" progId="Equation.3">
                  <p:embed/>
                  <p:pic>
                    <p:nvPicPr>
                      <p:cNvPr id="11282" name="物件 31">
                        <a:extLst>
                          <a:ext uri="{FF2B5EF4-FFF2-40B4-BE49-F238E27FC236}">
                            <a16:creationId xmlns:a16="http://schemas.microsoft.com/office/drawing/2014/main" id="{E46961B4-4943-446A-AA2B-C537D146C4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6165850"/>
                        <a:ext cx="773113" cy="349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物件 34">
            <a:extLst>
              <a:ext uri="{FF2B5EF4-FFF2-40B4-BE49-F238E27FC236}">
                <a16:creationId xmlns:a16="http://schemas.microsoft.com/office/drawing/2014/main" id="{1835F6E6-2CC3-43CC-9AE6-2DA81B52F8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8638" y="6165850"/>
          <a:ext cx="7921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" name="方程式" r:id="rId12" imgW="545863" imgH="241195" progId="Equation.3">
                  <p:embed/>
                </p:oleObj>
              </mc:Choice>
              <mc:Fallback>
                <p:oleObj name="方程式" r:id="rId12" imgW="545863" imgH="241195" progId="Equation.3">
                  <p:embed/>
                  <p:pic>
                    <p:nvPicPr>
                      <p:cNvPr id="11283" name="物件 34">
                        <a:extLst>
                          <a:ext uri="{FF2B5EF4-FFF2-40B4-BE49-F238E27FC236}">
                            <a16:creationId xmlns:a16="http://schemas.microsoft.com/office/drawing/2014/main" id="{800430AB-B321-4AFA-BA61-28B54C8BCE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6165850"/>
                        <a:ext cx="792162" cy="349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物件 37">
            <a:extLst>
              <a:ext uri="{FF2B5EF4-FFF2-40B4-BE49-F238E27FC236}">
                <a16:creationId xmlns:a16="http://schemas.microsoft.com/office/drawing/2014/main" id="{C0F90719-9100-4109-8EA1-5E6989DC6A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0088" y="6165850"/>
          <a:ext cx="7731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" name="方程式" r:id="rId14" imgW="533169" imgH="241195" progId="Equation.3">
                  <p:embed/>
                </p:oleObj>
              </mc:Choice>
              <mc:Fallback>
                <p:oleObj name="方程式" r:id="rId14" imgW="533169" imgH="241195" progId="Equation.3">
                  <p:embed/>
                  <p:pic>
                    <p:nvPicPr>
                      <p:cNvPr id="11284" name="物件 37">
                        <a:extLst>
                          <a:ext uri="{FF2B5EF4-FFF2-40B4-BE49-F238E27FC236}">
                            <a16:creationId xmlns:a16="http://schemas.microsoft.com/office/drawing/2014/main" id="{29B34228-CFA8-4246-8466-29B178B70F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6165850"/>
                        <a:ext cx="773112" cy="349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物件 38">
            <a:extLst>
              <a:ext uri="{FF2B5EF4-FFF2-40B4-BE49-F238E27FC236}">
                <a16:creationId xmlns:a16="http://schemas.microsoft.com/office/drawing/2014/main" id="{AC46C16A-C97C-41D5-9A62-8485A4687B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64513" y="6165850"/>
          <a:ext cx="7905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" name="方程式" r:id="rId16" imgW="545863" imgH="241195" progId="Equation.3">
                  <p:embed/>
                </p:oleObj>
              </mc:Choice>
              <mc:Fallback>
                <p:oleObj name="方程式" r:id="rId16" imgW="545863" imgH="241195" progId="Equation.3">
                  <p:embed/>
                  <p:pic>
                    <p:nvPicPr>
                      <p:cNvPr id="11285" name="物件 38">
                        <a:extLst>
                          <a:ext uri="{FF2B5EF4-FFF2-40B4-BE49-F238E27FC236}">
                            <a16:creationId xmlns:a16="http://schemas.microsoft.com/office/drawing/2014/main" id="{0C69C100-3AE7-415F-B92E-16A4A7C483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4513" y="6165850"/>
                        <a:ext cx="790575" cy="349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物件 39">
                <a:extLst>
                  <a:ext uri="{FF2B5EF4-FFF2-40B4-BE49-F238E27FC236}">
                    <a16:creationId xmlns:a16="http://schemas.microsoft.com/office/drawing/2014/main" id="{B38DC0E8-E217-40C3-BD9B-E00A3459E9D8}"/>
                  </a:ext>
                </a:extLst>
              </p:cNvPr>
              <p:cNvSpPr txBox="1"/>
              <p:nvPr/>
            </p:nvSpPr>
            <p:spPr bwMode="auto">
              <a:xfrm>
                <a:off x="611188" y="2205038"/>
                <a:ext cx="3459858" cy="14773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present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value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principal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final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value</m:t>
                      </m:r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interest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rate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per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time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period</m:t>
                      </m:r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time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periods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34" name="物件 39">
                <a:extLst>
                  <a:ext uri="{FF2B5EF4-FFF2-40B4-BE49-F238E27FC236}">
                    <a16:creationId xmlns:a16="http://schemas.microsoft.com/office/drawing/2014/main" id="{B38DC0E8-E217-40C3-BD9B-E00A3459E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8" y="2205038"/>
                <a:ext cx="3459858" cy="1477328"/>
              </a:xfrm>
              <a:prstGeom prst="rect">
                <a:avLst/>
              </a:prstGeom>
              <a:blipFill>
                <a:blip r:embed="rId18"/>
                <a:stretch>
                  <a:fillRect b="-204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圓角矩形圖說文字 29">
            <a:extLst>
              <a:ext uri="{FF2B5EF4-FFF2-40B4-BE49-F238E27FC236}">
                <a16:creationId xmlns:a16="http://schemas.microsoft.com/office/drawing/2014/main" id="{613D4FCD-DC8E-4D18-A64F-6E097AEDFCC5}"/>
              </a:ext>
            </a:extLst>
          </p:cNvPr>
          <p:cNvSpPr/>
          <p:nvPr/>
        </p:nvSpPr>
        <p:spPr>
          <a:xfrm>
            <a:off x="2653705" y="2042493"/>
            <a:ext cx="561975" cy="306387"/>
          </a:xfrm>
          <a:prstGeom prst="wedgeRoundRectCallout">
            <a:avLst>
              <a:gd name="adj1" fmla="val -114483"/>
              <a:gd name="adj2" fmla="val 5773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Quiz!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圓角矩形圖說文字 30">
            <a:extLst>
              <a:ext uri="{FF2B5EF4-FFF2-40B4-BE49-F238E27FC236}">
                <a16:creationId xmlns:a16="http://schemas.microsoft.com/office/drawing/2014/main" id="{DA8427F4-6E8B-41D1-9FBC-7E82392A0AAC}"/>
              </a:ext>
            </a:extLst>
          </p:cNvPr>
          <p:cNvSpPr/>
          <p:nvPr/>
        </p:nvSpPr>
        <p:spPr>
          <a:xfrm>
            <a:off x="6456040" y="4508897"/>
            <a:ext cx="2688791" cy="306467"/>
          </a:xfrm>
          <a:prstGeom prst="wedgeRoundRectCallout">
            <a:avLst>
              <a:gd name="adj1" fmla="val -14116"/>
              <a:gd name="adj2" fmla="val -15188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This is NOT the formula used by banks!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5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定期複利（</a:t>
            </a:r>
            <a:r>
              <a:rPr lang="en-US" altLang="zh-TW" dirty="0"/>
              <a:t>Periodic Compounding</a:t>
            </a:r>
            <a:r>
              <a:rPr lang="zh-TW" altLang="en-US" dirty="0"/>
              <a:t>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774432" cy="4572000"/>
          </a:xfrm>
        </p:spPr>
        <p:txBody>
          <a:bodyPr/>
          <a:lstStyle/>
          <a:p>
            <a:r>
              <a:rPr lang="zh-TW" altLang="en-US" dirty="0"/>
              <a:t>公式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範例</a:t>
            </a:r>
            <a:endParaRPr lang="en-US" altLang="zh-TW" dirty="0"/>
          </a:p>
          <a:p>
            <a:pPr lvl="1"/>
            <a:r>
              <a:rPr lang="zh-TW" altLang="en-US" dirty="0"/>
              <a:t>本金</a:t>
            </a:r>
            <a:r>
              <a:rPr lang="en-US" altLang="zh-TW" dirty="0"/>
              <a:t>1000</a:t>
            </a:r>
            <a:r>
              <a:rPr lang="zh-TW" altLang="en-US" dirty="0"/>
              <a:t>，利率</a:t>
            </a:r>
            <a:r>
              <a:rPr lang="en-US" altLang="zh-TW" dirty="0"/>
              <a:t>3%</a:t>
            </a:r>
            <a:r>
              <a:rPr lang="zh-TW" altLang="en-US" dirty="0"/>
              <a:t>，計算</a:t>
            </a:r>
            <a:r>
              <a:rPr lang="en-US" altLang="zh-TW" dirty="0"/>
              <a:t>20</a:t>
            </a:r>
            <a:r>
              <a:rPr lang="zh-TW" altLang="en-US" dirty="0"/>
              <a:t>年後的本利和</a:t>
            </a:r>
            <a:endParaRPr lang="en-US" altLang="zh-TW" dirty="0"/>
          </a:p>
          <a:p>
            <a:pPr lvl="2"/>
            <a:r>
              <a:rPr lang="zh-TW" altLang="en-US" dirty="0"/>
              <a:t>年複利</a:t>
            </a:r>
            <a:endParaRPr lang="en-US" altLang="zh-TW" dirty="0"/>
          </a:p>
          <a:p>
            <a:pPr lvl="1"/>
            <a:endParaRPr lang="en-US" altLang="zh-TW" dirty="0"/>
          </a:p>
          <a:p>
            <a:pPr lvl="2"/>
            <a:r>
              <a:rPr lang="zh-TW" altLang="en-US" dirty="0"/>
              <a:t>月複利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2"/>
            <a:r>
              <a:rPr lang="zh-TW" altLang="en-US" dirty="0"/>
              <a:t>日複利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CDA3200F-A993-4696-86D2-BBAE30CDF75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456040" y="1600200"/>
            <a:ext cx="5184576" cy="4572000"/>
          </a:xfrm>
        </p:spPr>
        <p:txBody>
          <a:bodyPr/>
          <a:lstStyle/>
          <a:p>
            <a:r>
              <a:rPr lang="zh-TW" altLang="en-US" dirty="0"/>
              <a:t>提醒：</a:t>
            </a:r>
            <a:endParaRPr lang="en-US" altLang="zh-TW" dirty="0"/>
          </a:p>
          <a:p>
            <a:pPr lvl="1"/>
            <a:r>
              <a:rPr lang="zh-TW" altLang="en-US" dirty="0"/>
              <a:t>我們一般所講的利率指的是年利率（</a:t>
            </a:r>
            <a:r>
              <a:rPr lang="en-US" altLang="zh-TW" dirty="0"/>
              <a:t>r</a:t>
            </a:r>
            <a:r>
              <a:rPr lang="zh-TW" altLang="en-US" dirty="0"/>
              <a:t>），但是</a:t>
            </a:r>
            <a:endParaRPr lang="en-US" altLang="zh-TW" dirty="0"/>
          </a:p>
          <a:p>
            <a:pPr lvl="2"/>
            <a:r>
              <a:rPr lang="zh-TW" altLang="en-US" dirty="0"/>
              <a:t>銀行計算房貸是以月利率（</a:t>
            </a:r>
            <a:r>
              <a:rPr lang="en-US" altLang="zh-TW" dirty="0"/>
              <a:t>r/12</a:t>
            </a:r>
            <a:r>
              <a:rPr lang="zh-TW" altLang="en-US" dirty="0"/>
              <a:t>）為主</a:t>
            </a:r>
          </a:p>
          <a:p>
            <a:pPr lvl="2"/>
            <a:r>
              <a:rPr lang="zh-TW" altLang="en-US" dirty="0"/>
              <a:t>信用卡循環利率計算是以日利率（</a:t>
            </a:r>
            <a:r>
              <a:rPr lang="en-US" altLang="zh-TW" dirty="0"/>
              <a:t>r/365</a:t>
            </a:r>
            <a:r>
              <a:rPr lang="zh-TW" altLang="en-US" dirty="0"/>
              <a:t>）為主</a:t>
            </a:r>
            <a:endParaRPr lang="en-US" altLang="zh-TW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物件 6">
                <a:extLst>
                  <a:ext uri="{FF2B5EF4-FFF2-40B4-BE49-F238E27FC236}">
                    <a16:creationId xmlns:a16="http://schemas.microsoft.com/office/drawing/2014/main" id="{3E601298-B962-4458-BE1A-CB5DDE28E6EB}"/>
                  </a:ext>
                </a:extLst>
              </p:cNvPr>
              <p:cNvSpPr txBox="1"/>
              <p:nvPr/>
            </p:nvSpPr>
            <p:spPr bwMode="auto">
              <a:xfrm>
                <a:off x="1847528" y="1844824"/>
                <a:ext cx="4116383" cy="55816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TW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zh-TW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zh-TW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𝑡𝑛</m:t>
                        </m:r>
                      </m:sup>
                    </m:sSup>
                  </m:oMath>
                </a14:m>
                <a:r>
                  <a:rPr lang="en-US" altLang="zh-TW" dirty="0">
                    <a:solidFill>
                      <a:srgbClr val="000000"/>
                    </a:solidFill>
                  </a:rPr>
                  <a:t>, </a:t>
                </a:r>
                <a:r>
                  <a:rPr lang="en-US" altLang="zh-TW" dirty="0"/>
                  <a:t>r: 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年利率</a:t>
                </a:r>
                <a:r>
                  <a:rPr lang="en-US" altLang="zh-TW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, </a:t>
                </a:r>
                <a:r>
                  <a:rPr lang="en-US" altLang="zh-TW" dirty="0"/>
                  <a:t>n: </a:t>
                </a:r>
                <a:r>
                  <a:rPr lang="zh-TW" altLang="en-US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每年期數</a:t>
                </a:r>
              </a:p>
            </p:txBody>
          </p:sp>
        </mc:Choice>
        <mc:Fallback xmlns="">
          <p:sp>
            <p:nvSpPr>
              <p:cNvPr id="7" name="物件 6">
                <a:extLst>
                  <a:ext uri="{FF2B5EF4-FFF2-40B4-BE49-F238E27FC236}">
                    <a16:creationId xmlns:a16="http://schemas.microsoft.com/office/drawing/2014/main" id="{3E601298-B962-4458-BE1A-CB5DDE28E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7528" y="1844824"/>
                <a:ext cx="4116383" cy="558166"/>
              </a:xfrm>
              <a:prstGeom prst="rect">
                <a:avLst/>
              </a:prstGeom>
              <a:blipFill>
                <a:blip r:embed="rId2"/>
                <a:stretch>
                  <a:fillRect r="-443" b="-430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物件 7">
                <a:extLst>
                  <a:ext uri="{FF2B5EF4-FFF2-40B4-BE49-F238E27FC236}">
                    <a16:creationId xmlns:a16="http://schemas.microsoft.com/office/drawing/2014/main" id="{C3A52F55-7AB5-46EF-B6F9-523F5FB6BB4D}"/>
                  </a:ext>
                </a:extLst>
              </p:cNvPr>
              <p:cNvSpPr txBox="1"/>
              <p:nvPr/>
            </p:nvSpPr>
            <p:spPr bwMode="auto">
              <a:xfrm>
                <a:off x="2722041" y="4277423"/>
                <a:ext cx="4160837" cy="7693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=1000∗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3%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20∗12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=1820.75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物件 7">
                <a:extLst>
                  <a:ext uri="{FF2B5EF4-FFF2-40B4-BE49-F238E27FC236}">
                    <a16:creationId xmlns:a16="http://schemas.microsoft.com/office/drawing/2014/main" id="{C3A52F55-7AB5-46EF-B6F9-523F5FB6B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2041" y="4277423"/>
                <a:ext cx="4160837" cy="769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物件 8">
                <a:extLst>
                  <a:ext uri="{FF2B5EF4-FFF2-40B4-BE49-F238E27FC236}">
                    <a16:creationId xmlns:a16="http://schemas.microsoft.com/office/drawing/2014/main" id="{E47A561A-7A25-42BD-8F4E-6C8099C5D8B1}"/>
                  </a:ext>
                </a:extLst>
              </p:cNvPr>
              <p:cNvSpPr txBox="1"/>
              <p:nvPr/>
            </p:nvSpPr>
            <p:spPr bwMode="auto">
              <a:xfrm>
                <a:off x="2722041" y="5464023"/>
                <a:ext cx="4310063" cy="77328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=1000∗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3%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365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20∗365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=1822.07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2" name="物件 8">
                <a:extLst>
                  <a:ext uri="{FF2B5EF4-FFF2-40B4-BE49-F238E27FC236}">
                    <a16:creationId xmlns:a16="http://schemas.microsoft.com/office/drawing/2014/main" id="{E47A561A-7A25-42BD-8F4E-6C8099C5D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2041" y="5464023"/>
                <a:ext cx="4310063" cy="7732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物件 7">
                <a:extLst>
                  <a:ext uri="{FF2B5EF4-FFF2-40B4-BE49-F238E27FC236}">
                    <a16:creationId xmlns:a16="http://schemas.microsoft.com/office/drawing/2014/main" id="{7EF61D74-79B5-480E-AA5B-558CFFB61F9C}"/>
                  </a:ext>
                </a:extLst>
              </p:cNvPr>
              <p:cNvSpPr txBox="1"/>
              <p:nvPr/>
            </p:nvSpPr>
            <p:spPr bwMode="auto">
              <a:xfrm>
                <a:off x="2722041" y="3501008"/>
                <a:ext cx="3653051" cy="3693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TW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=1000∗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1+3%</m:t>
                              </m:r>
                            </m:e>
                          </m:d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=18</m:t>
                      </m:r>
                      <m:r>
                        <a:rPr lang="en-US" altLang="zh-TW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06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物件 7">
                <a:extLst>
                  <a:ext uri="{FF2B5EF4-FFF2-40B4-BE49-F238E27FC236}">
                    <a16:creationId xmlns:a16="http://schemas.microsoft.com/office/drawing/2014/main" id="{7EF61D74-79B5-480E-AA5B-558CFFB61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2041" y="3501008"/>
                <a:ext cx="3653051" cy="369332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93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>
          <a:xfrm>
            <a:off x="609600" y="1714488"/>
            <a:ext cx="9956800" cy="4759464"/>
          </a:xfrm>
        </p:spPr>
        <p:txBody>
          <a:bodyPr/>
          <a:lstStyle/>
          <a:p>
            <a:r>
              <a:rPr lang="zh-TW" altLang="en-US" dirty="0"/>
              <a:t>公式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範例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連續複利（</a:t>
            </a:r>
            <a:r>
              <a:rPr lang="en-US" altLang="zh-TW" dirty="0"/>
              <a:t>Continuous Compounding</a:t>
            </a:r>
            <a:r>
              <a:rPr lang="zh-TW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物件 8">
                <a:extLst>
                  <a:ext uri="{FF2B5EF4-FFF2-40B4-BE49-F238E27FC236}">
                    <a16:creationId xmlns:a16="http://schemas.microsoft.com/office/drawing/2014/main" id="{EE498E75-98DD-4AB0-8475-2D8F32C1C2CA}"/>
                  </a:ext>
                </a:extLst>
              </p:cNvPr>
              <p:cNvSpPr txBox="1"/>
              <p:nvPr/>
            </p:nvSpPr>
            <p:spPr bwMode="auto">
              <a:xfrm>
                <a:off x="1785937" y="4221088"/>
                <a:ext cx="3180486" cy="3755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TW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=1000∗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20∗3</m:t>
                          </m:r>
                          <m:r>
                            <a:rPr lang="en-US" altLang="zh-TW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=1822.</m:t>
                      </m:r>
                      <m:r>
                        <a:rPr lang="en-US" altLang="zh-TW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物件 8">
                <a:extLst>
                  <a:ext uri="{FF2B5EF4-FFF2-40B4-BE49-F238E27FC236}">
                    <a16:creationId xmlns:a16="http://schemas.microsoft.com/office/drawing/2014/main" id="{EE498E75-98DD-4AB0-8475-2D8F32C1C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5937" y="4221088"/>
                <a:ext cx="3180486" cy="375552"/>
              </a:xfrm>
              <a:prstGeom prst="rect">
                <a:avLst/>
              </a:prstGeom>
              <a:blipFill>
                <a:blip r:embed="rId2"/>
                <a:stretch>
                  <a:fillRect b="-109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物件 7">
                <a:extLst>
                  <a:ext uri="{FF2B5EF4-FFF2-40B4-BE49-F238E27FC236}">
                    <a16:creationId xmlns:a16="http://schemas.microsoft.com/office/drawing/2014/main" id="{7034D81B-4F41-4071-BAB8-F2FC10A2388A}"/>
                  </a:ext>
                </a:extLst>
              </p:cNvPr>
              <p:cNvSpPr txBox="1"/>
              <p:nvPr/>
            </p:nvSpPr>
            <p:spPr bwMode="auto">
              <a:xfrm>
                <a:off x="1487488" y="2321644"/>
                <a:ext cx="6452920" cy="10353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TW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pt-BR" altLang="zh-TW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TW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TW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zh-TW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TW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altLang="zh-TW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altLang="zh-TW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zh-TW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pt-BR" altLang="zh-TW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pt-BR" altLang="zh-TW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altLang="zh-TW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t-BR" altLang="zh-TW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pt-BR" altLang="zh-TW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altLang="zh-TW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pt-BR" altLang="zh-TW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pt-BR" altLang="zh-TW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→∞</m:t>
                                      </m:r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pt-BR" altLang="zh-TW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altLang="zh-TW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altLang="zh-TW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f>
                                            <m:fPr>
                                              <m:ctrlPr>
                                                <a:rPr lang="pt-BR" altLang="zh-TW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TW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pt-BR" altLang="zh-TW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TW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/</m:t>
                                              </m:r>
                                              <m:r>
                                                <a:rPr lang="en-US" altLang="zh-TW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altLang="zh-TW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altLang="zh-TW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p>
                                  </m:sSup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物件 7">
                <a:extLst>
                  <a:ext uri="{FF2B5EF4-FFF2-40B4-BE49-F238E27FC236}">
                    <a16:creationId xmlns:a16="http://schemas.microsoft.com/office/drawing/2014/main" id="{7034D81B-4F41-4071-BAB8-F2FC10A23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7488" y="2321644"/>
                <a:ext cx="6452920" cy="1035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圓角矩形圖說文字 30">
            <a:extLst>
              <a:ext uri="{FF2B5EF4-FFF2-40B4-BE49-F238E27FC236}">
                <a16:creationId xmlns:a16="http://schemas.microsoft.com/office/drawing/2014/main" id="{675CD428-5BE1-433A-9EF2-38147F9C3B73}"/>
              </a:ext>
            </a:extLst>
          </p:cNvPr>
          <p:cNvSpPr/>
          <p:nvPr/>
        </p:nvSpPr>
        <p:spPr>
          <a:xfrm>
            <a:off x="7339837" y="3356992"/>
            <a:ext cx="1201142" cy="510778"/>
          </a:xfrm>
          <a:prstGeom prst="wedgeRoundRectCallout">
            <a:avLst>
              <a:gd name="adj1" fmla="val -37244"/>
              <a:gd name="adj2" fmla="val -11959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Euler’s number,</a:t>
            </a:r>
          </a:p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see next page.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Definition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Proof by </a:t>
            </a:r>
            <a:r>
              <a:rPr lang="en-US" altLang="zh-TW" dirty="0">
                <a:hlinkClick r:id="rId3"/>
              </a:rPr>
              <a:t>binomial theorem</a:t>
            </a:r>
            <a:r>
              <a:rPr lang="en-US" altLang="zh-TW" dirty="0"/>
              <a:t> (</a:t>
            </a:r>
            <a:r>
              <a:rPr lang="zh-TW" altLang="en-US" dirty="0"/>
              <a:t>二項式定理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Euler’s Number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1CD6472F-78BD-4893-B65C-2E7DBE9E43ED}"/>
                  </a:ext>
                </a:extLst>
              </p:cNvPr>
              <p:cNvSpPr txBox="1"/>
              <p:nvPr/>
            </p:nvSpPr>
            <p:spPr bwMode="auto">
              <a:xfrm>
                <a:off x="1527864" y="4797152"/>
                <a:ext cx="7305654" cy="13862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)!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Object 6">
                <a:extLst>
                  <a:ext uri="{FF2B5EF4-FFF2-40B4-BE49-F238E27FC236}">
                    <a16:creationId xmlns:a16="http://schemas.microsoft.com/office/drawing/2014/main" id="{1CD6472F-78BD-4893-B65C-2E7DBE9E4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7864" y="4797152"/>
                <a:ext cx="7305654" cy="13862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8CB84B3-FB3E-43DE-B201-2673460F4A45}"/>
                  </a:ext>
                </a:extLst>
              </p:cNvPr>
              <p:cNvSpPr txBox="1"/>
              <p:nvPr/>
            </p:nvSpPr>
            <p:spPr>
              <a:xfrm>
                <a:off x="1559496" y="2388063"/>
                <a:ext cx="5902642" cy="10334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altLang="zh-TW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TW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altLang="zh-TW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pt-BR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altLang="zh-TW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altLang="zh-TW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altLang="zh-TW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TW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TW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TW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pt-BR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     =2.718281828…</a:t>
                </a:r>
                <a:endParaRPr lang="zh-TW" altLang="en-US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8CB84B3-FB3E-43DE-B201-2673460F4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2388063"/>
                <a:ext cx="5902642" cy="1033424"/>
              </a:xfrm>
              <a:prstGeom prst="rect">
                <a:avLst/>
              </a:prstGeom>
              <a:blipFill>
                <a:blip r:embed="rId5"/>
                <a:stretch>
                  <a:fillRect b="-122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圓角矩形圖說文字 6">
            <a:extLst>
              <a:ext uri="{FF2B5EF4-FFF2-40B4-BE49-F238E27FC236}">
                <a16:creationId xmlns:a16="http://schemas.microsoft.com/office/drawing/2014/main" id="{8D53DF69-178A-48FD-8CAF-4861986313A5}"/>
              </a:ext>
            </a:extLst>
          </p:cNvPr>
          <p:cNvSpPr/>
          <p:nvPr/>
        </p:nvSpPr>
        <p:spPr>
          <a:xfrm>
            <a:off x="565473" y="2402532"/>
            <a:ext cx="561975" cy="306388"/>
          </a:xfrm>
          <a:prstGeom prst="wedgeRoundRectCallout">
            <a:avLst>
              <a:gd name="adj1" fmla="val 105011"/>
              <a:gd name="adj2" fmla="val 6436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Quiz!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圓角矩形圖說文字 5">
            <a:extLst>
              <a:ext uri="{FF2B5EF4-FFF2-40B4-BE49-F238E27FC236}">
                <a16:creationId xmlns:a16="http://schemas.microsoft.com/office/drawing/2014/main" id="{FFBF5D75-98A3-4FE3-816F-E1882A419778}"/>
              </a:ext>
            </a:extLst>
          </p:cNvPr>
          <p:cNvSpPr/>
          <p:nvPr/>
        </p:nvSpPr>
        <p:spPr>
          <a:xfrm>
            <a:off x="539750" y="5570884"/>
            <a:ext cx="561975" cy="306388"/>
          </a:xfrm>
          <a:prstGeom prst="wedgeRoundRectCallout">
            <a:avLst>
              <a:gd name="adj1" fmla="val 102599"/>
              <a:gd name="adj2" fmla="val -6603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Quiz!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9B48613-8932-4BB5-97BF-258A1D0964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113" y="1845119"/>
            <a:ext cx="3130287" cy="257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6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Effect of compounding at various frequencies, with an initial investment of 1000 and 20% annual interest. (</a:t>
            </a:r>
            <a:r>
              <a:rPr lang="en-US" altLang="zh-TW" dirty="0">
                <a:hlinkClick r:id="rId2"/>
              </a:rPr>
              <a:t>wiki</a:t>
            </a:r>
            <a:r>
              <a:rPr lang="en-US" altLang="zh-TW" dirty="0"/>
              <a:t>)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pic>
        <p:nvPicPr>
          <p:cNvPr id="4" name="Picture 2" descr="File:Compound Interest with Varying Frequencies.svg">
            <a:extLst>
              <a:ext uri="{FF2B5EF4-FFF2-40B4-BE49-F238E27FC236}">
                <a16:creationId xmlns:a16="http://schemas.microsoft.com/office/drawing/2014/main" id="{6FD3D534-48E0-4A18-8607-13F48B3C6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369" y="2636912"/>
            <a:ext cx="5768975" cy="3592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3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 of 70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estimate the number of years it would take for an investment to double</a:t>
            </a:r>
          </a:p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known as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 of 72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 of 69</a:t>
            </a:r>
          </a:p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  <a:p>
            <a:pPr lvl="1"/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Wiki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79023D-3F4F-4DDE-9D76-8488CFECC335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altLang="zh-TW" dirty="0"/>
              <a:t>Formula</a:t>
            </a:r>
          </a:p>
          <a:p>
            <a:pPr lvl="1"/>
            <a:r>
              <a:rPr lang="en-US" altLang="zh-TW" dirty="0"/>
              <a:t>T*r=70</a:t>
            </a:r>
          </a:p>
          <a:p>
            <a:pPr lvl="2"/>
            <a:r>
              <a:rPr lang="en-US" altLang="zh-TW" dirty="0"/>
              <a:t>T=no. of year to double an investment</a:t>
            </a:r>
          </a:p>
          <a:p>
            <a:pPr lvl="2"/>
            <a:r>
              <a:rPr lang="en-US" altLang="zh-TW" dirty="0"/>
              <a:t>r=annual interest rate (%)</a:t>
            </a:r>
          </a:p>
          <a:p>
            <a:r>
              <a:rPr lang="en-US" altLang="zh-TW" dirty="0"/>
              <a:t>Example:</a:t>
            </a:r>
          </a:p>
          <a:p>
            <a:pPr lvl="1"/>
            <a:r>
              <a:rPr lang="en-US" altLang="zh-TW" dirty="0"/>
              <a:t>r=1% </a:t>
            </a:r>
            <a:r>
              <a:rPr lang="en-US" altLang="zh-TW" dirty="0">
                <a:sym typeface="Wingdings" panose="05000000000000000000" pitchFamily="2" charset="2"/>
              </a:rPr>
              <a:t> T=70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r=3%  T=23.3 </a:t>
            </a:r>
            <a:endParaRPr lang="en-US" altLang="zh-TW" dirty="0"/>
          </a:p>
          <a:p>
            <a:pPr lvl="1"/>
            <a:r>
              <a:rPr lang="en-US" altLang="zh-TW" dirty="0"/>
              <a:t>r=18% </a:t>
            </a:r>
            <a:r>
              <a:rPr lang="en-US" altLang="zh-TW" dirty="0">
                <a:sym typeface="Wingdings" panose="05000000000000000000" pitchFamily="2" charset="2"/>
              </a:rPr>
              <a:t> T=3.9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r=20%  T=3.5</a:t>
            </a:r>
            <a:endParaRPr lang="zh-TW" altLang="en-US" dirty="0"/>
          </a:p>
        </p:txBody>
      </p:sp>
      <p:sp>
        <p:nvSpPr>
          <p:cNvPr id="5" name="圓角矩形圖說文字 4">
            <a:extLst>
              <a:ext uri="{FF2B5EF4-FFF2-40B4-BE49-F238E27FC236}">
                <a16:creationId xmlns:a16="http://schemas.microsoft.com/office/drawing/2014/main" id="{E279BA45-6598-46D0-A47D-67982C1A619F}"/>
              </a:ext>
            </a:extLst>
          </p:cNvPr>
          <p:cNvSpPr/>
          <p:nvPr/>
        </p:nvSpPr>
        <p:spPr>
          <a:xfrm>
            <a:off x="7767860" y="1898477"/>
            <a:ext cx="560388" cy="306387"/>
          </a:xfrm>
          <a:prstGeom prst="wedgeRoundRectCallout">
            <a:avLst>
              <a:gd name="adj1" fmla="val -114483"/>
              <a:gd name="adj2" fmla="val 5773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Quiz!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7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62B616E-1C9E-4454-9E03-299BDD95C9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3 Ways of compounding to derive the rule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Examples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3D2D823-B84C-4D6A-B9CD-0D84CF62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Proof of Rule of 70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物件 5">
                <a:extLst>
                  <a:ext uri="{FF2B5EF4-FFF2-40B4-BE49-F238E27FC236}">
                    <a16:creationId xmlns:a16="http://schemas.microsoft.com/office/drawing/2014/main" id="{EB970D7E-39F0-4E27-AE7C-3F2D327AFCBA}"/>
                  </a:ext>
                </a:extLst>
              </p:cNvPr>
              <p:cNvSpPr txBox="1"/>
              <p:nvPr/>
            </p:nvSpPr>
            <p:spPr bwMode="auto">
              <a:xfrm>
                <a:off x="769089" y="2348880"/>
                <a:ext cx="9817111" cy="17902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Yearly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compounding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0.6931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0.7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Monthly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compounding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/12</m:t>
                          </m:r>
                        </m:num>
                        <m:den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/12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/12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/12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0.6931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0.7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Continuous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compounding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𝑟𝑇</m:t>
                          </m:r>
                        </m:sup>
                      </m:sSup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zh-TW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0.6931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0.7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4" name="物件 5">
                <a:extLst>
                  <a:ext uri="{FF2B5EF4-FFF2-40B4-BE49-F238E27FC236}">
                    <a16:creationId xmlns:a16="http://schemas.microsoft.com/office/drawing/2014/main" id="{EB970D7E-39F0-4E27-AE7C-3F2D327AF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089" y="2348880"/>
                <a:ext cx="9817111" cy="1790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物件 5">
            <a:extLst>
              <a:ext uri="{FF2B5EF4-FFF2-40B4-BE49-F238E27FC236}">
                <a16:creationId xmlns:a16="http://schemas.microsoft.com/office/drawing/2014/main" id="{97FE9839-26F4-4CF1-867C-2EAF16773A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044902"/>
              </p:ext>
            </p:extLst>
          </p:nvPr>
        </p:nvGraphicFramePr>
        <p:xfrm>
          <a:off x="770584" y="4914171"/>
          <a:ext cx="4005262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方程式" r:id="rId4" imgW="2286000" imgH="711200" progId="Equation.3">
                  <p:embed/>
                </p:oleObj>
              </mc:Choice>
              <mc:Fallback>
                <p:oleObj name="方程式" r:id="rId4" imgW="2286000" imgH="711200" progId="Equation.3">
                  <p:embed/>
                  <p:pic>
                    <p:nvPicPr>
                      <p:cNvPr id="20484" name="物件 5">
                        <a:extLst>
                          <a:ext uri="{FF2B5EF4-FFF2-40B4-BE49-F238E27FC236}">
                            <a16:creationId xmlns:a16="http://schemas.microsoft.com/office/drawing/2014/main" id="{0906420F-4EB0-4830-A3B3-E3CC02661B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584" y="4914171"/>
                        <a:ext cx="4005262" cy="12430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5">
            <a:extLst>
              <a:ext uri="{FF2B5EF4-FFF2-40B4-BE49-F238E27FC236}">
                <a16:creationId xmlns:a16="http://schemas.microsoft.com/office/drawing/2014/main" id="{1A427712-8E2A-49C7-B6BC-6F2ABCAB24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612008"/>
              </p:ext>
            </p:extLst>
          </p:nvPr>
        </p:nvGraphicFramePr>
        <p:xfrm>
          <a:off x="8527403" y="4570477"/>
          <a:ext cx="28940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方程式" r:id="rId6" imgW="1651000" imgH="393700" progId="Equation.3">
                  <p:embed/>
                </p:oleObj>
              </mc:Choice>
              <mc:Fallback>
                <p:oleObj name="方程式" r:id="rId6" imgW="1651000" imgH="393700" progId="Equation.3">
                  <p:embed/>
                  <p:pic>
                    <p:nvPicPr>
                      <p:cNvPr id="20486" name="物件 5">
                        <a:extLst>
                          <a:ext uri="{FF2B5EF4-FFF2-40B4-BE49-F238E27FC236}">
                            <a16:creationId xmlns:a16="http://schemas.microsoft.com/office/drawing/2014/main" id="{01669F77-56F6-4BA6-8BD9-DE375C6B74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7403" y="4570477"/>
                        <a:ext cx="2894013" cy="6873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圓角矩形圖說文字 6">
            <a:extLst>
              <a:ext uri="{FF2B5EF4-FFF2-40B4-BE49-F238E27FC236}">
                <a16:creationId xmlns:a16="http://schemas.microsoft.com/office/drawing/2014/main" id="{65312C20-73AE-4F3B-9D71-602FDA6C292D}"/>
              </a:ext>
            </a:extLst>
          </p:cNvPr>
          <p:cNvSpPr/>
          <p:nvPr/>
        </p:nvSpPr>
        <p:spPr>
          <a:xfrm>
            <a:off x="11080656" y="4072742"/>
            <a:ext cx="561975" cy="306387"/>
          </a:xfrm>
          <a:prstGeom prst="wedgeRoundRectCallout">
            <a:avLst>
              <a:gd name="adj1" fmla="val -53245"/>
              <a:gd name="adj2" fmla="val 8681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</a:rPr>
              <a:t>Quiz!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F90DC7-E970-43CB-8C47-D5275EF738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5920" y="4337490"/>
            <a:ext cx="2894013" cy="239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6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11087</TotalTime>
  <Words>1183</Words>
  <Application>Microsoft Office PowerPoint</Application>
  <PresentationFormat>寬螢幕</PresentationFormat>
  <Paragraphs>207</Paragraphs>
  <Slides>22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22</vt:i4>
      </vt:variant>
    </vt:vector>
  </HeadingPairs>
  <TitlesOfParts>
    <vt:vector size="35" baseType="lpstr">
      <vt:lpstr>新細明體</vt:lpstr>
      <vt:lpstr>標楷體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Wingdings 2</vt:lpstr>
      <vt:lpstr>壁窗</vt:lpstr>
      <vt:lpstr>Equation</vt:lpstr>
      <vt:lpstr>方程式</vt:lpstr>
      <vt:lpstr>Compounding 複利</vt:lpstr>
      <vt:lpstr>複利的故事</vt:lpstr>
      <vt:lpstr>複利基本公式</vt:lpstr>
      <vt:lpstr>定期複利（Periodic Compounding）</vt:lpstr>
      <vt:lpstr>連續複利（Continuous Compounding）</vt:lpstr>
      <vt:lpstr>Euler’s Number</vt:lpstr>
      <vt:lpstr>Comparison</vt:lpstr>
      <vt:lpstr>Rule of 70</vt:lpstr>
      <vt:lpstr>Proof of Rule of 70</vt:lpstr>
      <vt:lpstr>貨幣時間價值</vt:lpstr>
      <vt:lpstr>房貸計算</vt:lpstr>
      <vt:lpstr>房貸攤還的方式</vt:lpstr>
      <vt:lpstr>本息平均攤還：如何計算月付額</vt:lpstr>
      <vt:lpstr>Rule of 200 (Roger’s Formula)</vt:lpstr>
      <vt:lpstr>References</vt:lpstr>
      <vt:lpstr>Appendix</vt:lpstr>
      <vt:lpstr>本息平均攤還：計算月付額的方法之二</vt:lpstr>
      <vt:lpstr>本息平均攤還：計算月付額的方法之三</vt:lpstr>
      <vt:lpstr>本金平均攤還法：計算月付額的方法之一</vt:lpstr>
      <vt:lpstr>本金平均攤還法：計算月付額的方法之二</vt:lpstr>
      <vt:lpstr>Useful Functions</vt:lpstr>
      <vt:lpstr>Rule of 270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Roger Jang</cp:lastModifiedBy>
  <cp:revision>712</cp:revision>
  <dcterms:created xsi:type="dcterms:W3CDTF">2008-11-09T17:03:56Z</dcterms:created>
  <dcterms:modified xsi:type="dcterms:W3CDTF">2023-09-13T02:02:02Z</dcterms:modified>
</cp:coreProperties>
</file>