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47" r:id="rId2"/>
    <p:sldId id="275" r:id="rId3"/>
    <p:sldId id="368" r:id="rId4"/>
    <p:sldId id="353" r:id="rId5"/>
    <p:sldId id="346" r:id="rId6"/>
    <p:sldId id="350" r:id="rId7"/>
    <p:sldId id="369" r:id="rId8"/>
    <p:sldId id="361" r:id="rId9"/>
    <p:sldId id="37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9884" autoAdjust="0"/>
  </p:normalViewPr>
  <p:slideViewPr>
    <p:cSldViewPr>
      <p:cViewPr varScale="1">
        <p:scale>
          <a:sx n="79" d="100"/>
          <a:sy n="79" d="100"/>
        </p:scale>
        <p:origin x="76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93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68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goEulerNumber.m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61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Yearly compounding:</a:t>
            </a:r>
          </a:p>
          <a:p>
            <a:r>
              <a:rPr lang="en-US" altLang="zh-TW" dirty="0"/>
              <a:t>r=</a:t>
            </a:r>
            <a:r>
              <a:rPr lang="en-US" altLang="zh-TW" dirty="0" err="1"/>
              <a:t>irrFind</a:t>
            </a:r>
            <a:r>
              <a:rPr lang="en-US" altLang="zh-TW" dirty="0"/>
              <a:t>([-100 0 120], 12, 'year')*100</a:t>
            </a:r>
          </a:p>
          <a:p>
            <a:r>
              <a:rPr lang="en-US" altLang="zh-TW" dirty="0"/>
              <a:t>r=</a:t>
            </a:r>
            <a:r>
              <a:rPr lang="en-US" altLang="zh-TW" dirty="0" err="1"/>
              <a:t>irrFind</a:t>
            </a:r>
            <a:r>
              <a:rPr lang="en-US" altLang="zh-TW" dirty="0"/>
              <a:t>([-100 0 0 0 0 150], 12, 'year')*100</a:t>
            </a:r>
          </a:p>
          <a:p>
            <a:r>
              <a:rPr lang="en-US" altLang="zh-TW" dirty="0"/>
              <a:t>r=</a:t>
            </a:r>
            <a:r>
              <a:rPr lang="en-US" altLang="zh-TW" dirty="0" err="1"/>
              <a:t>irrFind</a:t>
            </a:r>
            <a:r>
              <a:rPr lang="en-US" altLang="zh-TW" dirty="0"/>
              <a:t>([-100 0 0 0 0 0 0 0 0 0 200], 12, 'year')*100</a:t>
            </a:r>
          </a:p>
          <a:p>
            <a:endParaRPr lang="en-US" altLang="zh-TW" dirty="0"/>
          </a:p>
          <a:p>
            <a:r>
              <a:rPr lang="en-US" altLang="zh-TW" dirty="0"/>
              <a:t>Monthly compounding:</a:t>
            </a:r>
          </a:p>
          <a:p>
            <a:r>
              <a:rPr lang="en-US" altLang="zh-TW" dirty="0"/>
              <a:t>r=</a:t>
            </a:r>
            <a:r>
              <a:rPr lang="en-US" altLang="zh-TW" dirty="0" err="1"/>
              <a:t>irrFind</a:t>
            </a:r>
            <a:r>
              <a:rPr lang="en-US" altLang="zh-TW" dirty="0"/>
              <a:t>([-100 0 120], 12, 'month')*100</a:t>
            </a:r>
          </a:p>
          <a:p>
            <a:r>
              <a:rPr lang="en-US" altLang="zh-TW" dirty="0"/>
              <a:t>r=</a:t>
            </a:r>
            <a:r>
              <a:rPr lang="en-US" altLang="zh-TW" dirty="0" err="1"/>
              <a:t>irrFind</a:t>
            </a:r>
            <a:r>
              <a:rPr lang="en-US" altLang="zh-TW" dirty="0"/>
              <a:t>([-100 0 0 0 0 150], 12, 'month')*100</a:t>
            </a:r>
          </a:p>
          <a:p>
            <a:r>
              <a:rPr lang="en-US" altLang="zh-TW" dirty="0"/>
              <a:t>r=</a:t>
            </a:r>
            <a:r>
              <a:rPr lang="en-US" altLang="zh-TW" dirty="0" err="1"/>
              <a:t>irrFind</a:t>
            </a:r>
            <a:r>
              <a:rPr lang="en-US" altLang="zh-TW" dirty="0"/>
              <a:t>([-100 0 0 0 0 0 0 0 0 0 200], 12, 'month')*100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76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1340768"/>
            <a:ext cx="8229600" cy="1894362"/>
          </a:xfrm>
        </p:spPr>
        <p:txBody>
          <a:bodyPr>
            <a:normAutofit/>
          </a:bodyPr>
          <a:lstStyle>
            <a:lvl1pPr algn="ctr">
              <a:defRPr sz="3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3933056"/>
            <a:ext cx="82296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8589" y="278112"/>
            <a:ext cx="17272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85709" y="1500174"/>
            <a:ext cx="1123957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85709" y="1571612"/>
            <a:ext cx="11239579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11513861" y="628652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193032" y="6290270"/>
            <a:ext cx="11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z="1800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sz="1800" dirty="0">
                <a:solidFill>
                  <a:schemeClr val="accent3">
                    <a:lumMod val="75000"/>
                  </a:schemeClr>
                </a:solidFill>
              </a:rPr>
              <a:t>/8</a:t>
            </a:r>
            <a:endParaRPr lang="zh-TW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g@mirlab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.nthu.edu.tw/~ja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image" Target="../media/image6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vings.pixnet.net/blog/post/21491879-6%E5%B9%B4%E6%9C%9F%E5%84%B2%E8%93%84%E9%9A%AAirr%E5%88%86%E6%9E%90-%E9%83%B5%E5%B1%80%E5%85%AD%E5%B9%B4%E6%9C%9F%E5%90%89%E5%88%A9%E4%BF%9D%E9%9A%AA(20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savings.pixnet.net/blog/post/22021233-%E5%85%AD%E5%B9%B4%E5%84%B2%E8%93%84%E9%9A%AA%E5%8F%B0%E5%B9%A3-irr-%E5%88%86%E6%9E%90--%E9%81%A0%E9%9B%84%E5%A5%BD%E9%91%BD%E9%A4%8A%E8%80%81%E4%BF%9D%E9%9A%AA-(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al_rate_of_return" TargetMode="External"/><Relationship Id="rId2" Type="http://schemas.openxmlformats.org/officeDocument/2006/relationships/hyperlink" Target="http://greenhornfinancefootnote.blogspot.tw/2007/07/internal-rate-of-retur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vings.pixnet.net/blog/post/22021233-%e5%85%ad%e5%b9%b4%e5%84%b2%e8%93%84%e9%9a%aa%e5%8f%b0%e5%b9%a3-irr-%e5%88%86%e6%9e%90--%e9%81%a0%e9%9b%84%e5%a5%bd%e9%91%bd%e9%a4%8a%e8%80%81%e4%bf%9d%e9%9a%aa-(" TargetMode="External"/><Relationship Id="rId5" Type="http://schemas.openxmlformats.org/officeDocument/2006/relationships/hyperlink" Target="https://savings.pixnet.net/blog/post/21491879-%e5%85%ad%e5%b9%b4%e5%84%b2%e8%93%84%e9%9a%aa%e5%8f%b0%e5%b9%a3irr%e5%88%86%e6%9e%90-%e9%83%b5%e5%b1%80%e5%85%ad%e5%b9%b4%e6%9c%9f%e5%90%89%e5%88%a9%e4%bf%9d%e9%9a%aa(2" TargetMode="External"/><Relationship Id="rId4" Type="http://schemas.openxmlformats.org/officeDocument/2006/relationships/hyperlink" Target="https://savings.pixnet.net/blog/post/20458006-irr%e5%80%bcexcel%e6%95%99%e5%ad%b8%ef%bc%9a%e5%84%b2%e8%93%84%e9%9a%aa%e6%af%94%e8%bc%83%e5%88%a9%e6%bd%a4%e8%ab%8b%e7%9c%8birr%e5%80%bc%e7%ae%97%e5%b9%b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Internal Rate of Return (IRR)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zh-TW" altLang="en-US" dirty="0"/>
              <a:t>內部報酬率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6294313" y="579597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2023/9/13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089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4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Definition</a:t>
            </a:r>
          </a:p>
          <a:p>
            <a:pPr lvl="1"/>
            <a:r>
              <a:rPr lang="en-US" altLang="zh-TW" dirty="0"/>
              <a:t>The rate at which an investment</a:t>
            </a:r>
            <a:r>
              <a:rPr lang="zh-TW" altLang="en-US" dirty="0"/>
              <a:t> </a:t>
            </a:r>
            <a:r>
              <a:rPr lang="en-US" altLang="zh-TW" dirty="0"/>
              <a:t>plan breaks even</a:t>
            </a:r>
          </a:p>
          <a:p>
            <a:r>
              <a:rPr lang="en-US" altLang="zh-TW" dirty="0"/>
              <a:t>Also known as</a:t>
            </a:r>
          </a:p>
          <a:p>
            <a:pPr lvl="1"/>
            <a:r>
              <a:rPr lang="en-US" altLang="zh-TW" dirty="0"/>
              <a:t>Effective interest rate</a:t>
            </a:r>
          </a:p>
          <a:p>
            <a:pPr lvl="1"/>
            <a:r>
              <a:rPr lang="en-US" altLang="zh-TW" dirty="0"/>
              <a:t>Annualized effective compounded return rate</a:t>
            </a:r>
          </a:p>
          <a:p>
            <a:pPr lvl="1"/>
            <a:r>
              <a:rPr lang="zh-TW" altLang="en-US" dirty="0"/>
              <a:t>年化報酬率</a:t>
            </a:r>
            <a:endParaRPr lang="en-US" altLang="zh-TW" dirty="0"/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/>
              <a:t>Application</a:t>
            </a:r>
          </a:p>
          <a:p>
            <a:pPr lvl="1"/>
            <a:r>
              <a:rPr lang="en-US" altLang="zh-TW" dirty="0"/>
              <a:t>Comparison of 2 investment plans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Internal Rate of Return (IRR)</a:t>
            </a:r>
            <a:endParaRPr lang="zh-TW" altLang="en-US" dirty="0"/>
          </a:p>
        </p:txBody>
      </p:sp>
      <p:sp>
        <p:nvSpPr>
          <p:cNvPr id="4" name="圓角矩形圖說文字 4">
            <a:extLst>
              <a:ext uri="{FF2B5EF4-FFF2-40B4-BE49-F238E27FC236}">
                <a16:creationId xmlns:a16="http://schemas.microsoft.com/office/drawing/2014/main" id="{548E857A-30DD-4724-BD31-ADAC1E5742ED}"/>
              </a:ext>
            </a:extLst>
          </p:cNvPr>
          <p:cNvSpPr/>
          <p:nvPr/>
        </p:nvSpPr>
        <p:spPr>
          <a:xfrm>
            <a:off x="6888088" y="2564904"/>
            <a:ext cx="2328863" cy="511175"/>
          </a:xfrm>
          <a:prstGeom prst="wedgeRoundRectCallout">
            <a:avLst>
              <a:gd name="adj1" fmla="val -47345"/>
              <a:gd name="adj2" fmla="val -788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Quiz: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Definition of IRR in plain texts!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圓角矩形圖說文字 3">
            <a:extLst>
              <a:ext uri="{FF2B5EF4-FFF2-40B4-BE49-F238E27FC236}">
                <a16:creationId xmlns:a16="http://schemas.microsoft.com/office/drawing/2014/main" id="{DB44325F-5A6E-4FD9-9923-6E15FF30B999}"/>
              </a:ext>
            </a:extLst>
          </p:cNvPr>
          <p:cNvSpPr/>
          <p:nvPr/>
        </p:nvSpPr>
        <p:spPr>
          <a:xfrm>
            <a:off x="3627289" y="5510113"/>
            <a:ext cx="4052887" cy="511175"/>
          </a:xfrm>
          <a:prstGeom prst="wedgeRoundRectCallout">
            <a:avLst>
              <a:gd name="adj1" fmla="val -28638"/>
              <a:gd name="adj2" fmla="val -2392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The term “internal” indicates it does not take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environmental factors (e.g., inflation)</a:t>
            </a:r>
            <a:r>
              <a:rPr lang="zh-TW" altLang="en-US" sz="1200" dirty="0">
                <a:solidFill>
                  <a:schemeClr val="tx1"/>
                </a:solidFill>
              </a:rPr>
              <a:t> </a:t>
            </a:r>
            <a:r>
              <a:rPr lang="en-US" altLang="zh-TW" sz="1200" dirty="0">
                <a:solidFill>
                  <a:schemeClr val="tx1"/>
                </a:solidFill>
              </a:rPr>
              <a:t>into consideration.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7EDD1D-12C2-4D21-B69A-F3CAB0DD6C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Is this investment plan good? Profit=250?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Comparison with bank interest rate 2%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Comparison with bank interest rate 5%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>
                <a:sym typeface="Wingdings" panose="05000000000000000000" pitchFamily="2" charset="2"/>
              </a:rPr>
              <a:t>What is the equivalent interest rate?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D1404A-9198-4F41-9E32-FCFCDE50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IRR Comparisons</a:t>
            </a:r>
            <a:endParaRPr lang="zh-TW" altLang="en-US" dirty="0"/>
          </a:p>
        </p:txBody>
      </p:sp>
      <p:pic>
        <p:nvPicPr>
          <p:cNvPr id="4" name="圖片 1">
            <a:extLst>
              <a:ext uri="{FF2B5EF4-FFF2-40B4-BE49-F238E27FC236}">
                <a16:creationId xmlns:a16="http://schemas.microsoft.com/office/drawing/2014/main" id="{A90DB98B-47E7-42F7-A7B4-33CB50F3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09" y="3356992"/>
            <a:ext cx="49672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1">
            <a:extLst>
              <a:ext uri="{FF2B5EF4-FFF2-40B4-BE49-F238E27FC236}">
                <a16:creationId xmlns:a16="http://schemas.microsoft.com/office/drawing/2014/main" id="{40D96197-EDE4-4953-AEC4-548DBB37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11" y="2199457"/>
            <a:ext cx="59785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AFA15888-2F69-4912-8ED9-F5BB27C3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56" y="4921151"/>
            <a:ext cx="50165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圖說文字 8">
            <a:extLst>
              <a:ext uri="{FF2B5EF4-FFF2-40B4-BE49-F238E27FC236}">
                <a16:creationId xmlns:a16="http://schemas.microsoft.com/office/drawing/2014/main" id="{EBBF3DC0-66E7-4AE1-A60D-4DBF74C1891D}"/>
              </a:ext>
            </a:extLst>
          </p:cNvPr>
          <p:cNvSpPr/>
          <p:nvPr/>
        </p:nvSpPr>
        <p:spPr>
          <a:xfrm>
            <a:off x="7846392" y="3573016"/>
            <a:ext cx="1778000" cy="306387"/>
          </a:xfrm>
          <a:prstGeom prst="wedgeRoundRectCallout">
            <a:avLst>
              <a:gd name="adj1" fmla="val -37136"/>
              <a:gd name="adj2" fmla="val 1042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NPV: Net present value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62170F8C-42C1-433B-879A-BD33CF80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34" y="4069780"/>
            <a:ext cx="1963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NPV=121.07</a:t>
            </a:r>
          </a:p>
        </p:txBody>
      </p:sp>
      <p:sp>
        <p:nvSpPr>
          <p:cNvPr id="9" name="文字方塊 9">
            <a:extLst>
              <a:ext uri="{FF2B5EF4-FFF2-40B4-BE49-F238E27FC236}">
                <a16:creationId xmlns:a16="http://schemas.microsoft.com/office/drawing/2014/main" id="{09515F3C-B6F0-45CE-B832-7661487E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994" y="5621238"/>
            <a:ext cx="191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NPV=-51.73</a:t>
            </a:r>
          </a:p>
        </p:txBody>
      </p:sp>
    </p:spTree>
    <p:extLst>
      <p:ext uri="{BB962C8B-B14F-4D97-AF65-F5344CB8AC3E}">
        <p14:creationId xmlns:p14="http://schemas.microsoft.com/office/powerpoint/2010/main" val="105966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IRR Computation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present value (NPV) = 0</a:t>
            </a:r>
          </a:p>
          <a:p>
            <a:pPr lvl="1"/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1FC9D-383F-493C-B08C-88CA228BBEE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/>
              <a:t>Net future value (NFV) =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物件 40">
                <a:extLst>
                  <a:ext uri="{FF2B5EF4-FFF2-40B4-BE49-F238E27FC236}">
                    <a16:creationId xmlns:a16="http://schemas.microsoft.com/office/drawing/2014/main" id="{E72CC9C2-A01A-4F40-B51C-D65C8B5480E2}"/>
                  </a:ext>
                </a:extLst>
              </p:cNvPr>
              <p:cNvSpPr txBox="1"/>
              <p:nvPr/>
            </p:nvSpPr>
            <p:spPr bwMode="auto">
              <a:xfrm>
                <a:off x="1581150" y="2344738"/>
                <a:ext cx="2631361" cy="84882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zh-TW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TW" altLang="en-US" dirty="0"/>
              </a:p>
            </p:txBody>
          </p:sp>
        </mc:Choice>
        <mc:Fallback xmlns="">
          <p:sp>
            <p:nvSpPr>
              <p:cNvPr id="10" name="物件 40">
                <a:extLst>
                  <a:ext uri="{FF2B5EF4-FFF2-40B4-BE49-F238E27FC236}">
                    <a16:creationId xmlns:a16="http://schemas.microsoft.com/office/drawing/2014/main" id="{E72CC9C2-A01A-4F40-B51C-D65C8B548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1150" y="2344738"/>
                <a:ext cx="2631361" cy="84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物件 40">
                <a:extLst>
                  <a:ext uri="{FF2B5EF4-FFF2-40B4-BE49-F238E27FC236}">
                    <a16:creationId xmlns:a16="http://schemas.microsoft.com/office/drawing/2014/main" id="{D9B67980-8427-40F3-9769-3879F57939A4}"/>
                  </a:ext>
                </a:extLst>
              </p:cNvPr>
              <p:cNvSpPr txBox="1"/>
              <p:nvPr/>
            </p:nvSpPr>
            <p:spPr bwMode="auto">
              <a:xfrm>
                <a:off x="6179269" y="2296418"/>
                <a:ext cx="3013075" cy="8445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𝑁𝐹𝑉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物件 40">
                <a:extLst>
                  <a:ext uri="{FF2B5EF4-FFF2-40B4-BE49-F238E27FC236}">
                    <a16:creationId xmlns:a16="http://schemas.microsoft.com/office/drawing/2014/main" id="{D9B67980-8427-40F3-9769-3879F5793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9269" y="2296418"/>
                <a:ext cx="3013075" cy="844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8">
            <a:extLst>
              <a:ext uri="{FF2B5EF4-FFF2-40B4-BE49-F238E27FC236}">
                <a16:creationId xmlns:a16="http://schemas.microsoft.com/office/drawing/2014/main" id="{8CBF8234-0C5E-40B9-8808-43A6BBD146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15680" y="4868713"/>
            <a:ext cx="6552728" cy="1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線接點 9">
            <a:extLst>
              <a:ext uri="{FF2B5EF4-FFF2-40B4-BE49-F238E27FC236}">
                <a16:creationId xmlns:a16="http://schemas.microsoft.com/office/drawing/2014/main" id="{C64F1864-25E0-43BD-93FE-158DA31980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5680" y="472425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接點 9">
            <a:extLst>
              <a:ext uri="{FF2B5EF4-FFF2-40B4-BE49-F238E27FC236}">
                <a16:creationId xmlns:a16="http://schemas.microsoft.com/office/drawing/2014/main" id="{E0F709FE-1A1C-47C1-82AF-14DE19273E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95800" y="472425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接點 9">
            <a:extLst>
              <a:ext uri="{FF2B5EF4-FFF2-40B4-BE49-F238E27FC236}">
                <a16:creationId xmlns:a16="http://schemas.microsoft.com/office/drawing/2014/main" id="{621D8013-1603-4391-B3A2-62C7B93A38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112" y="472425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接點 9">
            <a:extLst>
              <a:ext uri="{FF2B5EF4-FFF2-40B4-BE49-F238E27FC236}">
                <a16:creationId xmlns:a16="http://schemas.microsoft.com/office/drawing/2014/main" id="{9ED3BD17-8948-4C67-B1C6-222589E9C4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5920" y="472425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接點 9">
            <a:extLst>
              <a:ext uri="{FF2B5EF4-FFF2-40B4-BE49-F238E27FC236}">
                <a16:creationId xmlns:a16="http://schemas.microsoft.com/office/drawing/2014/main" id="{60C64711-9F24-4570-B2BC-BABF7A00CC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76320" y="472425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物件 40">
                <a:extLst>
                  <a:ext uri="{FF2B5EF4-FFF2-40B4-BE49-F238E27FC236}">
                    <a16:creationId xmlns:a16="http://schemas.microsoft.com/office/drawing/2014/main" id="{2427D74A-4014-4CB0-9B08-5F961494E8C0}"/>
                  </a:ext>
                </a:extLst>
              </p:cNvPr>
              <p:cNvSpPr txBox="1"/>
              <p:nvPr/>
            </p:nvSpPr>
            <p:spPr bwMode="auto">
              <a:xfrm>
                <a:off x="3071813" y="4250383"/>
                <a:ext cx="445058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4" name="物件 40">
                <a:extLst>
                  <a:ext uri="{FF2B5EF4-FFF2-40B4-BE49-F238E27FC236}">
                    <a16:creationId xmlns:a16="http://schemas.microsoft.com/office/drawing/2014/main" id="{2427D74A-4014-4CB0-9B08-5F961494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813" y="4250383"/>
                <a:ext cx="4450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物件 40">
                <a:extLst>
                  <a:ext uri="{FF2B5EF4-FFF2-40B4-BE49-F238E27FC236}">
                    <a16:creationId xmlns:a16="http://schemas.microsoft.com/office/drawing/2014/main" id="{9FA0413E-5064-4C33-8DC0-594B3F659A86}"/>
                  </a:ext>
                </a:extLst>
              </p:cNvPr>
              <p:cNvSpPr txBox="1"/>
              <p:nvPr/>
            </p:nvSpPr>
            <p:spPr bwMode="auto">
              <a:xfrm>
                <a:off x="4165600" y="4263083"/>
                <a:ext cx="439736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5" name="物件 40">
                <a:extLst>
                  <a:ext uri="{FF2B5EF4-FFF2-40B4-BE49-F238E27FC236}">
                    <a16:creationId xmlns:a16="http://schemas.microsoft.com/office/drawing/2014/main" id="{9FA0413E-5064-4C33-8DC0-594B3F659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5600" y="4263083"/>
                <a:ext cx="4397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物件 40">
                <a:extLst>
                  <a:ext uri="{FF2B5EF4-FFF2-40B4-BE49-F238E27FC236}">
                    <a16:creationId xmlns:a16="http://schemas.microsoft.com/office/drawing/2014/main" id="{779DE862-C7E8-4EC4-9306-5B90D18A9FFB}"/>
                  </a:ext>
                </a:extLst>
              </p:cNvPr>
              <p:cNvSpPr txBox="1"/>
              <p:nvPr/>
            </p:nvSpPr>
            <p:spPr bwMode="auto">
              <a:xfrm>
                <a:off x="5232400" y="4250383"/>
                <a:ext cx="445058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6" name="物件 40">
                <a:extLst>
                  <a:ext uri="{FF2B5EF4-FFF2-40B4-BE49-F238E27FC236}">
                    <a16:creationId xmlns:a16="http://schemas.microsoft.com/office/drawing/2014/main" id="{779DE862-C7E8-4EC4-9306-5B90D18A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2400" y="4250383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物件 40">
                <a:extLst>
                  <a:ext uri="{FF2B5EF4-FFF2-40B4-BE49-F238E27FC236}">
                    <a16:creationId xmlns:a16="http://schemas.microsoft.com/office/drawing/2014/main" id="{953962C0-2445-4956-8945-198A2E3D8D33}"/>
                  </a:ext>
                </a:extLst>
              </p:cNvPr>
              <p:cNvSpPr txBox="1"/>
              <p:nvPr/>
            </p:nvSpPr>
            <p:spPr bwMode="auto">
              <a:xfrm>
                <a:off x="6960096" y="4237683"/>
                <a:ext cx="412357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物件 40">
                <a:extLst>
                  <a:ext uri="{FF2B5EF4-FFF2-40B4-BE49-F238E27FC236}">
                    <a16:creationId xmlns:a16="http://schemas.microsoft.com/office/drawing/2014/main" id="{953962C0-2445-4956-8945-198A2E3D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0096" y="4237683"/>
                <a:ext cx="4123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物件 40">
                <a:extLst>
                  <a:ext uri="{FF2B5EF4-FFF2-40B4-BE49-F238E27FC236}">
                    <a16:creationId xmlns:a16="http://schemas.microsoft.com/office/drawing/2014/main" id="{DABF7220-4C19-4198-A5C1-B3B7B8A13BA1}"/>
                  </a:ext>
                </a:extLst>
              </p:cNvPr>
              <p:cNvSpPr txBox="1"/>
              <p:nvPr/>
            </p:nvSpPr>
            <p:spPr bwMode="auto">
              <a:xfrm>
                <a:off x="8832850" y="4237683"/>
                <a:ext cx="459165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8" name="物件 40">
                <a:extLst>
                  <a:ext uri="{FF2B5EF4-FFF2-40B4-BE49-F238E27FC236}">
                    <a16:creationId xmlns:a16="http://schemas.microsoft.com/office/drawing/2014/main" id="{DABF7220-4C19-4198-A5C1-B3B7B8A13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2850" y="4237683"/>
                <a:ext cx="4591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物件 40">
            <a:extLst>
              <a:ext uri="{FF2B5EF4-FFF2-40B4-BE49-F238E27FC236}">
                <a16:creationId xmlns:a16="http://schemas.microsoft.com/office/drawing/2014/main" id="{79C667A3-E5D7-467B-A6CF-636F72458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88494"/>
              </p:ext>
            </p:extLst>
          </p:nvPr>
        </p:nvGraphicFramePr>
        <p:xfrm>
          <a:off x="8040216" y="4467349"/>
          <a:ext cx="34925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方程式" r:id="rId10" imgW="177415" imgH="76035" progId="Equation.3">
                  <p:embed/>
                </p:oleObj>
              </mc:Choice>
              <mc:Fallback>
                <p:oleObj name="方程式" r:id="rId10" imgW="177415" imgH="76035" progId="Equation.3">
                  <p:embed/>
                  <p:pic>
                    <p:nvPicPr>
                      <p:cNvPr id="11283" name="物件 40">
                        <a:extLst>
                          <a:ext uri="{FF2B5EF4-FFF2-40B4-BE49-F238E27FC236}">
                            <a16:creationId xmlns:a16="http://schemas.microsoft.com/office/drawing/2014/main" id="{1F039CA7-D49D-4917-A334-509EA4B2F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4467349"/>
                        <a:ext cx="34925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3">
            <a:extLst>
              <a:ext uri="{FF2B5EF4-FFF2-40B4-BE49-F238E27FC236}">
                <a16:creationId xmlns:a16="http://schemas.microsoft.com/office/drawing/2014/main" id="{A17BD6D5-9790-41C9-9E76-82A78B796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17" y="3645024"/>
            <a:ext cx="33044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Cash flow on time line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sp>
        <p:nvSpPr>
          <p:cNvPr id="32" name="圓角矩形圖說文字 30">
            <a:extLst>
              <a:ext uri="{FF2B5EF4-FFF2-40B4-BE49-F238E27FC236}">
                <a16:creationId xmlns:a16="http://schemas.microsoft.com/office/drawing/2014/main" id="{525AFF05-432D-43F4-8127-9D3A7DDC20F1}"/>
              </a:ext>
            </a:extLst>
          </p:cNvPr>
          <p:cNvSpPr/>
          <p:nvPr/>
        </p:nvSpPr>
        <p:spPr>
          <a:xfrm>
            <a:off x="7726883" y="3815383"/>
            <a:ext cx="868905" cy="510778"/>
          </a:xfrm>
          <a:prstGeom prst="wedgeRoundRectCallout">
            <a:avLst>
              <a:gd name="adj1" fmla="val -80430"/>
              <a:gd name="adj2" fmla="val 509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Cash flow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at period </a:t>
            </a:r>
            <a:r>
              <a:rPr lang="en-US" altLang="zh-TW" sz="1200" dirty="0" err="1">
                <a:solidFill>
                  <a:schemeClr val="tx1"/>
                </a:solidFill>
              </a:rPr>
              <a:t>i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5" name="物件 40">
            <a:extLst>
              <a:ext uri="{FF2B5EF4-FFF2-40B4-BE49-F238E27FC236}">
                <a16:creationId xmlns:a16="http://schemas.microsoft.com/office/drawing/2014/main" id="{7308086C-0367-4DAD-991C-EF8BFA2AD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31814"/>
              </p:ext>
            </p:extLst>
          </p:nvPr>
        </p:nvGraphicFramePr>
        <p:xfrm>
          <a:off x="6240016" y="4437112"/>
          <a:ext cx="34925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方程式" r:id="rId10" imgW="177415" imgH="76035" progId="Equation.3">
                  <p:embed/>
                </p:oleObj>
              </mc:Choice>
              <mc:Fallback>
                <p:oleObj name="方程式" r:id="rId10" imgW="177415" imgH="76035" progId="Equation.3">
                  <p:embed/>
                  <p:pic>
                    <p:nvPicPr>
                      <p:cNvPr id="29" name="物件 40">
                        <a:extLst>
                          <a:ext uri="{FF2B5EF4-FFF2-40B4-BE49-F238E27FC236}">
                            <a16:creationId xmlns:a16="http://schemas.microsoft.com/office/drawing/2014/main" id="{79C667A3-E5D7-467B-A6CF-636F72458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4437112"/>
                        <a:ext cx="34925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28">
            <a:extLst>
              <a:ext uri="{FF2B5EF4-FFF2-40B4-BE49-F238E27FC236}">
                <a16:creationId xmlns:a16="http://schemas.microsoft.com/office/drawing/2014/main" id="{224535B2-5E88-4605-B02B-A21A152A0C0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104112" y="4545385"/>
            <a:ext cx="1875621" cy="1043855"/>
            <a:chOff x="755576" y="4149080"/>
            <a:chExt cx="7776864" cy="2088232"/>
          </a:xfrm>
        </p:grpSpPr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59222D95-4481-4BAD-8A29-A47C972A6820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C160FB8F-9A08-413F-B474-F07EE8FDC429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43" name="群組 28">
            <a:extLst>
              <a:ext uri="{FF2B5EF4-FFF2-40B4-BE49-F238E27FC236}">
                <a16:creationId xmlns:a16="http://schemas.microsoft.com/office/drawing/2014/main" id="{D21139D1-7465-4DCE-85E5-2F6958CCE8E6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215678" y="4545384"/>
            <a:ext cx="3888433" cy="1043855"/>
            <a:chOff x="755576" y="4149080"/>
            <a:chExt cx="7776864" cy="2088232"/>
          </a:xfrm>
        </p:grpSpPr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F9E00428-731D-4394-90A5-0D832BCE56CF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025D69FC-7B0F-4EF1-9DBB-C0D6035E3809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物件 40">
                <a:extLst>
                  <a:ext uri="{FF2B5EF4-FFF2-40B4-BE49-F238E27FC236}">
                    <a16:creationId xmlns:a16="http://schemas.microsoft.com/office/drawing/2014/main" id="{723F0A1F-539C-466D-823D-D69B0F4CBF12}"/>
                  </a:ext>
                </a:extLst>
              </p:cNvPr>
              <p:cNvSpPr txBox="1"/>
              <p:nvPr/>
            </p:nvSpPr>
            <p:spPr bwMode="auto">
              <a:xfrm>
                <a:off x="2783433" y="5252662"/>
                <a:ext cx="1021818" cy="6079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物件 40">
                <a:extLst>
                  <a:ext uri="{FF2B5EF4-FFF2-40B4-BE49-F238E27FC236}">
                    <a16:creationId xmlns:a16="http://schemas.microsoft.com/office/drawing/2014/main" id="{723F0A1F-539C-466D-823D-D69B0F4CB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433" y="5252662"/>
                <a:ext cx="1021818" cy="6079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物件 40">
                <a:extLst>
                  <a:ext uri="{FF2B5EF4-FFF2-40B4-BE49-F238E27FC236}">
                    <a16:creationId xmlns:a16="http://schemas.microsoft.com/office/drawing/2014/main" id="{24E99B08-B0E5-4061-AF2B-8503A635635C}"/>
                  </a:ext>
                </a:extLst>
              </p:cNvPr>
              <p:cNvSpPr txBox="1"/>
              <p:nvPr/>
            </p:nvSpPr>
            <p:spPr bwMode="auto">
              <a:xfrm>
                <a:off x="8300384" y="5345334"/>
                <a:ext cx="1430327" cy="378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物件 40">
                <a:extLst>
                  <a:ext uri="{FF2B5EF4-FFF2-40B4-BE49-F238E27FC236}">
                    <a16:creationId xmlns:a16="http://schemas.microsoft.com/office/drawing/2014/main" id="{24E99B08-B0E5-4061-AF2B-8503A635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0384" y="5345334"/>
                <a:ext cx="1430327" cy="3782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圓角矩形圖說文字 30">
            <a:extLst>
              <a:ext uri="{FF2B5EF4-FFF2-40B4-BE49-F238E27FC236}">
                <a16:creationId xmlns:a16="http://schemas.microsoft.com/office/drawing/2014/main" id="{EFD32DF6-8460-4517-8B2B-E9E16AFC9C9A}"/>
              </a:ext>
            </a:extLst>
          </p:cNvPr>
          <p:cNvSpPr/>
          <p:nvPr/>
        </p:nvSpPr>
        <p:spPr>
          <a:xfrm>
            <a:off x="1222567" y="5143301"/>
            <a:ext cx="1068341" cy="510778"/>
          </a:xfrm>
          <a:prstGeom prst="wedgeRoundRectCallout">
            <a:avLst>
              <a:gd name="adj1" fmla="val 73322"/>
              <a:gd name="adj2" fmla="val 271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Present value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at period 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圓角矩形圖說文字 30">
            <a:extLst>
              <a:ext uri="{FF2B5EF4-FFF2-40B4-BE49-F238E27FC236}">
                <a16:creationId xmlns:a16="http://schemas.microsoft.com/office/drawing/2014/main" id="{D5E43EC0-DBD9-4558-92DC-038BF27EA928}"/>
              </a:ext>
            </a:extLst>
          </p:cNvPr>
          <p:cNvSpPr/>
          <p:nvPr/>
        </p:nvSpPr>
        <p:spPr>
          <a:xfrm>
            <a:off x="10169805" y="5150470"/>
            <a:ext cx="1009185" cy="510778"/>
          </a:xfrm>
          <a:prstGeom prst="wedgeRoundRectCallout">
            <a:avLst>
              <a:gd name="adj1" fmla="val -74456"/>
              <a:gd name="adj2" fmla="val 1738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Future value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at period 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3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/>
          <a:p>
            <a:r>
              <a:rPr lang="en-US" altLang="zh-TW" dirty="0"/>
              <a:t>Cash flow table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Equations</a:t>
            </a:r>
          </a:p>
          <a:p>
            <a:pPr lvl="1"/>
            <a:r>
              <a:rPr lang="en-US" altLang="zh-TW" dirty="0"/>
              <a:t>Yearly compounding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Monthly compounding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IRR Example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0C00B7F-F129-4C08-B721-094D2D623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0638" y="3003426"/>
            <a:ext cx="4219575" cy="33337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E7D207A-FB3E-4E78-863D-06398161ED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0638" y="285896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3">
            <a:extLst>
              <a:ext uri="{FF2B5EF4-FFF2-40B4-BE49-F238E27FC236}">
                <a16:creationId xmlns:a16="http://schemas.microsoft.com/office/drawing/2014/main" id="{9E48F9C5-8B4A-4383-BDD7-343D340D8D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0" y="285896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14">
            <a:extLst>
              <a:ext uri="{FF2B5EF4-FFF2-40B4-BE49-F238E27FC236}">
                <a16:creationId xmlns:a16="http://schemas.microsoft.com/office/drawing/2014/main" id="{4C9CE4D4-5258-40EA-8A95-E82AD70429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34488" y="285896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物件 74">
                <a:extLst>
                  <a:ext uri="{FF2B5EF4-FFF2-40B4-BE49-F238E27FC236}">
                    <a16:creationId xmlns:a16="http://schemas.microsoft.com/office/drawing/2014/main" id="{6FC9D3BB-6034-4363-B401-44C2AC727E39}"/>
                  </a:ext>
                </a:extLst>
              </p:cNvPr>
              <p:cNvSpPr txBox="1"/>
              <p:nvPr/>
            </p:nvSpPr>
            <p:spPr bwMode="auto">
              <a:xfrm>
                <a:off x="5879976" y="2564904"/>
                <a:ext cx="838200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−1234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物件 74">
                <a:extLst>
                  <a:ext uri="{FF2B5EF4-FFF2-40B4-BE49-F238E27FC236}">
                    <a16:creationId xmlns:a16="http://schemas.microsoft.com/office/drawing/2014/main" id="{6FC9D3BB-6034-4363-B401-44C2AC72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9976" y="2564904"/>
                <a:ext cx="838200" cy="334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物件 70">
                <a:extLst>
                  <a:ext uri="{FF2B5EF4-FFF2-40B4-BE49-F238E27FC236}">
                    <a16:creationId xmlns:a16="http://schemas.microsoft.com/office/drawing/2014/main" id="{BC486319-3C05-48D9-A416-ED4419CD3E56}"/>
                  </a:ext>
                </a:extLst>
              </p:cNvPr>
              <p:cNvSpPr txBox="1"/>
              <p:nvPr/>
            </p:nvSpPr>
            <p:spPr bwMode="auto">
              <a:xfrm>
                <a:off x="7526214" y="2564904"/>
                <a:ext cx="523875" cy="347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362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4" name="物件 70">
                <a:extLst>
                  <a:ext uri="{FF2B5EF4-FFF2-40B4-BE49-F238E27FC236}">
                    <a16:creationId xmlns:a16="http://schemas.microsoft.com/office/drawing/2014/main" id="{BC486319-3C05-48D9-A416-ED4419CD3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6214" y="2564904"/>
                <a:ext cx="523875" cy="3476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物件 71">
                <a:extLst>
                  <a:ext uri="{FF2B5EF4-FFF2-40B4-BE49-F238E27FC236}">
                    <a16:creationId xmlns:a16="http://schemas.microsoft.com/office/drawing/2014/main" id="{0A3F20D4-A219-4EFF-A7FB-393E860B9B94}"/>
                  </a:ext>
                </a:extLst>
              </p:cNvPr>
              <p:cNvSpPr txBox="1"/>
              <p:nvPr/>
            </p:nvSpPr>
            <p:spPr bwMode="auto">
              <a:xfrm>
                <a:off x="8937501" y="2564904"/>
                <a:ext cx="523875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548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物件 71">
                <a:extLst>
                  <a:ext uri="{FF2B5EF4-FFF2-40B4-BE49-F238E27FC236}">
                    <a16:creationId xmlns:a16="http://schemas.microsoft.com/office/drawing/2014/main" id="{0A3F20D4-A219-4EFF-A7FB-393E860B9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7501" y="2564904"/>
                <a:ext cx="523875" cy="342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D28A743-22A3-484D-AFCD-82D1149D8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38362"/>
              </p:ext>
            </p:extLst>
          </p:nvPr>
        </p:nvGraphicFramePr>
        <p:xfrm>
          <a:off x="2783632" y="2184648"/>
          <a:ext cx="2592288" cy="167640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Year (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Cash flow (ci)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0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-1234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1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362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effectLst/>
                        </a:rPr>
                        <a:t>2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548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effectLst/>
                        </a:rPr>
                        <a:t>3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481</a:t>
                      </a:r>
                    </a:p>
                  </a:txBody>
                  <a:tcPr marL="91418" marR="9141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直線接點 13">
            <a:extLst>
              <a:ext uri="{FF2B5EF4-FFF2-40B4-BE49-F238E27FC236}">
                <a16:creationId xmlns:a16="http://schemas.microsoft.com/office/drawing/2014/main" id="{211876E1-B8B2-4728-AC7F-3E7E279A12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590213" y="289230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物件 70">
                <a:extLst>
                  <a:ext uri="{FF2B5EF4-FFF2-40B4-BE49-F238E27FC236}">
                    <a16:creationId xmlns:a16="http://schemas.microsoft.com/office/drawing/2014/main" id="{A02B8539-E800-4532-B479-3B56583CB652}"/>
                  </a:ext>
                </a:extLst>
              </p:cNvPr>
              <p:cNvSpPr txBox="1"/>
              <p:nvPr/>
            </p:nvSpPr>
            <p:spPr bwMode="auto">
              <a:xfrm>
                <a:off x="10305926" y="2599829"/>
                <a:ext cx="523875" cy="347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481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物件 70">
                <a:extLst>
                  <a:ext uri="{FF2B5EF4-FFF2-40B4-BE49-F238E27FC236}">
                    <a16:creationId xmlns:a16="http://schemas.microsoft.com/office/drawing/2014/main" id="{A02B8539-E800-4532-B479-3B56583CB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05926" y="2599829"/>
                <a:ext cx="523875" cy="3476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物件 40">
                <a:extLst>
                  <a:ext uri="{FF2B5EF4-FFF2-40B4-BE49-F238E27FC236}">
                    <a16:creationId xmlns:a16="http://schemas.microsoft.com/office/drawing/2014/main" id="{0C594167-58E2-435A-A714-B95AF4F0C4F4}"/>
                  </a:ext>
                </a:extLst>
              </p:cNvPr>
              <p:cNvSpPr txBox="1"/>
              <p:nvPr/>
            </p:nvSpPr>
            <p:spPr bwMode="auto">
              <a:xfrm>
                <a:off x="983432" y="4581128"/>
                <a:ext cx="6772303" cy="6575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=−1234+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362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548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=5.96%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8" name="物件 40">
                <a:extLst>
                  <a:ext uri="{FF2B5EF4-FFF2-40B4-BE49-F238E27FC236}">
                    <a16:creationId xmlns:a16="http://schemas.microsoft.com/office/drawing/2014/main" id="{0C594167-58E2-435A-A714-B95AF4F0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3432" y="4581128"/>
                <a:ext cx="6772303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物件 40">
                <a:extLst>
                  <a:ext uri="{FF2B5EF4-FFF2-40B4-BE49-F238E27FC236}">
                    <a16:creationId xmlns:a16="http://schemas.microsoft.com/office/drawing/2014/main" id="{6065A49D-7D62-48FE-BDFA-79BA5BBFD190}"/>
                  </a:ext>
                </a:extLst>
              </p:cNvPr>
              <p:cNvSpPr txBox="1"/>
              <p:nvPr/>
            </p:nvSpPr>
            <p:spPr bwMode="auto">
              <a:xfrm>
                <a:off x="335360" y="5788346"/>
                <a:ext cx="8176534" cy="6649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=−1234+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362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/12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548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/12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481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/12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=5.80%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1" name="物件 40">
                <a:extLst>
                  <a:ext uri="{FF2B5EF4-FFF2-40B4-BE49-F238E27FC236}">
                    <a16:creationId xmlns:a16="http://schemas.microsoft.com/office/drawing/2014/main" id="{6065A49D-7D62-48FE-BDFA-79BA5BBF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360" y="5788346"/>
                <a:ext cx="8176534" cy="6649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圖片 43">
            <a:extLst>
              <a:ext uri="{FF2B5EF4-FFF2-40B4-BE49-F238E27FC236}">
                <a16:creationId xmlns:a16="http://schemas.microsoft.com/office/drawing/2014/main" id="{EDA87644-18E1-4B78-8C52-7BEC59716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6280" y="4157366"/>
            <a:ext cx="2868613" cy="2464012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92F5AFD3-47EF-408F-A1D5-2460734B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儲蓄險比較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0A906C-7263-4FF0-8A5B-8C506EC403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郵局六年期吉利保險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C6B4E8A6-DC2F-41E1-A475-C33536C7C58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zh-TW" altLang="en-US" dirty="0">
                <a:hlinkClick r:id="rId4"/>
              </a:rPr>
              <a:t>遠雄好鑽養老保險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A1696A1-D273-4624-959E-CD8BE27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456" y="2276872"/>
            <a:ext cx="2304256" cy="37233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04CEC0C-49F9-4DE0-ABE6-7D57C6D89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946" y="2278284"/>
            <a:ext cx="2334472" cy="4031036"/>
          </a:xfrm>
          <a:prstGeom prst="rect">
            <a:avLst/>
          </a:prstGeom>
        </p:spPr>
      </p:pic>
      <p:sp>
        <p:nvSpPr>
          <p:cNvPr id="7" name="圓角矩形圖說文字 8">
            <a:extLst>
              <a:ext uri="{FF2B5EF4-FFF2-40B4-BE49-F238E27FC236}">
                <a16:creationId xmlns:a16="http://schemas.microsoft.com/office/drawing/2014/main" id="{64008EAF-499A-4D63-BB85-E5F1C2B1DDB6}"/>
              </a:ext>
            </a:extLst>
          </p:cNvPr>
          <p:cNvSpPr/>
          <p:nvPr/>
        </p:nvSpPr>
        <p:spPr>
          <a:xfrm>
            <a:off x="3812983" y="5589240"/>
            <a:ext cx="1496504" cy="510778"/>
          </a:xfrm>
          <a:prstGeom prst="wedgeRoundRectCallout">
            <a:avLst>
              <a:gd name="adj1" fmla="val -69361"/>
              <a:gd name="adj2" fmla="val 492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Based on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yearly compounding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圓角矩形圖說文字 8">
            <a:extLst>
              <a:ext uri="{FF2B5EF4-FFF2-40B4-BE49-F238E27FC236}">
                <a16:creationId xmlns:a16="http://schemas.microsoft.com/office/drawing/2014/main" id="{6B094648-B9D7-4FA7-A6BE-0C6D792F05C2}"/>
              </a:ext>
            </a:extLst>
          </p:cNvPr>
          <p:cNvSpPr/>
          <p:nvPr/>
        </p:nvSpPr>
        <p:spPr>
          <a:xfrm>
            <a:off x="8688288" y="5798542"/>
            <a:ext cx="1496504" cy="510778"/>
          </a:xfrm>
          <a:prstGeom prst="wedgeRoundRectCallout">
            <a:avLst>
              <a:gd name="adj1" fmla="val -69361"/>
              <a:gd name="adj2" fmla="val 492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Based on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yearly compounding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91E6841-4DA6-4DAB-AC8D-A24E9AC216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三種投資方案</a:t>
            </a:r>
            <a:endParaRPr lang="en-US" altLang="zh-TW" dirty="0"/>
          </a:p>
          <a:p>
            <a:pPr lvl="1"/>
            <a:r>
              <a:rPr lang="zh-TW" altLang="en-US" dirty="0"/>
              <a:t>方案一： </a:t>
            </a:r>
            <a:r>
              <a:rPr lang="en-US" altLang="zh-TW" dirty="0"/>
              <a:t>2</a:t>
            </a:r>
            <a:r>
              <a:rPr lang="zh-TW" altLang="en-US" dirty="0"/>
              <a:t>年賺</a:t>
            </a:r>
            <a:r>
              <a:rPr lang="en-US" altLang="zh-TW" dirty="0"/>
              <a:t>20%	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>
                <a:sym typeface="Wingdings" panose="05000000000000000000" pitchFamily="2" charset="2"/>
              </a:rPr>
              <a:t>irr</a:t>
            </a:r>
            <a:r>
              <a:rPr lang="en-US" altLang="zh-TW" dirty="0">
                <a:sym typeface="Wingdings" panose="05000000000000000000" pitchFamily="2" charset="2"/>
              </a:rPr>
              <a:t>=9.54% (</a:t>
            </a:r>
            <a:r>
              <a:rPr lang="zh-TW" altLang="en-US" dirty="0">
                <a:sym typeface="Wingdings" panose="05000000000000000000" pitchFamily="2" charset="2"/>
              </a:rPr>
              <a:t>年複利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or 9.15% (</a:t>
            </a:r>
            <a:r>
              <a:rPr lang="zh-TW" altLang="en-US" dirty="0">
                <a:sym typeface="Wingdings" panose="05000000000000000000" pitchFamily="2" charset="2"/>
              </a:rPr>
              <a:t>月複利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lvl="1"/>
            <a:r>
              <a:rPr lang="zh-TW" altLang="en-US" dirty="0"/>
              <a:t>方案二： </a:t>
            </a:r>
            <a:r>
              <a:rPr lang="en-US" altLang="zh-TW" dirty="0"/>
              <a:t>5</a:t>
            </a:r>
            <a:r>
              <a:rPr lang="zh-TW" altLang="en-US" dirty="0"/>
              <a:t>年賺</a:t>
            </a:r>
            <a:r>
              <a:rPr lang="en-US" altLang="zh-TW" dirty="0"/>
              <a:t>50%	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>
                <a:sym typeface="Wingdings" panose="05000000000000000000" pitchFamily="2" charset="2"/>
              </a:rPr>
              <a:t>irr</a:t>
            </a:r>
            <a:r>
              <a:rPr lang="en-US" altLang="zh-TW" dirty="0">
                <a:sym typeface="Wingdings" panose="05000000000000000000" pitchFamily="2" charset="2"/>
              </a:rPr>
              <a:t>=8.45% (</a:t>
            </a:r>
            <a:r>
              <a:rPr lang="zh-TW" altLang="en-US" dirty="0">
                <a:sym typeface="Wingdings" panose="05000000000000000000" pitchFamily="2" charset="2"/>
              </a:rPr>
              <a:t>年複利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or 8.14% (</a:t>
            </a:r>
            <a:r>
              <a:rPr lang="zh-TW" altLang="en-US" dirty="0">
                <a:sym typeface="Wingdings" panose="05000000000000000000" pitchFamily="2" charset="2"/>
              </a:rPr>
              <a:t>月複利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lvl="1"/>
            <a:r>
              <a:rPr lang="zh-TW" altLang="en-US" dirty="0"/>
              <a:t>方案三： </a:t>
            </a:r>
            <a:r>
              <a:rPr lang="en-US" altLang="zh-TW" dirty="0"/>
              <a:t>10</a:t>
            </a:r>
            <a:r>
              <a:rPr lang="zh-TW" altLang="en-US" dirty="0"/>
              <a:t>年賺</a:t>
            </a:r>
            <a:r>
              <a:rPr lang="en-US" altLang="zh-TW" dirty="0"/>
              <a:t>100%	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>
                <a:sym typeface="Wingdings" panose="05000000000000000000" pitchFamily="2" charset="2"/>
              </a:rPr>
              <a:t>irr</a:t>
            </a:r>
            <a:r>
              <a:rPr lang="en-US" altLang="zh-TW" dirty="0">
                <a:sym typeface="Wingdings" panose="05000000000000000000" pitchFamily="2" charset="2"/>
              </a:rPr>
              <a:t>=7.18% (</a:t>
            </a:r>
            <a:r>
              <a:rPr lang="zh-TW" altLang="en-US" dirty="0">
                <a:sym typeface="Wingdings" panose="05000000000000000000" pitchFamily="2" charset="2"/>
              </a:rPr>
              <a:t>年複利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or 6.95% (</a:t>
            </a:r>
            <a:r>
              <a:rPr lang="zh-TW" altLang="en-US" dirty="0">
                <a:sym typeface="Wingdings" panose="05000000000000000000" pitchFamily="2" charset="2"/>
              </a:rPr>
              <a:t>月複利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zh-TW" altLang="en-US" dirty="0"/>
          </a:p>
          <a:p>
            <a:r>
              <a:rPr lang="en-US" altLang="zh-TW" dirty="0"/>
              <a:t>Exercise</a:t>
            </a:r>
          </a:p>
          <a:p>
            <a:pPr lvl="1"/>
            <a:r>
              <a:rPr lang="en-US" altLang="zh-TW" dirty="0"/>
              <a:t>Write a Python function to execute the above computation.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AE9F758-62FA-4956-A1F4-6FF98EA6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投資方案比較</a:t>
            </a:r>
          </a:p>
        </p:txBody>
      </p:sp>
    </p:spTree>
    <p:extLst>
      <p:ext uri="{BB962C8B-B14F-4D97-AF65-F5344CB8AC3E}">
        <p14:creationId xmlns:p14="http://schemas.microsoft.com/office/powerpoint/2010/main" val="344918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ACE75D-9B4E-41BF-9A3D-1991D2561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IRR</a:t>
            </a:r>
          </a:p>
          <a:p>
            <a:pPr lvl="1"/>
            <a:r>
              <a:rPr lang="zh-TW" altLang="en-US" dirty="0">
                <a:hlinkClick r:id="rId2"/>
              </a:rPr>
              <a:t>綠角財經筆記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 A very good example of IRR</a:t>
            </a:r>
          </a:p>
          <a:p>
            <a:pPr lvl="1"/>
            <a:r>
              <a:rPr lang="en-US" altLang="zh-TW" dirty="0">
                <a:hlinkClick r:id="rId3"/>
              </a:rPr>
              <a:t>Wiki</a:t>
            </a:r>
            <a:endParaRPr lang="en-US" altLang="zh-TW" dirty="0"/>
          </a:p>
          <a:p>
            <a:r>
              <a:rPr lang="zh-TW" altLang="en-US" dirty="0"/>
              <a:t>儲蓄險比較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IRR</a:t>
            </a:r>
            <a:r>
              <a:rPr lang="zh-TW" altLang="en-US" dirty="0">
                <a:hlinkClick r:id="rId4"/>
              </a:rPr>
              <a:t>值</a:t>
            </a:r>
            <a:r>
              <a:rPr lang="en-US" altLang="zh-TW" dirty="0">
                <a:hlinkClick r:id="rId4"/>
              </a:rPr>
              <a:t>EXCEL</a:t>
            </a:r>
            <a:r>
              <a:rPr lang="zh-TW" altLang="en-US" dirty="0">
                <a:hlinkClick r:id="rId4"/>
              </a:rPr>
              <a:t>教學：儲蓄險比較利潤請看</a:t>
            </a:r>
            <a:r>
              <a:rPr lang="en-US" altLang="zh-TW" dirty="0">
                <a:hlinkClick r:id="rId4"/>
              </a:rPr>
              <a:t>IRR</a:t>
            </a:r>
            <a:r>
              <a:rPr lang="zh-TW" altLang="en-US" dirty="0">
                <a:hlinkClick r:id="rId4"/>
              </a:rPr>
              <a:t>值算年利率，而非報酬率</a:t>
            </a:r>
            <a:endParaRPr lang="en-US" altLang="zh-TW" dirty="0"/>
          </a:p>
          <a:p>
            <a:pPr lvl="1" fontAlgn="base"/>
            <a:r>
              <a:rPr lang="zh-TW" altLang="en-US" dirty="0">
                <a:hlinkClick r:id="rId5"/>
              </a:rPr>
              <a:t>六年儲蓄險台幣</a:t>
            </a:r>
            <a:r>
              <a:rPr lang="en-US" altLang="zh-TW" dirty="0">
                <a:hlinkClick r:id="rId5"/>
              </a:rPr>
              <a:t>IRR</a:t>
            </a:r>
            <a:r>
              <a:rPr lang="zh-TW" altLang="en-US" dirty="0">
                <a:hlinkClick r:id="rId5"/>
              </a:rPr>
              <a:t>分析</a:t>
            </a:r>
            <a:r>
              <a:rPr lang="en-US" altLang="zh-TW" dirty="0">
                <a:hlinkClick r:id="rId5"/>
              </a:rPr>
              <a:t>-</a:t>
            </a:r>
            <a:r>
              <a:rPr lang="zh-TW" altLang="en-US" dirty="0">
                <a:hlinkClick r:id="rId5"/>
              </a:rPr>
              <a:t>郵局六年期吉利保險</a:t>
            </a:r>
            <a:r>
              <a:rPr lang="en-US" altLang="zh-TW" dirty="0">
                <a:hlinkClick r:id="rId5"/>
              </a:rPr>
              <a:t>(2012</a:t>
            </a:r>
            <a:r>
              <a:rPr lang="zh-TW" altLang="en-US" dirty="0">
                <a:hlinkClick r:id="rId5"/>
              </a:rPr>
              <a:t>年</a:t>
            </a:r>
            <a:r>
              <a:rPr lang="en-US" altLang="zh-TW" dirty="0">
                <a:hlinkClick r:id="rId5"/>
              </a:rPr>
              <a:t>)</a:t>
            </a:r>
            <a:r>
              <a:rPr lang="zh-TW" altLang="en-US" dirty="0">
                <a:hlinkClick r:id="rId5"/>
              </a:rPr>
              <a:t>附</a:t>
            </a:r>
            <a:r>
              <a:rPr lang="en-US" altLang="zh-TW" dirty="0">
                <a:hlinkClick r:id="rId5"/>
              </a:rPr>
              <a:t>DM</a:t>
            </a:r>
            <a:endParaRPr lang="en-US" altLang="zh-TW" dirty="0"/>
          </a:p>
          <a:p>
            <a:pPr lvl="1" fontAlgn="base"/>
            <a:r>
              <a:rPr lang="zh-TW" altLang="en-US" dirty="0">
                <a:hlinkClick r:id="rId6"/>
              </a:rPr>
              <a:t>六年儲蓄險台幣 </a:t>
            </a:r>
            <a:r>
              <a:rPr lang="en-US" altLang="zh-TW" dirty="0">
                <a:hlinkClick r:id="rId6"/>
              </a:rPr>
              <a:t>IRR </a:t>
            </a:r>
            <a:r>
              <a:rPr lang="zh-TW" altLang="en-US" dirty="0">
                <a:hlinkClick r:id="rId6"/>
              </a:rPr>
              <a:t>分析 </a:t>
            </a:r>
            <a:r>
              <a:rPr lang="en-US" altLang="zh-TW" dirty="0">
                <a:hlinkClick r:id="rId6"/>
              </a:rPr>
              <a:t>-</a:t>
            </a:r>
            <a:r>
              <a:rPr lang="zh-TW" altLang="en-US" dirty="0">
                <a:hlinkClick r:id="rId6"/>
              </a:rPr>
              <a:t>遠雄好鑽養老保險 </a:t>
            </a:r>
            <a:r>
              <a:rPr lang="en-US" altLang="zh-TW" dirty="0">
                <a:hlinkClick r:id="rId6"/>
              </a:rPr>
              <a:t>(2012</a:t>
            </a:r>
            <a:r>
              <a:rPr lang="zh-TW" altLang="en-US" dirty="0">
                <a:hlinkClick r:id="rId6"/>
              </a:rPr>
              <a:t>附</a:t>
            </a:r>
            <a:r>
              <a:rPr lang="en-US" altLang="zh-TW" dirty="0">
                <a:hlinkClick r:id="rId6"/>
              </a:rPr>
              <a:t>DM)</a:t>
            </a:r>
            <a:endParaRPr lang="zh-TW" altLang="en-US" dirty="0"/>
          </a:p>
          <a:p>
            <a:pPr lvl="1" fontAlgn="base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489689-5F18-49A0-A295-958B3B72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4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77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12235</TotalTime>
  <Words>510</Words>
  <Application>Microsoft Office PowerPoint</Application>
  <PresentationFormat>寬螢幕</PresentationFormat>
  <Paragraphs>120</Paragraphs>
  <Slides>9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Cambria Math</vt:lpstr>
      <vt:lpstr>Tahoma</vt:lpstr>
      <vt:lpstr>Wingdings</vt:lpstr>
      <vt:lpstr>Wingdings 2</vt:lpstr>
      <vt:lpstr>壁窗</vt:lpstr>
      <vt:lpstr>方程式</vt:lpstr>
      <vt:lpstr>Internal Rate of Return (IRR) 內部報酬率</vt:lpstr>
      <vt:lpstr>Internal Rate of Return (IRR)</vt:lpstr>
      <vt:lpstr>IRR Comparisons</vt:lpstr>
      <vt:lpstr>IRR Computation</vt:lpstr>
      <vt:lpstr>An IRR Example</vt:lpstr>
      <vt:lpstr>儲蓄險比較</vt:lpstr>
      <vt:lpstr>投資方案比較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727</cp:revision>
  <dcterms:created xsi:type="dcterms:W3CDTF">2008-11-09T17:03:56Z</dcterms:created>
  <dcterms:modified xsi:type="dcterms:W3CDTF">2023-09-13T02:03:40Z</dcterms:modified>
</cp:coreProperties>
</file>