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47" r:id="rId2"/>
    <p:sldId id="349" r:id="rId3"/>
    <p:sldId id="350" r:id="rId4"/>
    <p:sldId id="351" r:id="rId5"/>
    <p:sldId id="354" r:id="rId6"/>
    <p:sldId id="355" r:id="rId7"/>
    <p:sldId id="356" r:id="rId8"/>
    <p:sldId id="352" r:id="rId9"/>
    <p:sldId id="353" r:id="rId10"/>
    <p:sldId id="361" r:id="rId11"/>
    <p:sldId id="357" r:id="rId12"/>
    <p:sldId id="358" r:id="rId13"/>
    <p:sldId id="359" r:id="rId14"/>
    <p:sldId id="360" r:id="rId15"/>
    <p:sldId id="362" r:id="rId16"/>
    <p:sldId id="36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77" d="100"/>
          <a:sy n="77" d="100"/>
        </p:scale>
        <p:origin x="1829" y="53"/>
      </p:cViewPr>
      <p:guideLst>
        <p:guide orient="horz" pos="2160"/>
        <p:guide pos="3016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3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6EC411-78D3-4DC6-9E68-8375B02EA32D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2022/8/14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F8F3D06-780E-4C16-BAD0-B87C2D9890D0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6D00D7-DE23-4913-8EC0-B52EDF9E9530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2022/8/14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E92DB6-35EC-41F4-AD57-DCE51C74A47E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922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4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889A49-3998-4BEF-9228-72F32495D902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2022/8/14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3B09DF-4848-48A0-86D8-4DA56377F6E5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3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2164B34-C725-454D-AAE9-F0A9D5467D5B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2022/8/14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4BFCEC2-1B03-4C65-A595-9E3C304623DA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7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2164B34-C725-454D-AAE9-F0A9D5467D5B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2022/8/14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4BFCEC2-1B03-4C65-A595-9E3C304623DA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2022/8/14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52928" y="6287328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/14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+mn-lt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ie.ntnu.edu.tw/~u91029/VoronoiDiagram.html" TargetMode="Externa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u-explorer.com/chile_atacama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7272808" cy="18943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cs typeface="Calibri" panose="020F0502020204030204" pitchFamily="34" charset="0"/>
              </a:rPr>
              <a:t>K-Nearest Neighbor Classifiers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(KNNC)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2C4C3AB-7555-4FCE-9231-3270564ADCFC}"/>
              </a:ext>
            </a:extLst>
          </p:cNvPr>
          <p:cNvSpPr txBox="1">
            <a:spLocks/>
          </p:cNvSpPr>
          <p:nvPr/>
        </p:nvSpPr>
        <p:spPr>
          <a:xfrm>
            <a:off x="4788024" y="580526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B5DD0A4-5EC4-420C-89F5-FF49BBA59529}" type="datetime1">
              <a:rPr lang="zh-TW" altLang="en-US" smtClean="0"/>
              <a:pPr algn="ctr"/>
              <a:t>2022/8/14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marL="0" indent="0"/>
            <a:r>
              <a:rPr lang="en-US" altLang="zh-TW" dirty="0"/>
              <a:t>Many variants of KNNC:</a:t>
            </a:r>
          </a:p>
          <a:p>
            <a:pPr lvl="1"/>
            <a:r>
              <a:rPr lang="en-US" altLang="zh-TW" dirty="0"/>
              <a:t>Nearest prototype classification</a:t>
            </a:r>
          </a:p>
          <a:p>
            <a:pPr lvl="2"/>
            <a:r>
              <a:rPr lang="en-US" altLang="zh-TW" dirty="0"/>
              <a:t>Single prototype for each class </a:t>
            </a:r>
            <a:r>
              <a:rPr lang="en-US" altLang="zh-TW" dirty="0">
                <a:sym typeface="Wingdings" panose="05000000000000000000" pitchFamily="2" charset="2"/>
              </a:rPr>
              <a:t> Use “mean” or “average”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Several prototypes for each class  Use “k-means clustering”</a:t>
            </a:r>
          </a:p>
          <a:p>
            <a:pPr lvl="1"/>
            <a:r>
              <a:rPr lang="en-US" altLang="zh-TW" dirty="0"/>
              <a:t>Distance-weighted votes</a:t>
            </a:r>
          </a:p>
          <a:p>
            <a:pPr lvl="1"/>
            <a:r>
              <a:rPr lang="en-US" altLang="zh-TW" dirty="0"/>
              <a:t>Edited nearest neighbor classification</a:t>
            </a:r>
          </a:p>
          <a:p>
            <a:pPr lvl="1"/>
            <a:r>
              <a:rPr lang="en-US" altLang="zh-TW" dirty="0" err="1"/>
              <a:t>k+k-nearest</a:t>
            </a:r>
            <a:r>
              <a:rPr lang="en-US" altLang="zh-TW" dirty="0"/>
              <a:t> neighbor</a:t>
            </a:r>
          </a:p>
        </p:txBody>
      </p:sp>
      <p:sp>
        <p:nvSpPr>
          <p:cNvPr id="13315" name="頁尾版面配置區 4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 for KNNC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5004048" y="1916509"/>
            <a:ext cx="649288" cy="360363"/>
          </a:xfrm>
          <a:prstGeom prst="wedgeRoundRectCallout">
            <a:avLst>
              <a:gd name="adj1" fmla="val -87876"/>
              <a:gd name="adj2" fmla="val 66603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1NNC Decision Boundaries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1NNC Decision boundaries</a:t>
            </a:r>
            <a:endParaRPr lang="zh-TW" altLang="en-US"/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9" name="Picture 11" descr="http://localhost/jang/books/dcpr/example/output/knncPlo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5"/>
            <a:ext cx="6121103" cy="459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0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2" descr="http://mirlab.org/jang/books/dcpr/example/output/knncPlot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386541"/>
            <a:ext cx="4413277" cy="33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1NNC Distance/Posterior</a:t>
            </a:r>
            <a:br>
              <a:rPr lang="en-US" altLang="zh-TW" dirty="0"/>
            </a:br>
            <a:r>
              <a:rPr lang="en-US" altLang="zh-TW" dirty="0"/>
              <a:t>as Surfaces and Contours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9464" name="Picture 9" descr="http://localhost/jang/books/dcpr/example/output/knncP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27" y="2276475"/>
            <a:ext cx="4415148" cy="33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9" descr="http://localhost/jang/books/dcpr/example/output/knncPlot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4" y="1701629"/>
            <a:ext cx="7487022" cy="561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Prototypes in KNNC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 of prototypes for each class is 4.</a:t>
            </a:r>
            <a:endParaRPr lang="zh-TW" altLang="en-US" dirty="0"/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04" y="1124744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89299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509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Quadratic classifier</a:t>
            </a:r>
          </a:p>
          <a:p>
            <a:pPr marL="0" indent="0"/>
            <a:endParaRPr lang="en-US" altLang="zh-TW" dirty="0"/>
          </a:p>
          <a:p>
            <a:pPr marL="0" indent="0"/>
            <a:endParaRPr lang="en-US" altLang="zh-TW" dirty="0"/>
          </a:p>
          <a:p>
            <a:pPr marL="0" indent="0"/>
            <a:endParaRPr lang="en-US" altLang="zh-TW" dirty="0"/>
          </a:p>
          <a:p>
            <a:pPr marL="0" indent="0"/>
            <a:endParaRPr lang="en-US" altLang="zh-TW" dirty="0"/>
          </a:p>
          <a:p>
            <a:pPr marL="0" indent="0"/>
            <a:endParaRPr lang="en-US" altLang="zh-TW" dirty="0"/>
          </a:p>
          <a:p>
            <a:pPr marL="0" indent="0"/>
            <a:r>
              <a:rPr lang="en-US" altLang="zh-TW" dirty="0"/>
              <a:t>1NNC classifier</a:t>
            </a:r>
            <a:endParaRPr lang="zh-TW" altLang="en-US" dirty="0"/>
          </a:p>
        </p:txBody>
      </p:sp>
      <p:sp>
        <p:nvSpPr>
          <p:cNvPr id="21511" name="日期版面配置區 3"/>
          <p:cNvSpPr>
            <a:spLocks noGrp="1"/>
          </p:cNvSpPr>
          <p:nvPr>
            <p:ph type="dt" sz="half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D3428D4-01F7-4781-BD14-77FD0592128C}" type="datetime1">
              <a:rPr lang="zh-TW" altLang="en-US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2022/8/14</a:t>
            </a:fld>
            <a:endParaRPr lang="en-US" altLang="zh-TW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頁尾版面配置區 4"/>
          <p:cNvSpPr>
            <a:spLocks noGrp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Boundaries of Different Classifiers</a:t>
            </a:r>
            <a:endParaRPr lang="zh-TW" altLang="en-US" dirty="0"/>
          </a:p>
        </p:txBody>
      </p:sp>
      <p:sp>
        <p:nvSpPr>
          <p:cNvPr id="21510" name="內容版面配置區 9"/>
          <p:cNvSpPr>
            <a:spLocks noGrp="1"/>
          </p:cNvSpPr>
          <p:nvPr>
            <p:ph sz="quarter" idx="4294967295"/>
          </p:nvPr>
        </p:nvSpPr>
        <p:spPr>
          <a:xfrm>
            <a:off x="4860032" y="1665312"/>
            <a:ext cx="3657600" cy="4572000"/>
          </a:xfrm>
        </p:spPr>
        <p:txBody>
          <a:bodyPr/>
          <a:lstStyle/>
          <a:p>
            <a:pPr marL="0" indent="0"/>
            <a:r>
              <a:rPr lang="en-US" altLang="zh-TW"/>
              <a:t>Naive Bayes classifier</a:t>
            </a:r>
            <a:endParaRPr lang="zh-TW" altLang="en-US"/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83CCBF-CEFB-4D9D-A07F-F27D970252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Given 6 samples of two classes as shown below, plot the decision boundary based on KNNC with k=1.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B4DA1-DBAB-4571-8765-F5CC5DBE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KNNC Decision Boundary</a:t>
            </a:r>
            <a:endParaRPr lang="zh-TW" altLang="en-US" dirty="0"/>
          </a:p>
        </p:txBody>
      </p:sp>
      <p:pic>
        <p:nvPicPr>
          <p:cNvPr id="1028" name="Picture 4" descr="http://localhost/jang/books/dcpr/quiz/image/knncData.png">
            <a:extLst>
              <a:ext uri="{FF2B5EF4-FFF2-40B4-BE49-F238E27FC236}">
                <a16:creationId xmlns:a16="http://schemas.microsoft.com/office/drawing/2014/main" id="{B23DDC68-1361-4F8D-A1E5-4F1DFB54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09720"/>
            <a:ext cx="2520280" cy="23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83CCBF-CEFB-4D9D-A07F-F27D970252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If we want to use the nearest prototype classifier instead of KNNC, what methods be used to find the prototype(s) for each class in the following two cases?</a:t>
            </a:r>
          </a:p>
          <a:p>
            <a:pPr lvl="1"/>
            <a:r>
              <a:rPr lang="en-US" altLang="zh-TW" dirty="0"/>
              <a:t>When the number of prototype is 1 for each class.</a:t>
            </a:r>
          </a:p>
          <a:p>
            <a:pPr lvl="1"/>
            <a:r>
              <a:rPr lang="en-US" altLang="zh-TW" dirty="0"/>
              <a:t>When the number of prototype is more than 1 for each class.</a:t>
            </a: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B4DA1-DBAB-4571-8765-F5CC5DBE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Nearest Prototype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26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Concept: </a:t>
            </a:r>
            <a:r>
              <a:rPr lang="zh-TW" altLang="en-US" dirty="0"/>
              <a:t>近朱者赤、近墨者黑</a:t>
            </a:r>
          </a:p>
          <a:p>
            <a:r>
              <a:rPr lang="en-US" altLang="zh-TW" dirty="0"/>
              <a:t>Two Steps:</a:t>
            </a:r>
          </a:p>
          <a:p>
            <a:pPr lvl="1"/>
            <a:r>
              <a:rPr lang="en-US" altLang="zh-TW" dirty="0"/>
              <a:t>Find the first k nearest neighbors of a given point. </a:t>
            </a:r>
          </a:p>
          <a:p>
            <a:pPr lvl="1"/>
            <a:r>
              <a:rPr lang="en-US" altLang="zh-TW" dirty="0"/>
              <a:t>Determine the class of the given point by voting  among k nearest neighbors.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 Concept of KNNC</a:t>
            </a:r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1355176" y="5098933"/>
            <a:ext cx="63500" cy="63500"/>
            <a:chOff x="1304" y="3032"/>
            <a:chExt cx="40" cy="40"/>
          </a:xfrm>
        </p:grpSpPr>
        <p:sp>
          <p:nvSpPr>
            <p:cNvPr id="6205" name="Line 4"/>
            <p:cNvSpPr>
              <a:spLocks noChangeShapeType="1"/>
            </p:cNvSpPr>
            <p:nvPr/>
          </p:nvSpPr>
          <p:spPr bwMode="auto">
            <a:xfrm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6" name="Line 5"/>
            <p:cNvSpPr>
              <a:spLocks noChangeShapeType="1"/>
            </p:cNvSpPr>
            <p:nvPr/>
          </p:nvSpPr>
          <p:spPr bwMode="auto">
            <a:xfrm flipH="1"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1659976" y="4870333"/>
            <a:ext cx="63500" cy="63500"/>
            <a:chOff x="1496" y="2888"/>
            <a:chExt cx="40" cy="40"/>
          </a:xfrm>
        </p:grpSpPr>
        <p:sp>
          <p:nvSpPr>
            <p:cNvPr id="6203" name="Line 7"/>
            <p:cNvSpPr>
              <a:spLocks noChangeShapeType="1"/>
            </p:cNvSpPr>
            <p:nvPr/>
          </p:nvSpPr>
          <p:spPr bwMode="auto">
            <a:xfrm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4" name="Line 8"/>
            <p:cNvSpPr>
              <a:spLocks noChangeShapeType="1"/>
            </p:cNvSpPr>
            <p:nvPr/>
          </p:nvSpPr>
          <p:spPr bwMode="auto">
            <a:xfrm flipH="1"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3" name="Group 12"/>
          <p:cNvGrpSpPr>
            <a:grpSpLocks/>
          </p:cNvGrpSpPr>
          <p:nvPr/>
        </p:nvGrpSpPr>
        <p:grpSpPr bwMode="auto">
          <a:xfrm>
            <a:off x="1964776" y="5708533"/>
            <a:ext cx="63500" cy="63500"/>
            <a:chOff x="1688" y="3416"/>
            <a:chExt cx="40" cy="40"/>
          </a:xfrm>
        </p:grpSpPr>
        <p:sp>
          <p:nvSpPr>
            <p:cNvPr id="6201" name="Line 10"/>
            <p:cNvSpPr>
              <a:spLocks noChangeShapeType="1"/>
            </p:cNvSpPr>
            <p:nvPr/>
          </p:nvSpPr>
          <p:spPr bwMode="auto">
            <a:xfrm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2" name="Line 11"/>
            <p:cNvSpPr>
              <a:spLocks noChangeShapeType="1"/>
            </p:cNvSpPr>
            <p:nvPr/>
          </p:nvSpPr>
          <p:spPr bwMode="auto">
            <a:xfrm flipH="1"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4" name="Group 15"/>
          <p:cNvGrpSpPr>
            <a:grpSpLocks/>
          </p:cNvGrpSpPr>
          <p:nvPr/>
        </p:nvGrpSpPr>
        <p:grpSpPr bwMode="auto">
          <a:xfrm>
            <a:off x="1659976" y="5937133"/>
            <a:ext cx="63500" cy="63500"/>
            <a:chOff x="1496" y="3560"/>
            <a:chExt cx="40" cy="40"/>
          </a:xfrm>
        </p:grpSpPr>
        <p:sp>
          <p:nvSpPr>
            <p:cNvPr id="6199" name="Line 13"/>
            <p:cNvSpPr>
              <a:spLocks noChangeShapeType="1"/>
            </p:cNvSpPr>
            <p:nvPr/>
          </p:nvSpPr>
          <p:spPr bwMode="auto">
            <a:xfrm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0" name="Line 14"/>
            <p:cNvSpPr>
              <a:spLocks noChangeShapeType="1"/>
            </p:cNvSpPr>
            <p:nvPr/>
          </p:nvSpPr>
          <p:spPr bwMode="auto">
            <a:xfrm flipH="1"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5" name="Line 16"/>
          <p:cNvSpPr>
            <a:spLocks noChangeShapeType="1"/>
          </p:cNvSpPr>
          <p:nvPr/>
        </p:nvSpPr>
        <p:spPr bwMode="auto">
          <a:xfrm flipV="1">
            <a:off x="1190076" y="3797183"/>
            <a:ext cx="0" cy="257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1732600" y="6491171"/>
            <a:ext cx="1396216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Feature 1</a:t>
            </a:r>
          </a:p>
        </p:txBody>
      </p:sp>
      <p:sp>
        <p:nvSpPr>
          <p:cNvPr id="6157" name="Rectangle 18"/>
          <p:cNvSpPr>
            <a:spLocks noChangeArrowheads="1"/>
          </p:cNvSpPr>
          <p:nvPr/>
        </p:nvSpPr>
        <p:spPr bwMode="auto">
          <a:xfrm rot="-5400000">
            <a:off x="362587" y="4879888"/>
            <a:ext cx="1396216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Feature 2</a:t>
            </a:r>
          </a:p>
        </p:txBody>
      </p:sp>
      <p:sp>
        <p:nvSpPr>
          <p:cNvPr id="6158" name="Oval 19"/>
          <p:cNvSpPr>
            <a:spLocks noChangeArrowheads="1"/>
          </p:cNvSpPr>
          <p:nvPr/>
        </p:nvSpPr>
        <p:spPr bwMode="auto">
          <a:xfrm>
            <a:off x="1888576" y="46417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59" name="Oval 20"/>
          <p:cNvSpPr>
            <a:spLocks noChangeArrowheads="1"/>
          </p:cNvSpPr>
          <p:nvPr/>
        </p:nvSpPr>
        <p:spPr bwMode="auto">
          <a:xfrm>
            <a:off x="2193376" y="4336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0" name="Oval 21"/>
          <p:cNvSpPr>
            <a:spLocks noChangeArrowheads="1"/>
          </p:cNvSpPr>
          <p:nvPr/>
        </p:nvSpPr>
        <p:spPr bwMode="auto">
          <a:xfrm>
            <a:off x="2040976" y="4032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1" name="Oval 22"/>
          <p:cNvSpPr>
            <a:spLocks noChangeArrowheads="1"/>
          </p:cNvSpPr>
          <p:nvPr/>
        </p:nvSpPr>
        <p:spPr bwMode="auto">
          <a:xfrm>
            <a:off x="2498176" y="4717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2" name="Oval 23"/>
          <p:cNvSpPr>
            <a:spLocks noChangeArrowheads="1"/>
          </p:cNvSpPr>
          <p:nvPr/>
        </p:nvSpPr>
        <p:spPr bwMode="auto">
          <a:xfrm>
            <a:off x="2726776" y="4336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3" name="Oval 24"/>
          <p:cNvSpPr>
            <a:spLocks noChangeArrowheads="1"/>
          </p:cNvSpPr>
          <p:nvPr/>
        </p:nvSpPr>
        <p:spPr bwMode="auto">
          <a:xfrm>
            <a:off x="2574376" y="5708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64" name="Group 27"/>
          <p:cNvGrpSpPr>
            <a:grpSpLocks/>
          </p:cNvGrpSpPr>
          <p:nvPr/>
        </p:nvGrpSpPr>
        <p:grpSpPr bwMode="auto">
          <a:xfrm>
            <a:off x="1507576" y="4336933"/>
            <a:ext cx="63500" cy="63500"/>
            <a:chOff x="1400" y="2552"/>
            <a:chExt cx="40" cy="40"/>
          </a:xfrm>
        </p:grpSpPr>
        <p:sp>
          <p:nvSpPr>
            <p:cNvPr id="6197" name="Line 25"/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8" name="Line 26"/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65" name="Group 30"/>
          <p:cNvGrpSpPr>
            <a:grpSpLocks/>
          </p:cNvGrpSpPr>
          <p:nvPr/>
        </p:nvGrpSpPr>
        <p:grpSpPr bwMode="auto">
          <a:xfrm>
            <a:off x="2269576" y="5937133"/>
            <a:ext cx="63500" cy="63500"/>
            <a:chOff x="1880" y="3560"/>
            <a:chExt cx="40" cy="40"/>
          </a:xfrm>
        </p:grpSpPr>
        <p:sp>
          <p:nvSpPr>
            <p:cNvPr id="6195" name="Line 28"/>
            <p:cNvSpPr>
              <a:spLocks noChangeShapeType="1"/>
            </p:cNvSpPr>
            <p:nvPr/>
          </p:nvSpPr>
          <p:spPr bwMode="auto">
            <a:xfrm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6" name="Line 29"/>
            <p:cNvSpPr>
              <a:spLocks noChangeShapeType="1"/>
            </p:cNvSpPr>
            <p:nvPr/>
          </p:nvSpPr>
          <p:spPr bwMode="auto">
            <a:xfrm flipH="1"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66" name="Oval 31"/>
          <p:cNvSpPr>
            <a:spLocks noChangeArrowheads="1"/>
          </p:cNvSpPr>
          <p:nvPr/>
        </p:nvSpPr>
        <p:spPr bwMode="auto">
          <a:xfrm>
            <a:off x="2802976" y="4946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7" name="Oval 32"/>
          <p:cNvSpPr>
            <a:spLocks noChangeArrowheads="1"/>
          </p:cNvSpPr>
          <p:nvPr/>
        </p:nvSpPr>
        <p:spPr bwMode="auto">
          <a:xfrm>
            <a:off x="3031576" y="4794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8" name="Oval 33"/>
          <p:cNvSpPr>
            <a:spLocks noChangeArrowheads="1"/>
          </p:cNvSpPr>
          <p:nvPr/>
        </p:nvSpPr>
        <p:spPr bwMode="auto">
          <a:xfrm>
            <a:off x="3183976" y="5327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9" name="Oval 34"/>
          <p:cNvSpPr>
            <a:spLocks noChangeArrowheads="1"/>
          </p:cNvSpPr>
          <p:nvPr/>
        </p:nvSpPr>
        <p:spPr bwMode="auto">
          <a:xfrm>
            <a:off x="3107776" y="5860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70" name="Group 37"/>
          <p:cNvGrpSpPr>
            <a:grpSpLocks/>
          </p:cNvGrpSpPr>
          <p:nvPr/>
        </p:nvGrpSpPr>
        <p:grpSpPr bwMode="auto">
          <a:xfrm>
            <a:off x="1888576" y="5175133"/>
            <a:ext cx="63500" cy="63500"/>
            <a:chOff x="1640" y="3080"/>
            <a:chExt cx="40" cy="40"/>
          </a:xfrm>
        </p:grpSpPr>
        <p:sp>
          <p:nvSpPr>
            <p:cNvPr id="6193" name="Line 35"/>
            <p:cNvSpPr>
              <a:spLocks noChangeShapeType="1"/>
            </p:cNvSpPr>
            <p:nvPr/>
          </p:nvSpPr>
          <p:spPr bwMode="auto">
            <a:xfrm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4" name="Line 36"/>
            <p:cNvSpPr>
              <a:spLocks noChangeShapeType="1"/>
            </p:cNvSpPr>
            <p:nvPr/>
          </p:nvSpPr>
          <p:spPr bwMode="auto">
            <a:xfrm flipH="1"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1" name="Group 40"/>
          <p:cNvGrpSpPr>
            <a:grpSpLocks/>
          </p:cNvGrpSpPr>
          <p:nvPr/>
        </p:nvGrpSpPr>
        <p:grpSpPr bwMode="auto">
          <a:xfrm>
            <a:off x="2269576" y="4946533"/>
            <a:ext cx="63500" cy="63500"/>
            <a:chOff x="1880" y="2936"/>
            <a:chExt cx="40" cy="40"/>
          </a:xfrm>
        </p:grpSpPr>
        <p:sp>
          <p:nvSpPr>
            <p:cNvPr id="6191" name="Line 38"/>
            <p:cNvSpPr>
              <a:spLocks noChangeShapeType="1"/>
            </p:cNvSpPr>
            <p:nvPr/>
          </p:nvSpPr>
          <p:spPr bwMode="auto">
            <a:xfrm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2" name="Line 39"/>
            <p:cNvSpPr>
              <a:spLocks noChangeShapeType="1"/>
            </p:cNvSpPr>
            <p:nvPr/>
          </p:nvSpPr>
          <p:spPr bwMode="auto">
            <a:xfrm flipH="1"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2" name="Group 43"/>
          <p:cNvGrpSpPr>
            <a:grpSpLocks/>
          </p:cNvGrpSpPr>
          <p:nvPr/>
        </p:nvGrpSpPr>
        <p:grpSpPr bwMode="auto">
          <a:xfrm>
            <a:off x="2117176" y="5479933"/>
            <a:ext cx="63500" cy="63500"/>
            <a:chOff x="1784" y="3272"/>
            <a:chExt cx="40" cy="40"/>
          </a:xfrm>
        </p:grpSpPr>
        <p:sp>
          <p:nvSpPr>
            <p:cNvPr id="6189" name="Line 41"/>
            <p:cNvSpPr>
              <a:spLocks noChangeShapeType="1"/>
            </p:cNvSpPr>
            <p:nvPr/>
          </p:nvSpPr>
          <p:spPr bwMode="auto">
            <a:xfrm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0" name="Line 42"/>
            <p:cNvSpPr>
              <a:spLocks noChangeShapeType="1"/>
            </p:cNvSpPr>
            <p:nvPr/>
          </p:nvSpPr>
          <p:spPr bwMode="auto">
            <a:xfrm flipH="1"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3" name="Group 46"/>
          <p:cNvGrpSpPr>
            <a:grpSpLocks/>
          </p:cNvGrpSpPr>
          <p:nvPr/>
        </p:nvGrpSpPr>
        <p:grpSpPr bwMode="auto">
          <a:xfrm>
            <a:off x="2650576" y="6089533"/>
            <a:ext cx="63500" cy="63500"/>
            <a:chOff x="2120" y="3656"/>
            <a:chExt cx="40" cy="40"/>
          </a:xfrm>
        </p:grpSpPr>
        <p:sp>
          <p:nvSpPr>
            <p:cNvPr id="6187" name="Line 44"/>
            <p:cNvSpPr>
              <a:spLocks noChangeShapeType="1"/>
            </p:cNvSpPr>
            <p:nvPr/>
          </p:nvSpPr>
          <p:spPr bwMode="auto">
            <a:xfrm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8" name="Line 45"/>
            <p:cNvSpPr>
              <a:spLocks noChangeShapeType="1"/>
            </p:cNvSpPr>
            <p:nvPr/>
          </p:nvSpPr>
          <p:spPr bwMode="auto">
            <a:xfrm flipH="1"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2498176" y="5022733"/>
            <a:ext cx="50800" cy="508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75" name="Line 48"/>
          <p:cNvSpPr>
            <a:spLocks noChangeShapeType="1"/>
          </p:cNvSpPr>
          <p:nvPr/>
        </p:nvSpPr>
        <p:spPr bwMode="auto">
          <a:xfrm>
            <a:off x="1202776" y="6381633"/>
            <a:ext cx="234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76" name="Oval 49"/>
          <p:cNvSpPr>
            <a:spLocks noChangeArrowheads="1"/>
          </p:cNvSpPr>
          <p:nvPr/>
        </p:nvSpPr>
        <p:spPr bwMode="auto">
          <a:xfrm>
            <a:off x="4098376" y="4794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77" name="Group 52"/>
          <p:cNvGrpSpPr>
            <a:grpSpLocks/>
          </p:cNvGrpSpPr>
          <p:nvPr/>
        </p:nvGrpSpPr>
        <p:grpSpPr bwMode="auto">
          <a:xfrm>
            <a:off x="4098376" y="4489333"/>
            <a:ext cx="63500" cy="63500"/>
            <a:chOff x="3032" y="2648"/>
            <a:chExt cx="40" cy="40"/>
          </a:xfrm>
        </p:grpSpPr>
        <p:sp>
          <p:nvSpPr>
            <p:cNvPr id="6185" name="Line 50"/>
            <p:cNvSpPr>
              <a:spLocks noChangeShapeType="1"/>
            </p:cNvSpPr>
            <p:nvPr/>
          </p:nvSpPr>
          <p:spPr bwMode="auto">
            <a:xfrm>
              <a:off x="3032" y="264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6" name="Line 51"/>
            <p:cNvSpPr>
              <a:spLocks noChangeShapeType="1"/>
            </p:cNvSpPr>
            <p:nvPr/>
          </p:nvSpPr>
          <p:spPr bwMode="auto">
            <a:xfrm flipH="1">
              <a:off x="3032" y="264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79" name="Rectangle 54"/>
          <p:cNvSpPr>
            <a:spLocks noChangeArrowheads="1"/>
          </p:cNvSpPr>
          <p:nvPr/>
        </p:nvSpPr>
        <p:spPr bwMode="auto">
          <a:xfrm>
            <a:off x="4180926" y="4357571"/>
            <a:ext cx="3465692" cy="96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class-A point</a:t>
            </a:r>
          </a:p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class-B point</a:t>
            </a:r>
          </a:p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point with unknown class</a:t>
            </a:r>
          </a:p>
        </p:txBody>
      </p:sp>
      <p:sp>
        <p:nvSpPr>
          <p:cNvPr id="6182" name="Oval 55"/>
          <p:cNvSpPr>
            <a:spLocks noChangeArrowheads="1"/>
          </p:cNvSpPr>
          <p:nvPr/>
        </p:nvSpPr>
        <p:spPr bwMode="auto">
          <a:xfrm>
            <a:off x="2123728" y="4582573"/>
            <a:ext cx="812800" cy="812800"/>
          </a:xfrm>
          <a:prstGeom prst="ellipse">
            <a:avLst/>
          </a:prstGeom>
          <a:noFill/>
          <a:ln w="254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83" name="Arc 56"/>
          <p:cNvSpPr>
            <a:spLocks/>
          </p:cNvSpPr>
          <p:nvPr/>
        </p:nvSpPr>
        <p:spPr bwMode="auto">
          <a:xfrm rot="10800000">
            <a:off x="2873028" y="5346161"/>
            <a:ext cx="1143000" cy="533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84" name="Rectangle 57"/>
          <p:cNvSpPr>
            <a:spLocks noChangeArrowheads="1"/>
          </p:cNvSpPr>
          <p:nvPr/>
        </p:nvSpPr>
        <p:spPr bwMode="auto">
          <a:xfrm>
            <a:off x="4090641" y="5800186"/>
            <a:ext cx="4340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1800" b="0" dirty="0">
                <a:solidFill>
                  <a:srgbClr val="C00000"/>
                </a:solidFill>
              </a:rPr>
              <a:t>3 nearest neighbors</a:t>
            </a:r>
          </a:p>
          <a:p>
            <a:pPr>
              <a:lnSpc>
                <a:spcPct val="65000"/>
              </a:lnSpc>
            </a:pPr>
            <a:r>
              <a:rPr lang="en-US" altLang="zh-TW" sz="1800" b="0" dirty="0">
                <a:solidFill>
                  <a:srgbClr val="C00000"/>
                </a:solidFill>
                <a:sym typeface="Wingdings" panose="05000000000000000000" pitchFamily="2" charset="2"/>
              </a:rPr>
              <a:t> The point is </a:t>
            </a:r>
            <a:r>
              <a:rPr lang="en-US" altLang="zh-TW" sz="1800" b="0" dirty="0">
                <a:solidFill>
                  <a:srgbClr val="C00000"/>
                </a:solidFill>
              </a:rPr>
              <a:t>classified as B via 3NNC.</a:t>
            </a:r>
          </a:p>
          <a:p>
            <a:pPr>
              <a:lnSpc>
                <a:spcPct val="65000"/>
              </a:lnSpc>
            </a:pPr>
            <a:endParaRPr lang="en-US" altLang="zh-TW" sz="2200" b="0" dirty="0">
              <a:solidFill>
                <a:srgbClr val="C00000"/>
              </a:solidFill>
            </a:endParaRPr>
          </a:p>
        </p:txBody>
      </p:sp>
      <p:sp>
        <p:nvSpPr>
          <p:cNvPr id="62" name="圓角矩形圖說文字 61"/>
          <p:cNvSpPr/>
          <p:nvPr/>
        </p:nvSpPr>
        <p:spPr>
          <a:xfrm>
            <a:off x="2699792" y="2204541"/>
            <a:ext cx="649287" cy="360363"/>
          </a:xfrm>
          <a:prstGeom prst="wedgeRoundRectCallout">
            <a:avLst>
              <a:gd name="adj1" fmla="val -100685"/>
              <a:gd name="adj2" fmla="val 14949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4089152" y="5085184"/>
            <a:ext cx="50800" cy="508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1" grpId="0" animBg="1"/>
      <p:bldP spid="6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Line 2"/>
          <p:cNvSpPr>
            <a:spLocks noChangeShapeType="1"/>
          </p:cNvSpPr>
          <p:nvPr/>
        </p:nvSpPr>
        <p:spPr bwMode="auto">
          <a:xfrm>
            <a:off x="2819400" y="3365500"/>
            <a:ext cx="0" cy="3683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2819400" y="4584700"/>
            <a:ext cx="0" cy="3683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Flowchart for KNNC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1778000" y="25400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Feature</a:t>
            </a:r>
          </a:p>
          <a:p>
            <a:pPr algn="ctr">
              <a:defRPr/>
            </a:pPr>
            <a:r>
              <a:rPr lang="en-US" altLang="zh-TW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extraction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1778000" y="37592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Model</a:t>
            </a:r>
          </a:p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1778000" y="49784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Model</a:t>
            </a:r>
          </a:p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evaluation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622077" y="1862138"/>
            <a:ext cx="4150175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Flowchart of classification: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843588" y="1862138"/>
            <a:ext cx="1181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KNNC: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4616450" y="2776538"/>
            <a:ext cx="36417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From raw data to features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5195016" y="5126038"/>
            <a:ext cx="2478243" cy="64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KNNC evaluation</a:t>
            </a:r>
          </a:p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on test dataset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4964122" y="4071938"/>
            <a:ext cx="2952731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Clustering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8665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475656" y="2276872"/>
            <a:ext cx="5832648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50" name="Rectangle 79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5000"/>
              </a:lnSpc>
            </a:pPr>
            <a:r>
              <a:rPr lang="en-US" altLang="zh-TW" dirty="0" err="1"/>
              <a:t>Voronoi</a:t>
            </a:r>
            <a:r>
              <a:rPr lang="en-US" altLang="zh-TW" dirty="0"/>
              <a:t> diagram: piecewise linear boundary</a:t>
            </a:r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9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Decision Boundary for 1NNC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359150" y="3056955"/>
            <a:ext cx="2432050" cy="2586037"/>
            <a:chOff x="2116" y="1971"/>
            <a:chExt cx="1532" cy="1629"/>
          </a:xfrm>
        </p:grpSpPr>
        <p:sp>
          <p:nvSpPr>
            <p:cNvPr id="10333" name="Line 2"/>
            <p:cNvSpPr>
              <a:spLocks noChangeShapeType="1"/>
            </p:cNvSpPr>
            <p:nvPr/>
          </p:nvSpPr>
          <p:spPr bwMode="auto">
            <a:xfrm flipH="1" flipV="1">
              <a:off x="2836" y="1971"/>
              <a:ext cx="568" cy="8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4" name="Line 3"/>
            <p:cNvSpPr>
              <a:spLocks noChangeShapeType="1"/>
            </p:cNvSpPr>
            <p:nvPr/>
          </p:nvSpPr>
          <p:spPr bwMode="auto">
            <a:xfrm flipH="1">
              <a:off x="2168" y="2408"/>
              <a:ext cx="664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5" name="Line 4"/>
            <p:cNvSpPr>
              <a:spLocks noChangeShapeType="1"/>
            </p:cNvSpPr>
            <p:nvPr/>
          </p:nvSpPr>
          <p:spPr bwMode="auto">
            <a:xfrm flipH="1" flipV="1">
              <a:off x="2164" y="2548"/>
              <a:ext cx="664" cy="23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6" name="Line 5"/>
            <p:cNvSpPr>
              <a:spLocks noChangeShapeType="1"/>
            </p:cNvSpPr>
            <p:nvPr/>
          </p:nvSpPr>
          <p:spPr bwMode="auto">
            <a:xfrm flipH="1">
              <a:off x="2120" y="2552"/>
              <a:ext cx="40" cy="76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7" name="Line 6"/>
            <p:cNvSpPr>
              <a:spLocks noChangeShapeType="1"/>
            </p:cNvSpPr>
            <p:nvPr/>
          </p:nvSpPr>
          <p:spPr bwMode="auto">
            <a:xfrm flipH="1">
              <a:off x="2360" y="2792"/>
              <a:ext cx="472" cy="2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8" name="Line 7"/>
            <p:cNvSpPr>
              <a:spLocks noChangeShapeType="1"/>
            </p:cNvSpPr>
            <p:nvPr/>
          </p:nvSpPr>
          <p:spPr bwMode="auto">
            <a:xfrm>
              <a:off x="2360" y="3080"/>
              <a:ext cx="376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9" name="Line 8"/>
            <p:cNvSpPr>
              <a:spLocks noChangeShapeType="1"/>
            </p:cNvSpPr>
            <p:nvPr/>
          </p:nvSpPr>
          <p:spPr bwMode="auto">
            <a:xfrm>
              <a:off x="2168" y="2552"/>
              <a:ext cx="184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0" name="Line 9"/>
            <p:cNvSpPr>
              <a:spLocks noChangeShapeType="1"/>
            </p:cNvSpPr>
            <p:nvPr/>
          </p:nvSpPr>
          <p:spPr bwMode="auto">
            <a:xfrm>
              <a:off x="2840" y="2792"/>
              <a:ext cx="328" cy="2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1" name="Line 10"/>
            <p:cNvSpPr>
              <a:spLocks noChangeShapeType="1"/>
            </p:cNvSpPr>
            <p:nvPr/>
          </p:nvSpPr>
          <p:spPr bwMode="auto">
            <a:xfrm flipH="1" flipV="1">
              <a:off x="2740" y="3508"/>
              <a:ext cx="520" cy="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2" name="Line 11"/>
            <p:cNvSpPr>
              <a:spLocks noChangeShapeType="1"/>
            </p:cNvSpPr>
            <p:nvPr/>
          </p:nvSpPr>
          <p:spPr bwMode="auto">
            <a:xfrm flipV="1">
              <a:off x="2356" y="1972"/>
              <a:ext cx="472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3" name="Line 12"/>
            <p:cNvSpPr>
              <a:spLocks noChangeShapeType="1"/>
            </p:cNvSpPr>
            <p:nvPr/>
          </p:nvSpPr>
          <p:spPr bwMode="auto">
            <a:xfrm>
              <a:off x="2832" y="1976"/>
              <a:ext cx="0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4" name="Line 13"/>
            <p:cNvSpPr>
              <a:spLocks noChangeShapeType="1"/>
            </p:cNvSpPr>
            <p:nvPr/>
          </p:nvSpPr>
          <p:spPr bwMode="auto">
            <a:xfrm flipH="1">
              <a:off x="2840" y="2072"/>
              <a:ext cx="568" cy="32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5" name="Line 14"/>
            <p:cNvSpPr>
              <a:spLocks noChangeShapeType="1"/>
            </p:cNvSpPr>
            <p:nvPr/>
          </p:nvSpPr>
          <p:spPr bwMode="auto">
            <a:xfrm flipH="1" flipV="1">
              <a:off x="2356" y="2115"/>
              <a:ext cx="472" cy="28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6" name="Line 15"/>
            <p:cNvSpPr>
              <a:spLocks noChangeShapeType="1"/>
            </p:cNvSpPr>
            <p:nvPr/>
          </p:nvSpPr>
          <p:spPr bwMode="auto">
            <a:xfrm flipH="1">
              <a:off x="2168" y="2120"/>
              <a:ext cx="184" cy="42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7" name="Line 16"/>
            <p:cNvSpPr>
              <a:spLocks noChangeShapeType="1"/>
            </p:cNvSpPr>
            <p:nvPr/>
          </p:nvSpPr>
          <p:spPr bwMode="auto">
            <a:xfrm flipV="1">
              <a:off x="2832" y="2404"/>
              <a:ext cx="0" cy="37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8" name="Line 17"/>
            <p:cNvSpPr>
              <a:spLocks noChangeShapeType="1"/>
            </p:cNvSpPr>
            <p:nvPr/>
          </p:nvSpPr>
          <p:spPr bwMode="auto">
            <a:xfrm flipV="1">
              <a:off x="3408" y="2068"/>
              <a:ext cx="0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9" name="Line 18"/>
            <p:cNvSpPr>
              <a:spLocks noChangeShapeType="1"/>
            </p:cNvSpPr>
            <p:nvPr/>
          </p:nvSpPr>
          <p:spPr bwMode="auto">
            <a:xfrm flipH="1" flipV="1">
              <a:off x="2836" y="2404"/>
              <a:ext cx="56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0" name="Line 19"/>
            <p:cNvSpPr>
              <a:spLocks noChangeShapeType="1"/>
            </p:cNvSpPr>
            <p:nvPr/>
          </p:nvSpPr>
          <p:spPr bwMode="auto">
            <a:xfrm flipH="1">
              <a:off x="2840" y="2600"/>
              <a:ext cx="56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1" name="Line 20"/>
            <p:cNvSpPr>
              <a:spLocks noChangeShapeType="1"/>
            </p:cNvSpPr>
            <p:nvPr/>
          </p:nvSpPr>
          <p:spPr bwMode="auto">
            <a:xfrm flipH="1" flipV="1">
              <a:off x="2116" y="3316"/>
              <a:ext cx="616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2" name="Line 21"/>
            <p:cNvSpPr>
              <a:spLocks noChangeShapeType="1"/>
            </p:cNvSpPr>
            <p:nvPr/>
          </p:nvSpPr>
          <p:spPr bwMode="auto">
            <a:xfrm flipH="1">
              <a:off x="3176" y="2600"/>
              <a:ext cx="232" cy="4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3" name="Line 22"/>
            <p:cNvSpPr>
              <a:spLocks noChangeShapeType="1"/>
            </p:cNvSpPr>
            <p:nvPr/>
          </p:nvSpPr>
          <p:spPr bwMode="auto">
            <a:xfrm flipH="1">
              <a:off x="2744" y="2840"/>
              <a:ext cx="88" cy="66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4" name="Line 23"/>
            <p:cNvSpPr>
              <a:spLocks noChangeShapeType="1"/>
            </p:cNvSpPr>
            <p:nvPr/>
          </p:nvSpPr>
          <p:spPr bwMode="auto">
            <a:xfrm flipH="1">
              <a:off x="2120" y="3080"/>
              <a:ext cx="232" cy="23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5" name="Line 24"/>
            <p:cNvSpPr>
              <a:spLocks noChangeShapeType="1"/>
            </p:cNvSpPr>
            <p:nvPr/>
          </p:nvSpPr>
          <p:spPr bwMode="auto">
            <a:xfrm flipV="1">
              <a:off x="3172" y="2932"/>
              <a:ext cx="472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6" name="Line 25"/>
            <p:cNvSpPr>
              <a:spLocks noChangeShapeType="1"/>
            </p:cNvSpPr>
            <p:nvPr/>
          </p:nvSpPr>
          <p:spPr bwMode="auto">
            <a:xfrm flipH="1" flipV="1">
              <a:off x="3412" y="2596"/>
              <a:ext cx="232" cy="3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7" name="Line 26"/>
            <p:cNvSpPr>
              <a:spLocks noChangeShapeType="1"/>
            </p:cNvSpPr>
            <p:nvPr/>
          </p:nvSpPr>
          <p:spPr bwMode="auto">
            <a:xfrm flipV="1">
              <a:off x="2740" y="3076"/>
              <a:ext cx="424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8" name="Line 27"/>
            <p:cNvSpPr>
              <a:spLocks noChangeShapeType="1"/>
            </p:cNvSpPr>
            <p:nvPr/>
          </p:nvSpPr>
          <p:spPr bwMode="auto">
            <a:xfrm>
              <a:off x="3176" y="3080"/>
              <a:ext cx="88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9" name="Line 28"/>
            <p:cNvSpPr>
              <a:spLocks noChangeShapeType="1"/>
            </p:cNvSpPr>
            <p:nvPr/>
          </p:nvSpPr>
          <p:spPr bwMode="auto">
            <a:xfrm flipH="1">
              <a:off x="3608" y="2936"/>
              <a:ext cx="40" cy="4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0" name="Line 29"/>
            <p:cNvSpPr>
              <a:spLocks noChangeShapeType="1"/>
            </p:cNvSpPr>
            <p:nvPr/>
          </p:nvSpPr>
          <p:spPr bwMode="auto">
            <a:xfrm>
              <a:off x="3176" y="3080"/>
              <a:ext cx="424" cy="3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1" name="Line 30"/>
            <p:cNvSpPr>
              <a:spLocks noChangeShapeType="1"/>
            </p:cNvSpPr>
            <p:nvPr/>
          </p:nvSpPr>
          <p:spPr bwMode="auto">
            <a:xfrm flipV="1">
              <a:off x="3268" y="3412"/>
              <a:ext cx="32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451100" y="2683892"/>
            <a:ext cx="3797300" cy="3257550"/>
            <a:chOff x="1544" y="1736"/>
            <a:chExt cx="2392" cy="2052"/>
          </a:xfrm>
        </p:grpSpPr>
        <p:sp>
          <p:nvSpPr>
            <p:cNvPr id="10304" name="Line 32"/>
            <p:cNvSpPr>
              <a:spLocks noChangeShapeType="1"/>
            </p:cNvSpPr>
            <p:nvPr/>
          </p:nvSpPr>
          <p:spPr bwMode="auto">
            <a:xfrm>
              <a:off x="2504" y="1736"/>
              <a:ext cx="136" cy="47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5" name="Line 33"/>
            <p:cNvSpPr>
              <a:spLocks noChangeShapeType="1"/>
            </p:cNvSpPr>
            <p:nvPr/>
          </p:nvSpPr>
          <p:spPr bwMode="auto">
            <a:xfrm>
              <a:off x="2648" y="2208"/>
              <a:ext cx="424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6" name="Line 34"/>
            <p:cNvSpPr>
              <a:spLocks noChangeShapeType="1"/>
            </p:cNvSpPr>
            <p:nvPr/>
          </p:nvSpPr>
          <p:spPr bwMode="auto">
            <a:xfrm>
              <a:off x="3080" y="2216"/>
              <a:ext cx="88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7" name="Line 35"/>
            <p:cNvSpPr>
              <a:spLocks noChangeShapeType="1"/>
            </p:cNvSpPr>
            <p:nvPr/>
          </p:nvSpPr>
          <p:spPr bwMode="auto">
            <a:xfrm flipH="1">
              <a:off x="3080" y="1736"/>
              <a:ext cx="88" cy="47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8" name="Line 36"/>
            <p:cNvSpPr>
              <a:spLocks noChangeShapeType="1"/>
            </p:cNvSpPr>
            <p:nvPr/>
          </p:nvSpPr>
          <p:spPr bwMode="auto">
            <a:xfrm flipH="1">
              <a:off x="2504" y="2216"/>
              <a:ext cx="136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9" name="Line 37"/>
            <p:cNvSpPr>
              <a:spLocks noChangeShapeType="1"/>
            </p:cNvSpPr>
            <p:nvPr/>
          </p:nvSpPr>
          <p:spPr bwMode="auto">
            <a:xfrm flipH="1">
              <a:off x="3176" y="2352"/>
              <a:ext cx="520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0" name="Line 38"/>
            <p:cNvSpPr>
              <a:spLocks noChangeShapeType="1"/>
            </p:cNvSpPr>
            <p:nvPr/>
          </p:nvSpPr>
          <p:spPr bwMode="auto">
            <a:xfrm flipH="1">
              <a:off x="3080" y="2360"/>
              <a:ext cx="88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1" name="Line 39"/>
            <p:cNvSpPr>
              <a:spLocks noChangeShapeType="1"/>
            </p:cNvSpPr>
            <p:nvPr/>
          </p:nvSpPr>
          <p:spPr bwMode="auto">
            <a:xfrm>
              <a:off x="2024" y="2216"/>
              <a:ext cx="472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2" name="Line 40"/>
            <p:cNvSpPr>
              <a:spLocks noChangeShapeType="1"/>
            </p:cNvSpPr>
            <p:nvPr/>
          </p:nvSpPr>
          <p:spPr bwMode="auto">
            <a:xfrm>
              <a:off x="3080" y="2600"/>
              <a:ext cx="88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3" name="Line 41"/>
            <p:cNvSpPr>
              <a:spLocks noChangeShapeType="1"/>
            </p:cNvSpPr>
            <p:nvPr/>
          </p:nvSpPr>
          <p:spPr bwMode="auto">
            <a:xfrm>
              <a:off x="2504" y="2456"/>
              <a:ext cx="40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4" name="Line 42"/>
            <p:cNvSpPr>
              <a:spLocks noChangeShapeType="1"/>
            </p:cNvSpPr>
            <p:nvPr/>
          </p:nvSpPr>
          <p:spPr bwMode="auto">
            <a:xfrm>
              <a:off x="2552" y="2592"/>
              <a:ext cx="520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5" name="Line 43"/>
            <p:cNvSpPr>
              <a:spLocks noChangeShapeType="1"/>
            </p:cNvSpPr>
            <p:nvPr/>
          </p:nvSpPr>
          <p:spPr bwMode="auto">
            <a:xfrm flipV="1">
              <a:off x="2500" y="2596"/>
              <a:ext cx="40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6" name="Line 44"/>
            <p:cNvSpPr>
              <a:spLocks noChangeShapeType="1"/>
            </p:cNvSpPr>
            <p:nvPr/>
          </p:nvSpPr>
          <p:spPr bwMode="auto">
            <a:xfrm flipV="1">
              <a:off x="2020" y="2740"/>
              <a:ext cx="472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7" name="Line 45"/>
            <p:cNvSpPr>
              <a:spLocks noChangeShapeType="1"/>
            </p:cNvSpPr>
            <p:nvPr/>
          </p:nvSpPr>
          <p:spPr bwMode="auto">
            <a:xfrm>
              <a:off x="1544" y="2888"/>
              <a:ext cx="472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8" name="Line 46"/>
            <p:cNvSpPr>
              <a:spLocks noChangeShapeType="1"/>
            </p:cNvSpPr>
            <p:nvPr/>
          </p:nvSpPr>
          <p:spPr bwMode="auto">
            <a:xfrm flipH="1">
              <a:off x="2888" y="2792"/>
              <a:ext cx="280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9" name="Line 47"/>
            <p:cNvSpPr>
              <a:spLocks noChangeShapeType="1"/>
            </p:cNvSpPr>
            <p:nvPr/>
          </p:nvSpPr>
          <p:spPr bwMode="auto">
            <a:xfrm flipH="1" flipV="1">
              <a:off x="3172" y="2788"/>
              <a:ext cx="232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0" name="Line 48"/>
            <p:cNvSpPr>
              <a:spLocks noChangeShapeType="1"/>
            </p:cNvSpPr>
            <p:nvPr/>
          </p:nvSpPr>
          <p:spPr bwMode="auto">
            <a:xfrm flipH="1">
              <a:off x="3416" y="2600"/>
              <a:ext cx="376" cy="32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1" name="Line 49"/>
            <p:cNvSpPr>
              <a:spLocks noChangeShapeType="1"/>
            </p:cNvSpPr>
            <p:nvPr/>
          </p:nvSpPr>
          <p:spPr bwMode="auto">
            <a:xfrm>
              <a:off x="3416" y="2936"/>
              <a:ext cx="88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2" name="Line 50"/>
            <p:cNvSpPr>
              <a:spLocks noChangeShapeType="1"/>
            </p:cNvSpPr>
            <p:nvPr/>
          </p:nvSpPr>
          <p:spPr bwMode="auto">
            <a:xfrm>
              <a:off x="3512" y="3128"/>
              <a:ext cx="424" cy="8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3" name="Line 51"/>
            <p:cNvSpPr>
              <a:spLocks noChangeShapeType="1"/>
            </p:cNvSpPr>
            <p:nvPr/>
          </p:nvSpPr>
          <p:spPr bwMode="auto">
            <a:xfrm flipV="1">
              <a:off x="3364" y="3124"/>
              <a:ext cx="136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4" name="Line 52"/>
            <p:cNvSpPr>
              <a:spLocks noChangeShapeType="1"/>
            </p:cNvSpPr>
            <p:nvPr/>
          </p:nvSpPr>
          <p:spPr bwMode="auto">
            <a:xfrm flipH="1" flipV="1">
              <a:off x="3364" y="3316"/>
              <a:ext cx="184" cy="32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5" name="Line 53"/>
            <p:cNvSpPr>
              <a:spLocks noChangeShapeType="1"/>
            </p:cNvSpPr>
            <p:nvPr/>
          </p:nvSpPr>
          <p:spPr bwMode="auto">
            <a:xfrm flipH="1">
              <a:off x="3080" y="3320"/>
              <a:ext cx="280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6" name="Line 54"/>
            <p:cNvSpPr>
              <a:spLocks noChangeShapeType="1"/>
            </p:cNvSpPr>
            <p:nvPr/>
          </p:nvSpPr>
          <p:spPr bwMode="auto">
            <a:xfrm flipH="1">
              <a:off x="3032" y="3368"/>
              <a:ext cx="40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7" name="Line 55"/>
            <p:cNvSpPr>
              <a:spLocks noChangeShapeType="1"/>
            </p:cNvSpPr>
            <p:nvPr/>
          </p:nvSpPr>
          <p:spPr bwMode="auto">
            <a:xfrm>
              <a:off x="2888" y="3176"/>
              <a:ext cx="184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8" name="Line 56"/>
            <p:cNvSpPr>
              <a:spLocks noChangeShapeType="1"/>
            </p:cNvSpPr>
            <p:nvPr/>
          </p:nvSpPr>
          <p:spPr bwMode="auto">
            <a:xfrm flipH="1" flipV="1">
              <a:off x="2692" y="3124"/>
              <a:ext cx="184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9" name="Line 57"/>
            <p:cNvSpPr>
              <a:spLocks noChangeShapeType="1"/>
            </p:cNvSpPr>
            <p:nvPr/>
          </p:nvSpPr>
          <p:spPr bwMode="auto">
            <a:xfrm flipH="1" flipV="1">
              <a:off x="2500" y="2740"/>
              <a:ext cx="184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0" name="Line 58"/>
            <p:cNvSpPr>
              <a:spLocks noChangeShapeType="1"/>
            </p:cNvSpPr>
            <p:nvPr/>
          </p:nvSpPr>
          <p:spPr bwMode="auto">
            <a:xfrm flipH="1" flipV="1">
              <a:off x="2020" y="2932"/>
              <a:ext cx="376" cy="42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1" name="Line 59"/>
            <p:cNvSpPr>
              <a:spLocks noChangeShapeType="1"/>
            </p:cNvSpPr>
            <p:nvPr/>
          </p:nvSpPr>
          <p:spPr bwMode="auto">
            <a:xfrm flipV="1">
              <a:off x="2308" y="3364"/>
              <a:ext cx="88" cy="42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2" name="Line 60"/>
            <p:cNvSpPr>
              <a:spLocks noChangeShapeType="1"/>
            </p:cNvSpPr>
            <p:nvPr/>
          </p:nvSpPr>
          <p:spPr bwMode="auto">
            <a:xfrm flipV="1">
              <a:off x="2404" y="3124"/>
              <a:ext cx="280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962400" y="2671192"/>
            <a:ext cx="2287588" cy="3049588"/>
            <a:chOff x="2496" y="1728"/>
            <a:chExt cx="1441" cy="1921"/>
          </a:xfrm>
        </p:grpSpPr>
        <p:sp>
          <p:nvSpPr>
            <p:cNvPr id="10297" name="Freeform 62" descr="寬左斜對角線"/>
            <p:cNvSpPr>
              <a:spLocks/>
            </p:cNvSpPr>
            <p:nvPr/>
          </p:nvSpPr>
          <p:spPr bwMode="auto">
            <a:xfrm>
              <a:off x="3360" y="3120"/>
              <a:ext cx="577" cy="529"/>
            </a:xfrm>
            <a:custGeom>
              <a:avLst/>
              <a:gdLst>
                <a:gd name="T0" fmla="*/ 576 w 577"/>
                <a:gd name="T1" fmla="*/ 96 h 529"/>
                <a:gd name="T2" fmla="*/ 144 w 577"/>
                <a:gd name="T3" fmla="*/ 0 h 529"/>
                <a:gd name="T4" fmla="*/ 0 w 577"/>
                <a:gd name="T5" fmla="*/ 192 h 529"/>
                <a:gd name="T6" fmla="*/ 192 w 577"/>
                <a:gd name="T7" fmla="*/ 528 h 5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529"/>
                <a:gd name="T14" fmla="*/ 577 w 577"/>
                <a:gd name="T15" fmla="*/ 529 h 5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529">
                  <a:moveTo>
                    <a:pt x="576" y="96"/>
                  </a:moveTo>
                  <a:lnTo>
                    <a:pt x="144" y="0"/>
                  </a:lnTo>
                  <a:lnTo>
                    <a:pt x="0" y="192"/>
                  </a:lnTo>
                  <a:lnTo>
                    <a:pt x="192" y="528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8" name="Freeform 63" descr="寬左斜對角線"/>
            <p:cNvSpPr>
              <a:spLocks/>
            </p:cNvSpPr>
            <p:nvPr/>
          </p:nvSpPr>
          <p:spPr bwMode="auto">
            <a:xfrm>
              <a:off x="3408" y="2592"/>
              <a:ext cx="529" cy="625"/>
            </a:xfrm>
            <a:custGeom>
              <a:avLst/>
              <a:gdLst>
                <a:gd name="T0" fmla="*/ 384 w 529"/>
                <a:gd name="T1" fmla="*/ 0 h 625"/>
                <a:gd name="T2" fmla="*/ 0 w 529"/>
                <a:gd name="T3" fmla="*/ 336 h 625"/>
                <a:gd name="T4" fmla="*/ 96 w 529"/>
                <a:gd name="T5" fmla="*/ 528 h 625"/>
                <a:gd name="T6" fmla="*/ 528 w 529"/>
                <a:gd name="T7" fmla="*/ 624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625"/>
                <a:gd name="T14" fmla="*/ 529 w 529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625">
                  <a:moveTo>
                    <a:pt x="384" y="0"/>
                  </a:moveTo>
                  <a:lnTo>
                    <a:pt x="0" y="336"/>
                  </a:lnTo>
                  <a:lnTo>
                    <a:pt x="96" y="528"/>
                  </a:lnTo>
                  <a:lnTo>
                    <a:pt x="528" y="624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9" name="Freeform 64" descr="寬左斜對角線"/>
            <p:cNvSpPr>
              <a:spLocks/>
            </p:cNvSpPr>
            <p:nvPr/>
          </p:nvSpPr>
          <p:spPr bwMode="auto">
            <a:xfrm>
              <a:off x="2880" y="2784"/>
              <a:ext cx="625" cy="577"/>
            </a:xfrm>
            <a:custGeom>
              <a:avLst/>
              <a:gdLst>
                <a:gd name="T0" fmla="*/ 288 w 625"/>
                <a:gd name="T1" fmla="*/ 0 h 577"/>
                <a:gd name="T2" fmla="*/ 0 w 625"/>
                <a:gd name="T3" fmla="*/ 384 h 577"/>
                <a:gd name="T4" fmla="*/ 192 w 625"/>
                <a:gd name="T5" fmla="*/ 576 h 577"/>
                <a:gd name="T6" fmla="*/ 480 w 625"/>
                <a:gd name="T7" fmla="*/ 528 h 577"/>
                <a:gd name="T8" fmla="*/ 624 w 625"/>
                <a:gd name="T9" fmla="*/ 336 h 577"/>
                <a:gd name="T10" fmla="*/ 528 w 625"/>
                <a:gd name="T11" fmla="*/ 144 h 577"/>
                <a:gd name="T12" fmla="*/ 288 w 625"/>
                <a:gd name="T13" fmla="*/ 0 h 5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5"/>
                <a:gd name="T22" fmla="*/ 0 h 577"/>
                <a:gd name="T23" fmla="*/ 625 w 625"/>
                <a:gd name="T24" fmla="*/ 577 h 5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5" h="577">
                  <a:moveTo>
                    <a:pt x="288" y="0"/>
                  </a:moveTo>
                  <a:lnTo>
                    <a:pt x="0" y="384"/>
                  </a:lnTo>
                  <a:lnTo>
                    <a:pt x="192" y="576"/>
                  </a:lnTo>
                  <a:lnTo>
                    <a:pt x="480" y="528"/>
                  </a:lnTo>
                  <a:lnTo>
                    <a:pt x="624" y="336"/>
                  </a:lnTo>
                  <a:lnTo>
                    <a:pt x="528" y="144"/>
                  </a:lnTo>
                  <a:lnTo>
                    <a:pt x="288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0" name="Freeform 65" descr="寬左斜對角線"/>
            <p:cNvSpPr>
              <a:spLocks/>
            </p:cNvSpPr>
            <p:nvPr/>
          </p:nvSpPr>
          <p:spPr bwMode="auto">
            <a:xfrm>
              <a:off x="3072" y="2352"/>
              <a:ext cx="721" cy="577"/>
            </a:xfrm>
            <a:custGeom>
              <a:avLst/>
              <a:gdLst>
                <a:gd name="T0" fmla="*/ 624 w 721"/>
                <a:gd name="T1" fmla="*/ 0 h 577"/>
                <a:gd name="T2" fmla="*/ 96 w 721"/>
                <a:gd name="T3" fmla="*/ 0 h 577"/>
                <a:gd name="T4" fmla="*/ 0 w 721"/>
                <a:gd name="T5" fmla="*/ 240 h 577"/>
                <a:gd name="T6" fmla="*/ 96 w 721"/>
                <a:gd name="T7" fmla="*/ 432 h 577"/>
                <a:gd name="T8" fmla="*/ 336 w 721"/>
                <a:gd name="T9" fmla="*/ 576 h 577"/>
                <a:gd name="T10" fmla="*/ 720 w 721"/>
                <a:gd name="T11" fmla="*/ 240 h 5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1"/>
                <a:gd name="T19" fmla="*/ 0 h 577"/>
                <a:gd name="T20" fmla="*/ 721 w 721"/>
                <a:gd name="T21" fmla="*/ 577 h 5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1" h="577">
                  <a:moveTo>
                    <a:pt x="624" y="0"/>
                  </a:moveTo>
                  <a:lnTo>
                    <a:pt x="96" y="0"/>
                  </a:lnTo>
                  <a:lnTo>
                    <a:pt x="0" y="240"/>
                  </a:lnTo>
                  <a:lnTo>
                    <a:pt x="96" y="432"/>
                  </a:lnTo>
                  <a:lnTo>
                    <a:pt x="336" y="576"/>
                  </a:lnTo>
                  <a:lnTo>
                    <a:pt x="720" y="24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1" name="Freeform 66" descr="寬左斜對角線"/>
            <p:cNvSpPr>
              <a:spLocks/>
            </p:cNvSpPr>
            <p:nvPr/>
          </p:nvSpPr>
          <p:spPr bwMode="auto">
            <a:xfrm>
              <a:off x="2496" y="2208"/>
              <a:ext cx="673" cy="385"/>
            </a:xfrm>
            <a:custGeom>
              <a:avLst/>
              <a:gdLst>
                <a:gd name="T0" fmla="*/ 144 w 673"/>
                <a:gd name="T1" fmla="*/ 0 h 385"/>
                <a:gd name="T2" fmla="*/ 0 w 673"/>
                <a:gd name="T3" fmla="*/ 240 h 385"/>
                <a:gd name="T4" fmla="*/ 48 w 673"/>
                <a:gd name="T5" fmla="*/ 384 h 385"/>
                <a:gd name="T6" fmla="*/ 576 w 673"/>
                <a:gd name="T7" fmla="*/ 384 h 385"/>
                <a:gd name="T8" fmla="*/ 672 w 673"/>
                <a:gd name="T9" fmla="*/ 144 h 385"/>
                <a:gd name="T10" fmla="*/ 576 w 673"/>
                <a:gd name="T11" fmla="*/ 0 h 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3"/>
                <a:gd name="T19" fmla="*/ 0 h 385"/>
                <a:gd name="T20" fmla="*/ 673 w 673"/>
                <a:gd name="T21" fmla="*/ 385 h 3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3" h="385">
                  <a:moveTo>
                    <a:pt x="144" y="0"/>
                  </a:moveTo>
                  <a:lnTo>
                    <a:pt x="0" y="240"/>
                  </a:lnTo>
                  <a:lnTo>
                    <a:pt x="48" y="384"/>
                  </a:lnTo>
                  <a:lnTo>
                    <a:pt x="576" y="384"/>
                  </a:lnTo>
                  <a:lnTo>
                    <a:pt x="672" y="144"/>
                  </a:lnTo>
                  <a:lnTo>
                    <a:pt x="576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2" name="Freeform 67" descr="寬左斜對角線"/>
            <p:cNvSpPr>
              <a:spLocks/>
            </p:cNvSpPr>
            <p:nvPr/>
          </p:nvSpPr>
          <p:spPr bwMode="auto">
            <a:xfrm>
              <a:off x="2496" y="1728"/>
              <a:ext cx="673" cy="481"/>
            </a:xfrm>
            <a:custGeom>
              <a:avLst/>
              <a:gdLst>
                <a:gd name="T0" fmla="*/ 0 w 673"/>
                <a:gd name="T1" fmla="*/ 0 h 481"/>
                <a:gd name="T2" fmla="*/ 144 w 673"/>
                <a:gd name="T3" fmla="*/ 480 h 481"/>
                <a:gd name="T4" fmla="*/ 576 w 673"/>
                <a:gd name="T5" fmla="*/ 480 h 481"/>
                <a:gd name="T6" fmla="*/ 672 w 673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481"/>
                <a:gd name="T14" fmla="*/ 673 w 673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481">
                  <a:moveTo>
                    <a:pt x="0" y="0"/>
                  </a:moveTo>
                  <a:lnTo>
                    <a:pt x="144" y="480"/>
                  </a:lnTo>
                  <a:lnTo>
                    <a:pt x="576" y="480"/>
                  </a:lnTo>
                  <a:lnTo>
                    <a:pt x="672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3" name="Freeform 68" descr="寬左斜對角線"/>
            <p:cNvSpPr>
              <a:spLocks/>
            </p:cNvSpPr>
            <p:nvPr/>
          </p:nvSpPr>
          <p:spPr bwMode="auto">
            <a:xfrm>
              <a:off x="3072" y="1728"/>
              <a:ext cx="625" cy="625"/>
            </a:xfrm>
            <a:custGeom>
              <a:avLst/>
              <a:gdLst>
                <a:gd name="T0" fmla="*/ 96 w 625"/>
                <a:gd name="T1" fmla="*/ 0 h 625"/>
                <a:gd name="T2" fmla="*/ 0 w 625"/>
                <a:gd name="T3" fmla="*/ 480 h 625"/>
                <a:gd name="T4" fmla="*/ 96 w 625"/>
                <a:gd name="T5" fmla="*/ 624 h 625"/>
                <a:gd name="T6" fmla="*/ 624 w 625"/>
                <a:gd name="T7" fmla="*/ 624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625"/>
                <a:gd name="T14" fmla="*/ 625 w 625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625">
                  <a:moveTo>
                    <a:pt x="96" y="0"/>
                  </a:moveTo>
                  <a:lnTo>
                    <a:pt x="0" y="480"/>
                  </a:lnTo>
                  <a:lnTo>
                    <a:pt x="96" y="624"/>
                  </a:lnTo>
                  <a:lnTo>
                    <a:pt x="624" y="624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438400" y="2671192"/>
            <a:ext cx="3201988" cy="3278188"/>
            <a:chOff x="1536" y="1728"/>
            <a:chExt cx="2017" cy="2065"/>
          </a:xfrm>
        </p:grpSpPr>
        <p:sp>
          <p:nvSpPr>
            <p:cNvPr id="10290" name="Freeform 70" descr="寬右斜對角線"/>
            <p:cNvSpPr>
              <a:spLocks/>
            </p:cNvSpPr>
            <p:nvPr/>
          </p:nvSpPr>
          <p:spPr bwMode="auto">
            <a:xfrm>
              <a:off x="3024" y="3312"/>
              <a:ext cx="529" cy="433"/>
            </a:xfrm>
            <a:custGeom>
              <a:avLst/>
              <a:gdLst>
                <a:gd name="T0" fmla="*/ 0 w 529"/>
                <a:gd name="T1" fmla="*/ 432 h 433"/>
                <a:gd name="T2" fmla="*/ 48 w 529"/>
                <a:gd name="T3" fmla="*/ 48 h 433"/>
                <a:gd name="T4" fmla="*/ 336 w 529"/>
                <a:gd name="T5" fmla="*/ 0 h 433"/>
                <a:gd name="T6" fmla="*/ 528 w 529"/>
                <a:gd name="T7" fmla="*/ 336 h 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433"/>
                <a:gd name="T14" fmla="*/ 529 w 529"/>
                <a:gd name="T15" fmla="*/ 433 h 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433">
                  <a:moveTo>
                    <a:pt x="0" y="432"/>
                  </a:moveTo>
                  <a:lnTo>
                    <a:pt x="48" y="48"/>
                  </a:lnTo>
                  <a:lnTo>
                    <a:pt x="336" y="0"/>
                  </a:lnTo>
                  <a:lnTo>
                    <a:pt x="528" y="336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1" name="Freeform 71" descr="寬右斜對角線"/>
            <p:cNvSpPr>
              <a:spLocks/>
            </p:cNvSpPr>
            <p:nvPr/>
          </p:nvSpPr>
          <p:spPr bwMode="auto">
            <a:xfrm>
              <a:off x="2304" y="3120"/>
              <a:ext cx="769" cy="673"/>
            </a:xfrm>
            <a:custGeom>
              <a:avLst/>
              <a:gdLst>
                <a:gd name="T0" fmla="*/ 0 w 769"/>
                <a:gd name="T1" fmla="*/ 672 h 673"/>
                <a:gd name="T2" fmla="*/ 96 w 769"/>
                <a:gd name="T3" fmla="*/ 240 h 673"/>
                <a:gd name="T4" fmla="*/ 384 w 769"/>
                <a:gd name="T5" fmla="*/ 0 h 673"/>
                <a:gd name="T6" fmla="*/ 576 w 769"/>
                <a:gd name="T7" fmla="*/ 48 h 673"/>
                <a:gd name="T8" fmla="*/ 768 w 769"/>
                <a:gd name="T9" fmla="*/ 240 h 673"/>
                <a:gd name="T10" fmla="*/ 720 w 769"/>
                <a:gd name="T11" fmla="*/ 624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673"/>
                <a:gd name="T20" fmla="*/ 769 w 769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9" h="673">
                  <a:moveTo>
                    <a:pt x="0" y="672"/>
                  </a:moveTo>
                  <a:lnTo>
                    <a:pt x="96" y="240"/>
                  </a:lnTo>
                  <a:lnTo>
                    <a:pt x="384" y="0"/>
                  </a:lnTo>
                  <a:lnTo>
                    <a:pt x="576" y="48"/>
                  </a:lnTo>
                  <a:lnTo>
                    <a:pt x="768" y="240"/>
                  </a:lnTo>
                  <a:lnTo>
                    <a:pt x="720" y="624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2" name="Freeform 72" descr="寬右斜對角線"/>
            <p:cNvSpPr>
              <a:spLocks/>
            </p:cNvSpPr>
            <p:nvPr/>
          </p:nvSpPr>
          <p:spPr bwMode="auto">
            <a:xfrm>
              <a:off x="1536" y="2880"/>
              <a:ext cx="865" cy="913"/>
            </a:xfrm>
            <a:custGeom>
              <a:avLst/>
              <a:gdLst>
                <a:gd name="T0" fmla="*/ 0 w 865"/>
                <a:gd name="T1" fmla="*/ 0 h 913"/>
                <a:gd name="T2" fmla="*/ 480 w 865"/>
                <a:gd name="T3" fmla="*/ 48 h 913"/>
                <a:gd name="T4" fmla="*/ 864 w 865"/>
                <a:gd name="T5" fmla="*/ 480 h 913"/>
                <a:gd name="T6" fmla="*/ 768 w 865"/>
                <a:gd name="T7" fmla="*/ 912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5"/>
                <a:gd name="T13" fmla="*/ 0 h 913"/>
                <a:gd name="T14" fmla="*/ 865 w 865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5" h="913">
                  <a:moveTo>
                    <a:pt x="0" y="0"/>
                  </a:moveTo>
                  <a:lnTo>
                    <a:pt x="480" y="48"/>
                  </a:lnTo>
                  <a:lnTo>
                    <a:pt x="864" y="480"/>
                  </a:lnTo>
                  <a:lnTo>
                    <a:pt x="768" y="91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3" name="Freeform 73" descr="寬右斜對角線"/>
            <p:cNvSpPr>
              <a:spLocks/>
            </p:cNvSpPr>
            <p:nvPr/>
          </p:nvSpPr>
          <p:spPr bwMode="auto">
            <a:xfrm>
              <a:off x="2016" y="2736"/>
              <a:ext cx="673" cy="625"/>
            </a:xfrm>
            <a:custGeom>
              <a:avLst/>
              <a:gdLst>
                <a:gd name="T0" fmla="*/ 0 w 673"/>
                <a:gd name="T1" fmla="*/ 192 h 625"/>
                <a:gd name="T2" fmla="*/ 480 w 673"/>
                <a:gd name="T3" fmla="*/ 0 h 625"/>
                <a:gd name="T4" fmla="*/ 672 w 673"/>
                <a:gd name="T5" fmla="*/ 384 h 625"/>
                <a:gd name="T6" fmla="*/ 384 w 673"/>
                <a:gd name="T7" fmla="*/ 624 h 625"/>
                <a:gd name="T8" fmla="*/ 0 w 673"/>
                <a:gd name="T9" fmla="*/ 192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625"/>
                <a:gd name="T17" fmla="*/ 673 w 673"/>
                <a:gd name="T18" fmla="*/ 625 h 6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625">
                  <a:moveTo>
                    <a:pt x="0" y="192"/>
                  </a:moveTo>
                  <a:lnTo>
                    <a:pt x="480" y="0"/>
                  </a:lnTo>
                  <a:lnTo>
                    <a:pt x="672" y="384"/>
                  </a:lnTo>
                  <a:lnTo>
                    <a:pt x="384" y="624"/>
                  </a:lnTo>
                  <a:lnTo>
                    <a:pt x="0" y="19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4" name="Freeform 74" descr="寬右斜對角線"/>
            <p:cNvSpPr>
              <a:spLocks/>
            </p:cNvSpPr>
            <p:nvPr/>
          </p:nvSpPr>
          <p:spPr bwMode="auto">
            <a:xfrm>
              <a:off x="2496" y="2592"/>
              <a:ext cx="673" cy="577"/>
            </a:xfrm>
            <a:custGeom>
              <a:avLst/>
              <a:gdLst>
                <a:gd name="T0" fmla="*/ 48 w 673"/>
                <a:gd name="T1" fmla="*/ 0 h 577"/>
                <a:gd name="T2" fmla="*/ 576 w 673"/>
                <a:gd name="T3" fmla="*/ 0 h 577"/>
                <a:gd name="T4" fmla="*/ 672 w 673"/>
                <a:gd name="T5" fmla="*/ 192 h 577"/>
                <a:gd name="T6" fmla="*/ 384 w 673"/>
                <a:gd name="T7" fmla="*/ 576 h 577"/>
                <a:gd name="T8" fmla="*/ 192 w 673"/>
                <a:gd name="T9" fmla="*/ 528 h 577"/>
                <a:gd name="T10" fmla="*/ 0 w 673"/>
                <a:gd name="T11" fmla="*/ 144 h 5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3"/>
                <a:gd name="T19" fmla="*/ 0 h 577"/>
                <a:gd name="T20" fmla="*/ 673 w 673"/>
                <a:gd name="T21" fmla="*/ 577 h 5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3" h="577">
                  <a:moveTo>
                    <a:pt x="48" y="0"/>
                  </a:moveTo>
                  <a:lnTo>
                    <a:pt x="576" y="0"/>
                  </a:lnTo>
                  <a:lnTo>
                    <a:pt x="672" y="192"/>
                  </a:lnTo>
                  <a:lnTo>
                    <a:pt x="384" y="576"/>
                  </a:lnTo>
                  <a:lnTo>
                    <a:pt x="192" y="528"/>
                  </a:lnTo>
                  <a:lnTo>
                    <a:pt x="0" y="144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5" name="Freeform 75" descr="寬右斜對角線"/>
            <p:cNvSpPr>
              <a:spLocks/>
            </p:cNvSpPr>
            <p:nvPr/>
          </p:nvSpPr>
          <p:spPr bwMode="auto">
            <a:xfrm>
              <a:off x="1536" y="2208"/>
              <a:ext cx="1009" cy="721"/>
            </a:xfrm>
            <a:custGeom>
              <a:avLst/>
              <a:gdLst>
                <a:gd name="T0" fmla="*/ 480 w 1009"/>
                <a:gd name="T1" fmla="*/ 0 h 721"/>
                <a:gd name="T2" fmla="*/ 960 w 1009"/>
                <a:gd name="T3" fmla="*/ 240 h 721"/>
                <a:gd name="T4" fmla="*/ 1008 w 1009"/>
                <a:gd name="T5" fmla="*/ 384 h 721"/>
                <a:gd name="T6" fmla="*/ 960 w 1009"/>
                <a:gd name="T7" fmla="*/ 528 h 721"/>
                <a:gd name="T8" fmla="*/ 480 w 1009"/>
                <a:gd name="T9" fmla="*/ 720 h 721"/>
                <a:gd name="T10" fmla="*/ 0 w 1009"/>
                <a:gd name="T11" fmla="*/ 672 h 7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9"/>
                <a:gd name="T19" fmla="*/ 0 h 721"/>
                <a:gd name="T20" fmla="*/ 1009 w 1009"/>
                <a:gd name="T21" fmla="*/ 721 h 7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9" h="721">
                  <a:moveTo>
                    <a:pt x="480" y="0"/>
                  </a:moveTo>
                  <a:lnTo>
                    <a:pt x="960" y="240"/>
                  </a:lnTo>
                  <a:lnTo>
                    <a:pt x="1008" y="384"/>
                  </a:lnTo>
                  <a:lnTo>
                    <a:pt x="960" y="528"/>
                  </a:lnTo>
                  <a:lnTo>
                    <a:pt x="480" y="720"/>
                  </a:lnTo>
                  <a:lnTo>
                    <a:pt x="0" y="67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6" name="Freeform 76" descr="寬右斜對角線"/>
            <p:cNvSpPr>
              <a:spLocks/>
            </p:cNvSpPr>
            <p:nvPr/>
          </p:nvSpPr>
          <p:spPr bwMode="auto">
            <a:xfrm>
              <a:off x="2016" y="1728"/>
              <a:ext cx="625" cy="721"/>
            </a:xfrm>
            <a:custGeom>
              <a:avLst/>
              <a:gdLst>
                <a:gd name="T0" fmla="*/ 480 w 625"/>
                <a:gd name="T1" fmla="*/ 0 h 721"/>
                <a:gd name="T2" fmla="*/ 624 w 625"/>
                <a:gd name="T3" fmla="*/ 480 h 721"/>
                <a:gd name="T4" fmla="*/ 480 w 625"/>
                <a:gd name="T5" fmla="*/ 720 h 721"/>
                <a:gd name="T6" fmla="*/ 0 w 625"/>
                <a:gd name="T7" fmla="*/ 48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721"/>
                <a:gd name="T14" fmla="*/ 625 w 625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721">
                  <a:moveTo>
                    <a:pt x="480" y="0"/>
                  </a:moveTo>
                  <a:lnTo>
                    <a:pt x="624" y="480"/>
                  </a:lnTo>
                  <a:lnTo>
                    <a:pt x="480" y="720"/>
                  </a:lnTo>
                  <a:lnTo>
                    <a:pt x="0" y="480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251" name="Group 82"/>
          <p:cNvGrpSpPr>
            <a:grpSpLocks/>
          </p:cNvGrpSpPr>
          <p:nvPr/>
        </p:nvGrpSpPr>
        <p:grpSpPr bwMode="auto">
          <a:xfrm>
            <a:off x="3365500" y="3903092"/>
            <a:ext cx="139700" cy="139700"/>
            <a:chOff x="2120" y="2504"/>
            <a:chExt cx="88" cy="88"/>
          </a:xfrm>
        </p:grpSpPr>
        <p:sp>
          <p:nvSpPr>
            <p:cNvPr id="10288" name="Line 80"/>
            <p:cNvSpPr>
              <a:spLocks noChangeShapeType="1"/>
            </p:cNvSpPr>
            <p:nvPr/>
          </p:nvSpPr>
          <p:spPr bwMode="auto">
            <a:xfrm>
              <a:off x="2120" y="250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9" name="Line 81"/>
            <p:cNvSpPr>
              <a:spLocks noChangeShapeType="1"/>
            </p:cNvSpPr>
            <p:nvPr/>
          </p:nvSpPr>
          <p:spPr bwMode="auto">
            <a:xfrm flipH="1">
              <a:off x="2120" y="250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52" name="Group 85"/>
          <p:cNvGrpSpPr>
            <a:grpSpLocks/>
          </p:cNvGrpSpPr>
          <p:nvPr/>
        </p:nvGrpSpPr>
        <p:grpSpPr bwMode="auto">
          <a:xfrm>
            <a:off x="3670300" y="4741292"/>
            <a:ext cx="139700" cy="139700"/>
            <a:chOff x="2312" y="3032"/>
            <a:chExt cx="88" cy="88"/>
          </a:xfrm>
        </p:grpSpPr>
        <p:sp>
          <p:nvSpPr>
            <p:cNvPr id="10286" name="Line 83"/>
            <p:cNvSpPr>
              <a:spLocks noChangeShapeType="1"/>
            </p:cNvSpPr>
            <p:nvPr/>
          </p:nvSpPr>
          <p:spPr bwMode="auto">
            <a:xfrm>
              <a:off x="2312" y="303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7" name="Line 84"/>
            <p:cNvSpPr>
              <a:spLocks noChangeShapeType="1"/>
            </p:cNvSpPr>
            <p:nvPr/>
          </p:nvSpPr>
          <p:spPr bwMode="auto">
            <a:xfrm flipH="1">
              <a:off x="2312" y="303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53" name="Oval 86"/>
          <p:cNvSpPr>
            <a:spLocks noChangeArrowheads="1"/>
          </p:cNvSpPr>
          <p:nvPr/>
        </p:nvSpPr>
        <p:spPr bwMode="auto">
          <a:xfrm>
            <a:off x="4432300" y="36744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4" name="Oval 87"/>
          <p:cNvSpPr>
            <a:spLocks noChangeArrowheads="1"/>
          </p:cNvSpPr>
          <p:nvPr/>
        </p:nvSpPr>
        <p:spPr bwMode="auto">
          <a:xfrm>
            <a:off x="4432300" y="29886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5" name="Oval 88"/>
          <p:cNvSpPr>
            <a:spLocks noChangeArrowheads="1"/>
          </p:cNvSpPr>
          <p:nvPr/>
        </p:nvSpPr>
        <p:spPr bwMode="auto">
          <a:xfrm>
            <a:off x="5346700" y="31410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6" name="Oval 89"/>
          <p:cNvSpPr>
            <a:spLocks noChangeArrowheads="1"/>
          </p:cNvSpPr>
          <p:nvPr/>
        </p:nvSpPr>
        <p:spPr bwMode="auto">
          <a:xfrm>
            <a:off x="5346700" y="39792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7" name="Oval 90"/>
          <p:cNvSpPr>
            <a:spLocks noChangeArrowheads="1"/>
          </p:cNvSpPr>
          <p:nvPr/>
        </p:nvSpPr>
        <p:spPr bwMode="auto">
          <a:xfrm>
            <a:off x="4965700" y="47412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10258" name="Group 93"/>
          <p:cNvGrpSpPr>
            <a:grpSpLocks/>
          </p:cNvGrpSpPr>
          <p:nvPr/>
        </p:nvGrpSpPr>
        <p:grpSpPr bwMode="auto">
          <a:xfrm>
            <a:off x="3670300" y="3217292"/>
            <a:ext cx="139700" cy="139700"/>
            <a:chOff x="2312" y="2072"/>
            <a:chExt cx="88" cy="88"/>
          </a:xfrm>
        </p:grpSpPr>
        <p:sp>
          <p:nvSpPr>
            <p:cNvPr id="10284" name="Line 91"/>
            <p:cNvSpPr>
              <a:spLocks noChangeShapeType="1"/>
            </p:cNvSpPr>
            <p:nvPr/>
          </p:nvSpPr>
          <p:spPr bwMode="auto">
            <a:xfrm>
              <a:off x="2312" y="20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5" name="Line 92"/>
            <p:cNvSpPr>
              <a:spLocks noChangeShapeType="1"/>
            </p:cNvSpPr>
            <p:nvPr/>
          </p:nvSpPr>
          <p:spPr bwMode="auto">
            <a:xfrm flipH="1">
              <a:off x="2312" y="20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59" name="Group 96"/>
          <p:cNvGrpSpPr>
            <a:grpSpLocks/>
          </p:cNvGrpSpPr>
          <p:nvPr/>
        </p:nvGrpSpPr>
        <p:grpSpPr bwMode="auto">
          <a:xfrm>
            <a:off x="3289300" y="5122292"/>
            <a:ext cx="139700" cy="139700"/>
            <a:chOff x="2072" y="3272"/>
            <a:chExt cx="88" cy="88"/>
          </a:xfrm>
        </p:grpSpPr>
        <p:sp>
          <p:nvSpPr>
            <p:cNvPr id="10282" name="Line 94"/>
            <p:cNvSpPr>
              <a:spLocks noChangeShapeType="1"/>
            </p:cNvSpPr>
            <p:nvPr/>
          </p:nvSpPr>
          <p:spPr bwMode="auto">
            <a:xfrm>
              <a:off x="2072" y="32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3" name="Line 95"/>
            <p:cNvSpPr>
              <a:spLocks noChangeShapeType="1"/>
            </p:cNvSpPr>
            <p:nvPr/>
          </p:nvSpPr>
          <p:spPr bwMode="auto">
            <a:xfrm flipH="1">
              <a:off x="2072" y="32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60" name="Oval 97"/>
          <p:cNvSpPr>
            <a:spLocks noChangeArrowheads="1"/>
          </p:cNvSpPr>
          <p:nvPr/>
        </p:nvSpPr>
        <p:spPr bwMode="auto">
          <a:xfrm>
            <a:off x="5727700" y="45126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61" name="Oval 98"/>
          <p:cNvSpPr>
            <a:spLocks noChangeArrowheads="1"/>
          </p:cNvSpPr>
          <p:nvPr/>
        </p:nvSpPr>
        <p:spPr bwMode="auto">
          <a:xfrm>
            <a:off x="5651500" y="5274692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10262" name="Group 101"/>
          <p:cNvGrpSpPr>
            <a:grpSpLocks/>
          </p:cNvGrpSpPr>
          <p:nvPr/>
        </p:nvGrpSpPr>
        <p:grpSpPr bwMode="auto">
          <a:xfrm>
            <a:off x="4432300" y="4284092"/>
            <a:ext cx="139700" cy="139700"/>
            <a:chOff x="2792" y="2744"/>
            <a:chExt cx="88" cy="88"/>
          </a:xfrm>
        </p:grpSpPr>
        <p:sp>
          <p:nvSpPr>
            <p:cNvPr id="10280" name="Line 99"/>
            <p:cNvSpPr>
              <a:spLocks noChangeShapeType="1"/>
            </p:cNvSpPr>
            <p:nvPr/>
          </p:nvSpPr>
          <p:spPr bwMode="auto">
            <a:xfrm>
              <a:off x="2792" y="274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1" name="Line 100"/>
            <p:cNvSpPr>
              <a:spLocks noChangeShapeType="1"/>
            </p:cNvSpPr>
            <p:nvPr/>
          </p:nvSpPr>
          <p:spPr bwMode="auto">
            <a:xfrm flipH="1">
              <a:off x="2792" y="274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63" name="Group 104"/>
          <p:cNvGrpSpPr>
            <a:grpSpLocks/>
          </p:cNvGrpSpPr>
          <p:nvPr/>
        </p:nvGrpSpPr>
        <p:grpSpPr bwMode="auto">
          <a:xfrm>
            <a:off x="4279900" y="5427092"/>
            <a:ext cx="139700" cy="139700"/>
            <a:chOff x="2696" y="3464"/>
            <a:chExt cx="88" cy="88"/>
          </a:xfrm>
        </p:grpSpPr>
        <p:sp>
          <p:nvSpPr>
            <p:cNvPr id="10278" name="Line 102"/>
            <p:cNvSpPr>
              <a:spLocks noChangeShapeType="1"/>
            </p:cNvSpPr>
            <p:nvPr/>
          </p:nvSpPr>
          <p:spPr bwMode="auto">
            <a:xfrm>
              <a:off x="2696" y="346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9" name="Line 103"/>
            <p:cNvSpPr>
              <a:spLocks noChangeShapeType="1"/>
            </p:cNvSpPr>
            <p:nvPr/>
          </p:nvSpPr>
          <p:spPr bwMode="auto">
            <a:xfrm flipH="1">
              <a:off x="2696" y="346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64" name="Group 107"/>
          <p:cNvGrpSpPr>
            <a:grpSpLocks/>
          </p:cNvGrpSpPr>
          <p:nvPr/>
        </p:nvGrpSpPr>
        <p:grpSpPr bwMode="auto">
          <a:xfrm>
            <a:off x="5118100" y="5579492"/>
            <a:ext cx="139700" cy="139700"/>
            <a:chOff x="3224" y="3560"/>
            <a:chExt cx="88" cy="88"/>
          </a:xfrm>
        </p:grpSpPr>
        <p:sp>
          <p:nvSpPr>
            <p:cNvPr id="10276" name="Line 105"/>
            <p:cNvSpPr>
              <a:spLocks noChangeShapeType="1"/>
            </p:cNvSpPr>
            <p:nvPr/>
          </p:nvSpPr>
          <p:spPr bwMode="auto">
            <a:xfrm>
              <a:off x="3224" y="3560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7" name="Line 106"/>
            <p:cNvSpPr>
              <a:spLocks noChangeShapeType="1"/>
            </p:cNvSpPr>
            <p:nvPr/>
          </p:nvSpPr>
          <p:spPr bwMode="auto">
            <a:xfrm flipH="1">
              <a:off x="3224" y="3560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3975100" y="2683892"/>
            <a:ext cx="1663700" cy="3035300"/>
            <a:chOff x="2504" y="1736"/>
            <a:chExt cx="1048" cy="1912"/>
          </a:xfrm>
        </p:grpSpPr>
        <p:sp>
          <p:nvSpPr>
            <p:cNvPr id="10267" name="Line 108"/>
            <p:cNvSpPr>
              <a:spLocks noChangeShapeType="1"/>
            </p:cNvSpPr>
            <p:nvPr/>
          </p:nvSpPr>
          <p:spPr bwMode="auto">
            <a:xfrm>
              <a:off x="2504" y="1736"/>
              <a:ext cx="136" cy="472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8" name="Line 109"/>
            <p:cNvSpPr>
              <a:spLocks noChangeShapeType="1"/>
            </p:cNvSpPr>
            <p:nvPr/>
          </p:nvSpPr>
          <p:spPr bwMode="auto">
            <a:xfrm flipH="1">
              <a:off x="2504" y="2216"/>
              <a:ext cx="136" cy="232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9" name="Line 110"/>
            <p:cNvSpPr>
              <a:spLocks noChangeShapeType="1"/>
            </p:cNvSpPr>
            <p:nvPr/>
          </p:nvSpPr>
          <p:spPr bwMode="auto">
            <a:xfrm>
              <a:off x="2504" y="2456"/>
              <a:ext cx="40" cy="136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0" name="Line 111"/>
            <p:cNvSpPr>
              <a:spLocks noChangeShapeType="1"/>
            </p:cNvSpPr>
            <p:nvPr/>
          </p:nvSpPr>
          <p:spPr bwMode="auto">
            <a:xfrm>
              <a:off x="2552" y="2592"/>
              <a:ext cx="520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1" name="Line 112"/>
            <p:cNvSpPr>
              <a:spLocks noChangeShapeType="1"/>
            </p:cNvSpPr>
            <p:nvPr/>
          </p:nvSpPr>
          <p:spPr bwMode="auto">
            <a:xfrm>
              <a:off x="3080" y="2600"/>
              <a:ext cx="88" cy="184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2" name="Line 113"/>
            <p:cNvSpPr>
              <a:spLocks noChangeShapeType="1"/>
            </p:cNvSpPr>
            <p:nvPr/>
          </p:nvSpPr>
          <p:spPr bwMode="auto">
            <a:xfrm flipH="1">
              <a:off x="2888" y="2792"/>
              <a:ext cx="280" cy="376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3" name="Line 114"/>
            <p:cNvSpPr>
              <a:spLocks noChangeShapeType="1"/>
            </p:cNvSpPr>
            <p:nvPr/>
          </p:nvSpPr>
          <p:spPr bwMode="auto">
            <a:xfrm>
              <a:off x="2888" y="3176"/>
              <a:ext cx="184" cy="184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4" name="Line 115"/>
            <p:cNvSpPr>
              <a:spLocks noChangeShapeType="1"/>
            </p:cNvSpPr>
            <p:nvPr/>
          </p:nvSpPr>
          <p:spPr bwMode="auto">
            <a:xfrm flipV="1">
              <a:off x="3076" y="3316"/>
              <a:ext cx="280" cy="4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5" name="Line 116"/>
            <p:cNvSpPr>
              <a:spLocks noChangeShapeType="1"/>
            </p:cNvSpPr>
            <p:nvPr/>
          </p:nvSpPr>
          <p:spPr bwMode="auto">
            <a:xfrm>
              <a:off x="3368" y="3320"/>
              <a:ext cx="184" cy="328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1" name="圓角矩形圖說文字 120"/>
          <p:cNvSpPr/>
          <p:nvPr/>
        </p:nvSpPr>
        <p:spPr>
          <a:xfrm>
            <a:off x="7279704" y="1828544"/>
            <a:ext cx="649287" cy="360363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99171" y="6309320"/>
            <a:ext cx="30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More about </a:t>
            </a:r>
            <a:r>
              <a:rPr lang="en-US" altLang="zh-TW" dirty="0" err="1">
                <a:hlinkClick r:id="rId5"/>
              </a:rPr>
              <a:t>Voronoi</a:t>
            </a:r>
            <a:r>
              <a:rPr lang="en-US" altLang="zh-TW" dirty="0">
                <a:hlinkClick r:id="rId5"/>
              </a:rPr>
              <a:t> diagrams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照相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照相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Demos by Cleve </a:t>
            </a:r>
            <a:r>
              <a:rPr lang="en-US" altLang="zh-TW" dirty="0" err="1"/>
              <a:t>Moler</a:t>
            </a:r>
            <a:endParaRPr lang="zh-TW" altLang="en-US" dirty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/>
              <a:t>Cleve’s Demos of Delaunay triangles and Voronoi diagram</a:t>
            </a:r>
          </a:p>
          <a:p>
            <a:pPr lvl="1"/>
            <a:r>
              <a:rPr lang="en-US" altLang="zh-TW" dirty="0"/>
              <a:t>books/</a:t>
            </a:r>
            <a:r>
              <a:rPr lang="en-US" altLang="zh-TW" dirty="0" err="1"/>
              <a:t>dcpr</a:t>
            </a:r>
            <a:r>
              <a:rPr lang="en-US" altLang="zh-TW" dirty="0"/>
              <a:t>/example/</a:t>
            </a:r>
            <a:r>
              <a:rPr lang="en-US" altLang="zh-TW" dirty="0" err="1"/>
              <a:t>cleve</a:t>
            </a:r>
            <a:r>
              <a:rPr lang="en-US" altLang="zh-TW" dirty="0"/>
              <a:t>/</a:t>
            </a:r>
            <a:r>
              <a:rPr lang="en-US" altLang="zh-TW" dirty="0" err="1"/>
              <a:t>vshow.m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1536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E28D0EE-A82D-4EA8-BB6B-D6CEDAABC17D}" type="slidenum"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zh-TW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924175"/>
            <a:ext cx="4616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1028700" y="666750"/>
            <a:ext cx="7935913" cy="808038"/>
          </a:xfrm>
        </p:spPr>
        <p:txBody>
          <a:bodyPr/>
          <a:lstStyle/>
          <a:p>
            <a:r>
              <a:rPr lang="en-US" altLang="zh-TW" dirty="0"/>
              <a:t>Natural Examples of </a:t>
            </a:r>
            <a:r>
              <a:rPr lang="en-US" altLang="zh-TW" dirty="0" err="1"/>
              <a:t>Voronoi</a:t>
            </a:r>
            <a:r>
              <a:rPr lang="en-US" altLang="zh-TW" dirty="0"/>
              <a:t> Diagrams (1/2)</a:t>
            </a:r>
            <a:endParaRPr lang="zh-TW" altLang="en-US" dirty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389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6391" name="Picture 2" descr="榴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17430"/>
            <a:ext cx="3236541" cy="317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 descr="D:\users\jang\books\dcpr\example\cleve\saltfla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938"/>
            <a:ext cx="4596342" cy="316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2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028700" y="666750"/>
            <a:ext cx="7935913" cy="808038"/>
          </a:xfrm>
        </p:spPr>
        <p:txBody>
          <a:bodyPr/>
          <a:lstStyle/>
          <a:p>
            <a:r>
              <a:rPr lang="en-US" altLang="zh-TW" dirty="0"/>
              <a:t>Natural Examples of </a:t>
            </a:r>
            <a:r>
              <a:rPr lang="en-US" altLang="zh-TW" dirty="0" err="1"/>
              <a:t>Voronoi</a:t>
            </a:r>
            <a:r>
              <a:rPr lang="en-US" altLang="zh-TW" dirty="0"/>
              <a:t> Diagrams (2/2)</a:t>
            </a:r>
            <a:endParaRPr lang="zh-TW" altLang="en-US" dirty="0"/>
          </a:p>
        </p:txBody>
      </p:sp>
      <p:pic>
        <p:nvPicPr>
          <p:cNvPr id="17411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680027"/>
            <a:ext cx="4011364" cy="2665644"/>
          </a:xfrm>
        </p:spPr>
      </p:pic>
      <p:sp>
        <p:nvSpPr>
          <p:cNvPr id="17413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7415" name="Picture 2" descr="http://t3.gstatic.com/images?q=tbn:ANd9GcQrf8O6RijjAT_tPecrFHPcIISASXT71TWgKVELEb-BqxXIxEAcYw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3" y="1648168"/>
            <a:ext cx="3445621" cy="26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twwiki.com/uploads/wiki/b4/35/11032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4" y="4374263"/>
            <a:ext cx="3486109" cy="23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wwiki.com/uploads/wiki/84/0c/901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11" y="4374263"/>
            <a:ext cx="3462773" cy="23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KNNC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/>
              <a:t>Strengths of KNNC</a:t>
            </a:r>
          </a:p>
          <a:p>
            <a:pPr lvl="1"/>
            <a:r>
              <a:rPr lang="en-US" altLang="zh-TW" dirty="0"/>
              <a:t>Intuitive</a:t>
            </a:r>
          </a:p>
          <a:p>
            <a:pPr lvl="1"/>
            <a:r>
              <a:rPr lang="en-US" altLang="zh-TW" dirty="0"/>
              <a:t>No computation for model construction</a:t>
            </a:r>
          </a:p>
          <a:p>
            <a:pPr>
              <a:buFontTx/>
              <a:buChar char="•"/>
            </a:pPr>
            <a:r>
              <a:rPr lang="en-US" altLang="zh-TW" dirty="0"/>
              <a:t>Weakness of KNNC</a:t>
            </a:r>
          </a:p>
          <a:p>
            <a:pPr lvl="1"/>
            <a:r>
              <a:rPr lang="en-US" altLang="zh-TW" dirty="0"/>
              <a:t>Massive computation required when dataset is big</a:t>
            </a:r>
          </a:p>
          <a:p>
            <a:pPr lvl="1"/>
            <a:r>
              <a:rPr lang="en-US" altLang="zh-TW" dirty="0"/>
              <a:t>No straightforward way</a:t>
            </a:r>
          </a:p>
          <a:p>
            <a:pPr lvl="2"/>
            <a:r>
              <a:rPr lang="en-US" altLang="zh-TW" dirty="0"/>
              <a:t>To determine the value of K</a:t>
            </a:r>
          </a:p>
          <a:p>
            <a:pPr lvl="2"/>
            <a:r>
              <a:rPr lang="en-US" altLang="zh-TW" dirty="0"/>
              <a:t>To rescale the dataset along each dimension</a:t>
            </a:r>
          </a:p>
        </p:txBody>
      </p:sp>
      <p:sp>
        <p:nvSpPr>
          <p:cNvPr id="12293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3491880" y="1844502"/>
            <a:ext cx="649288" cy="360362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Z normalization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rgbClr val="FF0000"/>
                </a:solidFill>
              </a:rPr>
              <a:t> z score</a:t>
            </a:r>
          </a:p>
          <a:p>
            <a:pPr lvl="1"/>
            <a:r>
              <a:rPr lang="en-US" altLang="zh-TW" dirty="0"/>
              <a:t>To have zero mean and unit variance along each feature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Range normalization</a:t>
            </a:r>
          </a:p>
          <a:p>
            <a:pPr lvl="1"/>
            <a:r>
              <a:rPr lang="en-US" altLang="zh-TW" dirty="0"/>
              <a:t>To have a specific range, such as [0, 1], along each feature</a:t>
            </a:r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13315" name="頁尾版面配置區 4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Preprocessing of Feature Normalization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955160" y="3140968"/>
            <a:ext cx="649288" cy="360363"/>
          </a:xfrm>
          <a:prstGeom prst="wedgeRoundRectCallout">
            <a:avLst>
              <a:gd name="adj1" fmla="val -77549"/>
              <a:gd name="adj2" fmla="val 64912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物件 1"/>
              <p:cNvSpPr txBox="1"/>
              <p:nvPr/>
            </p:nvSpPr>
            <p:spPr>
              <a:xfrm>
                <a:off x="939906" y="3501331"/>
                <a:ext cx="7467600" cy="28400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TW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values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specific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feature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dataset</m:t>
                    </m:r>
                  </m:oMath>
                </a14:m>
                <a:endParaRPr lang="en-US" altLang="zh-TW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TW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Z normalization:</a:t>
                </a:r>
                <a:br>
                  <a:rPr lang="zh-TW" alt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being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respectively</m:t>
                      </m:r>
                    </m:oMath>
                  </m:oMathPara>
                </a14:m>
                <a:endParaRPr lang="en-US" altLang="zh-TW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TW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Range normalization:</a:t>
                </a:r>
                <a:br>
                  <a:rPr lang="zh-TW" altLang="en-US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0, 1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06" y="3501331"/>
                <a:ext cx="7467600" cy="2840037"/>
              </a:xfrm>
              <a:prstGeom prst="rect">
                <a:avLst/>
              </a:prstGeom>
              <a:blipFill>
                <a:blip r:embed="rId3"/>
                <a:stretch>
                  <a:fillRect l="-570" t="-10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14198</TotalTime>
  <Words>525</Words>
  <Application>Microsoft Office PowerPoint</Application>
  <PresentationFormat>如螢幕大小 (4:3)</PresentationFormat>
  <Paragraphs>114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Wingdings 2</vt:lpstr>
      <vt:lpstr>壁窗</vt:lpstr>
      <vt:lpstr>K-Nearest Neighbor Classifiers (KNNC)</vt:lpstr>
      <vt:lpstr> Concept of KNNC</vt:lpstr>
      <vt:lpstr>Flowchart for KNNC</vt:lpstr>
      <vt:lpstr>Decision Boundary for 1NNC</vt:lpstr>
      <vt:lpstr>Demos by Cleve Moler</vt:lpstr>
      <vt:lpstr>Natural Examples of Voronoi Diagrams (1/2)</vt:lpstr>
      <vt:lpstr>Natural Examples of Voronoi Diagrams (2/2)</vt:lpstr>
      <vt:lpstr>Characteristics of KNNC</vt:lpstr>
      <vt:lpstr>Preprocessing of Feature Normalization</vt:lpstr>
      <vt:lpstr>Variants for KNNC</vt:lpstr>
      <vt:lpstr>1NNC Decision Boundaries</vt:lpstr>
      <vt:lpstr>1NNC Distance/Posterior as Surfaces and Contours</vt:lpstr>
      <vt:lpstr>Using Prototypes in KNNC</vt:lpstr>
      <vt:lpstr>Decision Boundaries of Different Classifiers</vt:lpstr>
      <vt:lpstr>Exercise: KNNC Decision Boundary</vt:lpstr>
      <vt:lpstr>Exercise: Nearest Prototype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766</cp:revision>
  <dcterms:created xsi:type="dcterms:W3CDTF">2008-11-09T17:03:56Z</dcterms:created>
  <dcterms:modified xsi:type="dcterms:W3CDTF">2022-08-14T04:06:42Z</dcterms:modified>
</cp:coreProperties>
</file>