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47" r:id="rId2"/>
    <p:sldId id="275" r:id="rId3"/>
    <p:sldId id="372" r:id="rId4"/>
    <p:sldId id="376" r:id="rId5"/>
    <p:sldId id="374" r:id="rId6"/>
    <p:sldId id="364" r:id="rId7"/>
    <p:sldId id="375" r:id="rId8"/>
    <p:sldId id="37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3" d="100"/>
          <a:sy n="83" d="100"/>
        </p:scale>
        <p:origin x="603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MATLAB: </a:t>
            </a:r>
            <a:r>
              <a:rPr lang="en-US" altLang="zh-TW" dirty="0" err="1"/>
              <a:t>goCandlePlot.m</a:t>
            </a:r>
            <a:r>
              <a:rPr lang="en-US" altLang="zh-TW" dirty="0"/>
              <a:t> (http://mirlab.org/jang/courses/fintech/example/goCandlePlot.m)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482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048000" y="1340768"/>
            <a:ext cx="82296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48000" y="3933056"/>
            <a:ext cx="82296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  <a:prstGeom prst="rect">
            <a:avLst/>
          </a:prstGeom>
        </p:spPr>
        <p:txBody>
          <a:bodyPr/>
          <a:lstStyle/>
          <a:p>
            <a:fld id="{7391D087-687E-41BD-A764-B6B8D3C798FC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矩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矩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橢圓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橢圓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橢圓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8589" y="278112"/>
            <a:ext cx="17272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57E169D1-FD8F-4286-9D28-09B5A7788756}" type="datetime1">
              <a:rPr lang="zh-TW" altLang="en-US" smtClean="0"/>
              <a:t>2023/8/14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525" y="135236"/>
            <a:ext cx="17272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橢圓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橢圓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橢圓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AD79DC08-DC78-4909-AB0C-6338BE709B4C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3D2B92F-197F-43D9-8B18-B487590C335E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73F85D07-20CA-4AD0-ADE5-679EF5E6A94D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71A98DFA-9699-40A8-8E0D-4825FCD6BDDE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橢圓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橢圓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85709" y="1500174"/>
            <a:ext cx="1123957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85709" y="1571612"/>
            <a:ext cx="11239579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11513861" y="628652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1218205" y="6290270"/>
            <a:ext cx="110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z="1800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sz="1800" dirty="0">
                <a:solidFill>
                  <a:schemeClr val="accent3">
                    <a:lumMod val="75000"/>
                  </a:schemeClr>
                </a:solidFill>
              </a:rPr>
              <a:t>/8</a:t>
            </a:r>
            <a:endParaRPr lang="zh-TW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SPY/history?period1=1167580800&amp;period2=1508947200&amp;interval=1d&amp;filter=history&amp;frequency=1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hyperlink" Target="http://mirlab.org/jang/courses/fintech/example/goCandlePlot.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Nb6eOHwAIo" TargetMode="External"/><Relationship Id="rId3" Type="http://schemas.openxmlformats.org/officeDocument/2006/relationships/hyperlink" Target="https://www.youtube.com/watch?v=B3uLtSn9ExE" TargetMode="External"/><Relationship Id="rId7" Type="http://schemas.openxmlformats.org/officeDocument/2006/relationships/hyperlink" Target="https://www.youtube.com/watch?v=qhITgX2ZapM" TargetMode="External"/><Relationship Id="rId2" Type="http://schemas.openxmlformats.org/officeDocument/2006/relationships/hyperlink" Target="https://www.youtube.com/watch?v=V__cjhFm0L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q9uzSaDyVg0" TargetMode="External"/><Relationship Id="rId5" Type="http://schemas.openxmlformats.org/officeDocument/2006/relationships/hyperlink" Target="https://www.youtube.com/watch?v=jOfEX78_YZE&amp;t=645s" TargetMode="External"/><Relationship Id="rId10" Type="http://schemas.openxmlformats.org/officeDocument/2006/relationships/hyperlink" Target="https://www.youtube.com/watch?v=RQ8iWTAU4_Y" TargetMode="External"/><Relationship Id="rId4" Type="http://schemas.openxmlformats.org/officeDocument/2006/relationships/hyperlink" Target="https://www.youtube.com/watch?v=8dFWHQRJUyI" TargetMode="External"/><Relationship Id="rId9" Type="http://schemas.openxmlformats.org/officeDocument/2006/relationships/hyperlink" Target="https://www.youtube.com/watch?v=euyY8W2fxF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eydj.com/KMDJ/wiki/WikiViewer.aspx?Title=K%E7%B7%9A%E5%9C%96" TargetMode="External"/><Relationship Id="rId2" Type="http://schemas.openxmlformats.org/officeDocument/2006/relationships/hyperlink" Target="https://www.cmoney.tw/notes/note-detail.aspx?nid=62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.tw/search?q=K%E7%B7%9A%E5%9C%96&amp;oq=K%E7%B7%9A%E5%9C%96&amp;aqs=chrome..69i57j0l5.15747j0j8&amp;sourceid=chrome&amp;ie=UTF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/>
              <a:t>K</a:t>
            </a:r>
            <a:r>
              <a:rPr lang="zh-TW" altLang="en-US" sz="3600" dirty="0"/>
              <a:t>線圖</a:t>
            </a:r>
            <a:r>
              <a:rPr lang="en-US" altLang="zh-TW" sz="3600" dirty="0"/>
              <a:t>/</a:t>
            </a:r>
            <a:r>
              <a:rPr lang="zh-TW" altLang="en-US" sz="3600" dirty="0"/>
              <a:t>蠟燭線</a:t>
            </a:r>
            <a:br>
              <a:rPr lang="en-US" altLang="zh-TW" sz="3600" dirty="0"/>
            </a:br>
            <a:r>
              <a:rPr lang="en-US" altLang="zh-TW" sz="3600" dirty="0"/>
              <a:t>Candlestick Charts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10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94313" y="5795972"/>
            <a:ext cx="1183337" cy="369332"/>
          </a:xfr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2023/8/14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線圖（</a:t>
            </a:r>
            <a:r>
              <a:rPr lang="en-US" altLang="zh-TW" dirty="0" err="1"/>
              <a:t>Rosokuashi</a:t>
            </a:r>
            <a:r>
              <a:rPr lang="en-US" altLang="zh-TW" dirty="0"/>
              <a:t> chart</a:t>
            </a:r>
            <a:r>
              <a:rPr lang="zh-TW" altLang="en-US" dirty="0"/>
              <a:t>）：又稱為陰陽線、酒井線、蠟燭線（</a:t>
            </a:r>
            <a:r>
              <a:rPr lang="en-US" altLang="zh-TW" dirty="0"/>
              <a:t>candlestick chart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/>
              <a:t>Goal: Summarize daily prices of OHLC</a:t>
            </a:r>
          </a:p>
          <a:p>
            <a:pPr lvl="1"/>
            <a:r>
              <a:rPr lang="en-US" altLang="zh-TW" dirty="0"/>
              <a:t>O: open (</a:t>
            </a:r>
            <a:r>
              <a:rPr lang="zh-TW" altLang="en-US" dirty="0"/>
              <a:t>開盤價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H: high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最高價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L: low (</a:t>
            </a:r>
            <a:r>
              <a:rPr lang="zh-TW" altLang="en-US" dirty="0"/>
              <a:t>最低價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C: close (</a:t>
            </a:r>
            <a:r>
              <a:rPr lang="zh-TW" altLang="en-US" dirty="0"/>
              <a:t>收盤價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Examples by drawing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線圖的實例</a:t>
            </a:r>
            <a:endParaRPr lang="en-US" altLang="zh-TW" dirty="0"/>
          </a:p>
          <a:p>
            <a:pPr lvl="1"/>
            <a:r>
              <a:rPr lang="zh-TW" altLang="en-US" dirty="0"/>
              <a:t>黑白顯示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彩色顯示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線圖：實例</a:t>
            </a:r>
          </a:p>
        </p:txBody>
      </p:sp>
      <p:pic>
        <p:nvPicPr>
          <p:cNvPr id="3074" name="Picture 2" descr="K線圖的繪製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85" y="2636912"/>
            <a:ext cx="260668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線圖（台積電日線圖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3" y="2156701"/>
            <a:ext cx="3570505" cy="203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fsv.cmoney.tw/cmstatic/notes/capture/44320/201310141211409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172" y="4941168"/>
            <a:ext cx="175370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「k線圖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356104"/>
            <a:ext cx="3600400" cy="202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圓角矩形圖說文字 7"/>
          <p:cNvSpPr/>
          <p:nvPr/>
        </p:nvSpPr>
        <p:spPr>
          <a:xfrm>
            <a:off x="5360211" y="5958595"/>
            <a:ext cx="831175" cy="374571"/>
          </a:xfrm>
          <a:prstGeom prst="wedgeRoundRectCallout">
            <a:avLst>
              <a:gd name="adj1" fmla="val 87615"/>
              <a:gd name="adj2" fmla="val -1714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成交量</a:t>
            </a:r>
          </a:p>
        </p:txBody>
      </p:sp>
      <p:sp>
        <p:nvSpPr>
          <p:cNvPr id="9" name="圓角矩形圖說文字 8"/>
          <p:cNvSpPr/>
          <p:nvPr/>
        </p:nvSpPr>
        <p:spPr>
          <a:xfrm>
            <a:off x="7060903" y="3366307"/>
            <a:ext cx="629563" cy="374571"/>
          </a:xfrm>
          <a:prstGeom prst="wedgeRoundRectCallout">
            <a:avLst>
              <a:gd name="adj1" fmla="val 56"/>
              <a:gd name="adj2" fmla="val -14458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均線</a:t>
            </a:r>
          </a:p>
        </p:txBody>
      </p:sp>
    </p:spTree>
    <p:extLst>
      <p:ext uri="{BB962C8B-B14F-4D97-AF65-F5344CB8AC3E}">
        <p14:creationId xmlns:p14="http://schemas.microsoft.com/office/powerpoint/2010/main" val="10647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/>
              <a:t>以時間區間來</a:t>
            </a:r>
            <a:r>
              <a:rPr lang="zh-TW" altLang="en-US" dirty="0"/>
              <a:t>區分</a:t>
            </a:r>
            <a:r>
              <a:rPr lang="en-US" altLang="zh-TW" dirty="0"/>
              <a:t>K</a:t>
            </a:r>
            <a:r>
              <a:rPr lang="zh-TW" altLang="en-US" dirty="0"/>
              <a:t>線圖的類別</a:t>
            </a:r>
            <a:endParaRPr lang="en-US" altLang="zh-TW" dirty="0"/>
          </a:p>
          <a:p>
            <a:pPr lvl="1"/>
            <a:r>
              <a:rPr lang="zh-TW" altLang="en-US" dirty="0"/>
              <a:t>日：</a:t>
            </a:r>
            <a:r>
              <a:rPr lang="en-US" altLang="zh-TW" dirty="0"/>
              <a:t>1</a:t>
            </a:r>
            <a:r>
              <a:rPr lang="zh-TW" altLang="en-US" dirty="0"/>
              <a:t>天</a:t>
            </a:r>
            <a:endParaRPr lang="en-US" altLang="zh-TW" dirty="0"/>
          </a:p>
          <a:p>
            <a:pPr lvl="1"/>
            <a:r>
              <a:rPr lang="zh-TW" altLang="en-US" dirty="0"/>
              <a:t>週：</a:t>
            </a:r>
            <a:r>
              <a:rPr lang="en-US" altLang="zh-TW" dirty="0"/>
              <a:t>5</a:t>
            </a:r>
            <a:r>
              <a:rPr lang="zh-TW" altLang="en-US" dirty="0"/>
              <a:t>天</a:t>
            </a:r>
            <a:endParaRPr lang="en-US" altLang="zh-TW" dirty="0"/>
          </a:p>
          <a:p>
            <a:pPr lvl="1"/>
            <a:r>
              <a:rPr lang="zh-TW" altLang="en-US" dirty="0"/>
              <a:t>雙週：</a:t>
            </a:r>
            <a:r>
              <a:rPr lang="en-US" altLang="zh-TW" dirty="0"/>
              <a:t>10</a:t>
            </a:r>
            <a:r>
              <a:rPr lang="zh-TW" altLang="en-US" dirty="0"/>
              <a:t>天</a:t>
            </a:r>
            <a:endParaRPr lang="en-US" altLang="zh-TW" dirty="0"/>
          </a:p>
          <a:p>
            <a:pPr lvl="1"/>
            <a:r>
              <a:rPr lang="zh-TW" altLang="en-US" dirty="0"/>
              <a:t>月：</a:t>
            </a:r>
            <a:r>
              <a:rPr lang="en-US" altLang="zh-TW" dirty="0"/>
              <a:t>20</a:t>
            </a:r>
            <a:r>
              <a:rPr lang="zh-TW" altLang="en-US" dirty="0"/>
              <a:t>天</a:t>
            </a:r>
            <a:endParaRPr lang="en-US" altLang="zh-TW" dirty="0"/>
          </a:p>
          <a:p>
            <a:pPr lvl="1"/>
            <a:r>
              <a:rPr lang="zh-TW" altLang="en-US" dirty="0"/>
              <a:t>季：</a:t>
            </a:r>
            <a:r>
              <a:rPr lang="en-US" altLang="zh-TW" dirty="0"/>
              <a:t>60</a:t>
            </a:r>
            <a:r>
              <a:rPr lang="zh-TW" altLang="en-US" dirty="0"/>
              <a:t>天</a:t>
            </a:r>
            <a:endParaRPr lang="en-US" altLang="zh-TW" dirty="0"/>
          </a:p>
          <a:p>
            <a:pPr lvl="1"/>
            <a:r>
              <a:rPr lang="zh-TW" altLang="en-US" dirty="0"/>
              <a:t>半年：</a:t>
            </a:r>
            <a:r>
              <a:rPr lang="en-US" altLang="zh-TW" dirty="0"/>
              <a:t>120</a:t>
            </a:r>
            <a:r>
              <a:rPr lang="zh-TW" altLang="en-US" dirty="0"/>
              <a:t>天</a:t>
            </a:r>
            <a:endParaRPr lang="en-US" altLang="zh-TW" dirty="0"/>
          </a:p>
          <a:p>
            <a:pPr lvl="1"/>
            <a:r>
              <a:rPr lang="zh-TW" altLang="en-US" dirty="0"/>
              <a:t>年：</a:t>
            </a:r>
            <a:r>
              <a:rPr lang="en-US" altLang="zh-TW" dirty="0"/>
              <a:t>240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en-US" altLang="zh-TW" dirty="0"/>
              <a:t>K</a:t>
            </a:r>
            <a:r>
              <a:rPr lang="zh-TW" altLang="en-US" dirty="0"/>
              <a:t>線圖轉換</a:t>
            </a:r>
            <a:endParaRPr lang="en-US" altLang="zh-TW" dirty="0"/>
          </a:p>
          <a:p>
            <a:pPr lvl="1"/>
            <a:r>
              <a:rPr lang="zh-TW" altLang="en-US" dirty="0"/>
              <a:t>日</a:t>
            </a:r>
            <a:r>
              <a:rPr lang="en-US" altLang="zh-TW" dirty="0"/>
              <a:t>K</a:t>
            </a:r>
            <a:r>
              <a:rPr lang="zh-TW" altLang="en-US" dirty="0"/>
              <a:t>線圖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/>
              <a:t>週</a:t>
            </a:r>
            <a:r>
              <a:rPr lang="en-US" altLang="zh-TW" dirty="0"/>
              <a:t>K</a:t>
            </a:r>
            <a:r>
              <a:rPr lang="zh-TW" altLang="en-US" dirty="0"/>
              <a:t>線圖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線圖：類別與轉換</a:t>
            </a:r>
          </a:p>
        </p:txBody>
      </p:sp>
    </p:spTree>
    <p:extLst>
      <p:ext uri="{BB962C8B-B14F-4D97-AF65-F5344CB8AC3E}">
        <p14:creationId xmlns:p14="http://schemas.microsoft.com/office/powerpoint/2010/main" val="171473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Data source of spy.csv </a:t>
            </a:r>
            <a:endParaRPr lang="en-US" altLang="zh-TW" dirty="0"/>
          </a:p>
          <a:p>
            <a:r>
              <a:rPr lang="en-US" altLang="zh-TW" dirty="0"/>
              <a:t>Python plots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Matlab</a:t>
            </a:r>
            <a:r>
              <a:rPr lang="en-US" altLang="zh-TW" dirty="0"/>
              <a:t> plots</a:t>
            </a:r>
          </a:p>
          <a:p>
            <a:pPr lvl="1"/>
            <a:r>
              <a:rPr lang="en-US" altLang="zh-TW" dirty="0">
                <a:hlinkClick r:id="rId4"/>
              </a:rPr>
              <a:t>http://mirlab.org/jang/courses/fintech/example/goCandlePlot.m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線圖：繪圖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00" y="4005064"/>
            <a:ext cx="3456384" cy="25922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05064"/>
            <a:ext cx="3477473" cy="2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</a:p>
          <a:p>
            <a:pPr lvl="1"/>
            <a:r>
              <a:rPr lang="zh-TW" altLang="en-US" dirty="0"/>
              <a:t>行情自開盤一路上漲至收盤為止</a:t>
            </a:r>
            <a:endParaRPr lang="en-US" altLang="zh-TW" dirty="0"/>
          </a:p>
          <a:p>
            <a:pPr lvl="1"/>
            <a:r>
              <a:rPr lang="zh-TW" altLang="en-US" dirty="0"/>
              <a:t>行情自開盤一路下跌至收盤為止</a:t>
            </a:r>
            <a:endParaRPr lang="en-US" altLang="zh-TW" dirty="0"/>
          </a:p>
          <a:p>
            <a:pPr lvl="1"/>
            <a:r>
              <a:rPr lang="zh-TW" altLang="en-US" dirty="0"/>
              <a:t>行情自開盤後即一路上漲，但在收盤前出現了少許拉回</a:t>
            </a:r>
            <a:endParaRPr lang="en-US" altLang="zh-TW" dirty="0"/>
          </a:p>
          <a:p>
            <a:pPr lvl="1"/>
            <a:r>
              <a:rPr lang="zh-TW" altLang="en-US" dirty="0"/>
              <a:t>行情自開盤後即一路下跌，但在收盤前出現了少許反彈</a:t>
            </a:r>
            <a:endParaRPr lang="en-US" altLang="zh-TW" dirty="0"/>
          </a:p>
          <a:p>
            <a:pPr lvl="1"/>
            <a:r>
              <a:rPr lang="zh-TW" altLang="en-US" dirty="0"/>
              <a:t>行情開盤後曾經下挫，但後來在收盤前，行情一路上揚</a:t>
            </a:r>
            <a:endParaRPr lang="en-US" altLang="zh-TW" dirty="0"/>
          </a:p>
          <a:p>
            <a:pPr lvl="1"/>
            <a:r>
              <a:rPr lang="zh-TW" altLang="en-US" dirty="0"/>
              <a:t>行情開盤後曾經上揚，但後來在收盤前，行情一路下挫</a:t>
            </a:r>
            <a:endParaRPr lang="en-US" altLang="zh-TW" dirty="0"/>
          </a:p>
          <a:p>
            <a:pPr lvl="1"/>
            <a:r>
              <a:rPr lang="zh-TW" altLang="en-US" dirty="0"/>
              <a:t>行情上下震盪，而最後仍以低於開盤的價位收盤結束（四種可能！）</a:t>
            </a:r>
            <a:endParaRPr lang="en-US" altLang="zh-TW" dirty="0"/>
          </a:p>
          <a:p>
            <a:pPr lvl="1"/>
            <a:r>
              <a:rPr lang="zh-TW" altLang="en-US" dirty="0"/>
              <a:t>開盤漲停鎖死</a:t>
            </a:r>
            <a:endParaRPr lang="en-US" altLang="zh-TW" dirty="0"/>
          </a:p>
          <a:p>
            <a:pPr lvl="1"/>
            <a:r>
              <a:rPr lang="zh-TW" altLang="en-US" dirty="0"/>
              <a:t>開盤跌停鎖死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線圖：文字描述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7312470" y="1902302"/>
            <a:ext cx="655738" cy="374571"/>
          </a:xfrm>
          <a:prstGeom prst="wedgeRoundRectCallout">
            <a:avLst>
              <a:gd name="adj1" fmla="val 20968"/>
              <a:gd name="adj2" fmla="val -3150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Quiz!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2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9D70117-E56E-4302-9038-393697FD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線教學＠</a:t>
            </a:r>
            <a:r>
              <a:rPr lang="en-US" altLang="zh-TW" dirty="0" err="1"/>
              <a:t>youtube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EBB9DC-58ED-447B-AD70-2FCC1206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69D1-FD8F-4286-9D28-09B5A7788756}" type="datetime1">
              <a:rPr lang="zh-TW" altLang="en-US" smtClean="0"/>
              <a:t>2023/8/14</a:t>
            </a:fld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E44078-CA8F-41A9-B916-C5E35DA08F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844824"/>
            <a:ext cx="48768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hlinkClick r:id="rId2"/>
              </a:rPr>
              <a:t>K</a:t>
            </a:r>
            <a:r>
              <a:rPr lang="zh-TW" altLang="en-US" dirty="0">
                <a:hlinkClick r:id="rId2"/>
              </a:rPr>
              <a:t>線簡介</a:t>
            </a:r>
            <a:r>
              <a:rPr lang="zh-TW" altLang="en-US" dirty="0"/>
              <a:t>（柴鼠兄弟）</a:t>
            </a:r>
            <a:endParaRPr lang="en-US" altLang="zh-TW" dirty="0"/>
          </a:p>
          <a:p>
            <a:pPr lvl="1"/>
            <a:r>
              <a:rPr lang="en-US" altLang="zh-TW" dirty="0"/>
              <a:t>K</a:t>
            </a:r>
            <a:r>
              <a:rPr lang="zh-TW" altLang="en-US" dirty="0"/>
              <a:t>線圖的基本簡介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【</a:t>
            </a:r>
            <a:r>
              <a:rPr lang="zh-TW" altLang="en-US" dirty="0">
                <a:hlinkClick r:id="rId3"/>
              </a:rPr>
              <a:t>籌碼</a:t>
            </a:r>
            <a:r>
              <a:rPr lang="en-US" altLang="zh-TW" dirty="0">
                <a:hlinkClick r:id="rId3"/>
              </a:rPr>
              <a:t>K</a:t>
            </a:r>
            <a:r>
              <a:rPr lang="zh-TW" altLang="en-US" dirty="0">
                <a:hlinkClick r:id="rId3"/>
              </a:rPr>
              <a:t>線</a:t>
            </a:r>
            <a:r>
              <a:rPr lang="en-US" altLang="zh-TW" dirty="0">
                <a:hlinkClick r:id="rId3"/>
              </a:rPr>
              <a:t>1】K</a:t>
            </a:r>
            <a:r>
              <a:rPr lang="zh-TW" altLang="en-US" dirty="0">
                <a:hlinkClick r:id="rId3"/>
              </a:rPr>
              <a:t>線圖</a:t>
            </a:r>
            <a:r>
              <a:rPr lang="zh-TW" altLang="en-US" dirty="0"/>
              <a:t>（</a:t>
            </a:r>
            <a:r>
              <a:rPr lang="en-US" altLang="zh-TW" dirty="0"/>
              <a:t> </a:t>
            </a:r>
            <a:r>
              <a:rPr lang="en-US" altLang="zh-TW" dirty="0" err="1"/>
              <a:t>CMoney</a:t>
            </a:r>
            <a:r>
              <a:rPr lang="zh-TW" altLang="en-US" dirty="0"/>
              <a:t>理財寶）</a:t>
            </a:r>
            <a:endParaRPr lang="en-US" altLang="zh-TW" dirty="0"/>
          </a:p>
          <a:p>
            <a:pPr lvl="1"/>
            <a:r>
              <a:rPr lang="zh-TW" altLang="en-US" dirty="0"/>
              <a:t>典型</a:t>
            </a:r>
            <a:r>
              <a:rPr lang="en-US" altLang="zh-TW" dirty="0"/>
              <a:t>K</a:t>
            </a:r>
            <a:r>
              <a:rPr lang="zh-TW" altLang="en-US" dirty="0"/>
              <a:t>線圖的呈現與互動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K</a:t>
            </a:r>
            <a:r>
              <a:rPr lang="zh-TW" altLang="en-US" dirty="0">
                <a:hlinkClick r:id="rId4"/>
              </a:rPr>
              <a:t>線教學</a:t>
            </a:r>
            <a:r>
              <a:rPr lang="zh-TW" altLang="en-US" dirty="0"/>
              <a:t>（錢線百分百）</a:t>
            </a:r>
            <a:endParaRPr lang="en-US" altLang="zh-TW" dirty="0"/>
          </a:p>
          <a:p>
            <a:pPr lvl="1"/>
            <a:r>
              <a:rPr lang="en-US" altLang="zh-TW" dirty="0"/>
              <a:t>K</a:t>
            </a:r>
            <a:r>
              <a:rPr lang="zh-TW" altLang="en-US" dirty="0"/>
              <a:t>線轉強、多頭貫穿、多頭吞噬、內困三日翻紅</a:t>
            </a:r>
            <a:r>
              <a:rPr lang="en-US" altLang="zh-TW" dirty="0"/>
              <a:t>… </a:t>
            </a:r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630CCE9-864B-481C-A45C-01BEB134D1F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693664" y="1844824"/>
            <a:ext cx="48768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48</a:t>
            </a:r>
            <a:r>
              <a:rPr lang="zh-TW" altLang="en-US" dirty="0"/>
              <a:t>種</a:t>
            </a:r>
            <a:r>
              <a:rPr lang="en-US" altLang="zh-TW" dirty="0"/>
              <a:t>K</a:t>
            </a:r>
            <a:r>
              <a:rPr lang="zh-TW" altLang="en-US" dirty="0"/>
              <a:t>棒型態戰法（錢線百分百）</a:t>
            </a:r>
            <a:endParaRPr lang="en-US" altLang="zh-TW" dirty="0"/>
          </a:p>
          <a:p>
            <a:pPr lvl="1"/>
            <a:r>
              <a:rPr lang="zh-TW" altLang="en-US" dirty="0">
                <a:hlinkClick r:id="rId5"/>
              </a:rPr>
              <a:t>第一集</a:t>
            </a:r>
            <a:r>
              <a:rPr lang="zh-TW" altLang="en-US" dirty="0"/>
              <a:t>：多頭吞噬</a:t>
            </a:r>
            <a:r>
              <a:rPr lang="en-US" altLang="zh-TW" dirty="0"/>
              <a:t>.</a:t>
            </a:r>
            <a:r>
              <a:rPr lang="zh-TW" altLang="en-US" dirty="0"/>
              <a:t>槌子</a:t>
            </a:r>
            <a:r>
              <a:rPr lang="en-US" altLang="zh-TW" dirty="0"/>
              <a:t>.</a:t>
            </a:r>
            <a:r>
              <a:rPr lang="zh-TW" altLang="en-US" dirty="0"/>
              <a:t>吊人</a:t>
            </a:r>
            <a:r>
              <a:rPr lang="en-US" altLang="zh-TW" dirty="0"/>
              <a:t>.</a:t>
            </a:r>
            <a:r>
              <a:rPr lang="zh-TW" altLang="en-US" dirty="0"/>
              <a:t>流星</a:t>
            </a:r>
            <a:r>
              <a:rPr lang="en-US" altLang="zh-TW" dirty="0"/>
              <a:t>.</a:t>
            </a:r>
            <a:r>
              <a:rPr lang="zh-TW" altLang="en-US" dirty="0"/>
              <a:t>多頭母子</a:t>
            </a:r>
            <a:r>
              <a:rPr lang="en-US" altLang="zh-TW" dirty="0"/>
              <a:t>.</a:t>
            </a:r>
            <a:r>
              <a:rPr lang="zh-TW" altLang="en-US" dirty="0"/>
              <a:t>多頭母子十字</a:t>
            </a:r>
            <a:r>
              <a:rPr lang="en-US" altLang="zh-TW" dirty="0"/>
              <a:t>.</a:t>
            </a:r>
            <a:r>
              <a:rPr lang="zh-TW" altLang="en-US" dirty="0"/>
              <a:t>陰吞噬</a:t>
            </a:r>
            <a:r>
              <a:rPr lang="en-US" altLang="zh-TW" dirty="0"/>
              <a:t>.</a:t>
            </a:r>
            <a:r>
              <a:rPr lang="zh-TW" altLang="en-US" dirty="0"/>
              <a:t>空頭母子</a:t>
            </a:r>
            <a:endParaRPr lang="en-US" altLang="zh-TW" dirty="0"/>
          </a:p>
          <a:p>
            <a:pPr lvl="1"/>
            <a:r>
              <a:rPr lang="zh-TW" altLang="en-US" dirty="0">
                <a:hlinkClick r:id="rId6"/>
              </a:rPr>
              <a:t>第二集</a:t>
            </a:r>
            <a:r>
              <a:rPr lang="zh-TW" altLang="en-US" dirty="0"/>
              <a:t>：晨星</a:t>
            </a:r>
            <a:r>
              <a:rPr lang="en-US" altLang="zh-TW" dirty="0"/>
              <a:t>.</a:t>
            </a:r>
            <a:r>
              <a:rPr lang="zh-TW" altLang="en-US" dirty="0"/>
              <a:t>貫穿線</a:t>
            </a:r>
            <a:r>
              <a:rPr lang="en-US" altLang="zh-TW" dirty="0"/>
              <a:t>.</a:t>
            </a:r>
            <a:r>
              <a:rPr lang="zh-TW" altLang="en-US" dirty="0"/>
              <a:t>夜星</a:t>
            </a:r>
            <a:r>
              <a:rPr lang="en-US" altLang="zh-TW" dirty="0"/>
              <a:t>.</a:t>
            </a:r>
            <a:r>
              <a:rPr lang="zh-TW" altLang="en-US" dirty="0"/>
              <a:t>烏雲罩頂</a:t>
            </a:r>
            <a:r>
              <a:rPr lang="en-US" altLang="zh-TW" dirty="0"/>
              <a:t>.</a:t>
            </a:r>
            <a:r>
              <a:rPr lang="zh-TW" altLang="en-US" dirty="0"/>
              <a:t>倒狀錘子</a:t>
            </a:r>
            <a:r>
              <a:rPr lang="en-US" altLang="zh-TW" dirty="0"/>
              <a:t>.</a:t>
            </a:r>
            <a:r>
              <a:rPr lang="zh-TW" altLang="en-US" dirty="0"/>
              <a:t>晨星十字</a:t>
            </a:r>
            <a:r>
              <a:rPr lang="en-US" altLang="zh-TW" dirty="0"/>
              <a:t>.</a:t>
            </a:r>
            <a:r>
              <a:rPr lang="zh-TW" altLang="en-US" dirty="0"/>
              <a:t>雙鴉</a:t>
            </a:r>
            <a:r>
              <a:rPr lang="en-US" altLang="zh-TW" dirty="0"/>
              <a:t>.</a:t>
            </a:r>
            <a:r>
              <a:rPr lang="zh-TW" altLang="en-US" dirty="0"/>
              <a:t>空頭反撲</a:t>
            </a:r>
            <a:endParaRPr lang="en-US" altLang="zh-TW" dirty="0"/>
          </a:p>
          <a:p>
            <a:pPr lvl="1"/>
            <a:r>
              <a:rPr lang="zh-TW" altLang="en-US" dirty="0">
                <a:hlinkClick r:id="rId7"/>
              </a:rPr>
              <a:t>第三集</a:t>
            </a:r>
            <a:r>
              <a:rPr lang="zh-TW" altLang="en-US" dirty="0"/>
              <a:t>：南方三星 梯底 夜星十字 大敵當前 三白兵 內困三日翻紅 三烏鴉 內困三日翻黑</a:t>
            </a:r>
            <a:endParaRPr lang="en-US" altLang="zh-TW" dirty="0"/>
          </a:p>
          <a:p>
            <a:pPr lvl="1"/>
            <a:r>
              <a:rPr lang="zh-TW" altLang="en-US" dirty="0">
                <a:hlinkClick r:id="rId8"/>
              </a:rPr>
              <a:t>第四集</a:t>
            </a:r>
            <a:r>
              <a:rPr lang="zh-TW" altLang="en-US" dirty="0"/>
              <a:t>：外側三日上升 多頭執帶 外側三日下跌 空頭執帶 多頭棄嬰 多頭起跑 空頭起跑 三胎鴉</a:t>
            </a:r>
            <a:endParaRPr lang="en-US" altLang="zh-TW" dirty="0"/>
          </a:p>
          <a:p>
            <a:pPr lvl="1"/>
            <a:r>
              <a:rPr lang="zh-TW" altLang="en-US" dirty="0">
                <a:hlinkClick r:id="rId9"/>
              </a:rPr>
              <a:t>第五集</a:t>
            </a:r>
            <a:r>
              <a:rPr lang="zh-TW" altLang="en-US" dirty="0"/>
              <a:t>：多頭星型十字 多頭反撲 空頭星型十字 空頭遭遇線 獨特三河床 多頭三明治 空頭母子十字 步步為營</a:t>
            </a:r>
            <a:endParaRPr lang="en-US" altLang="zh-TW" dirty="0"/>
          </a:p>
          <a:p>
            <a:pPr lvl="1"/>
            <a:r>
              <a:rPr lang="zh-TW" altLang="en-US" dirty="0">
                <a:hlinkClick r:id="rId10"/>
              </a:rPr>
              <a:t>第六集</a:t>
            </a:r>
            <a:r>
              <a:rPr lang="zh-TW" altLang="en-US" dirty="0"/>
              <a:t>：多頭遭遇線 飛鴿歸巢 空頭棄嬰 雙鴉躍空 閨中乳燕 低價配 多頭三星 空頭三星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364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</a:p>
          <a:p>
            <a:pPr lvl="1"/>
            <a:r>
              <a:rPr lang="zh-TW" altLang="en-US" dirty="0">
                <a:hlinkClick r:id="rId2"/>
              </a:rPr>
              <a:t>什麼是</a:t>
            </a:r>
            <a:r>
              <a:rPr lang="en-US" altLang="zh-TW" dirty="0">
                <a:hlinkClick r:id="rId2"/>
              </a:rPr>
              <a:t>『K</a:t>
            </a:r>
            <a:r>
              <a:rPr lang="zh-TW" altLang="en-US" dirty="0">
                <a:hlinkClick r:id="rId2"/>
              </a:rPr>
              <a:t>線</a:t>
            </a:r>
            <a:r>
              <a:rPr lang="en-US" altLang="zh-TW" dirty="0">
                <a:hlinkClick r:id="rId2"/>
              </a:rPr>
              <a:t>』</a:t>
            </a:r>
            <a:r>
              <a:rPr lang="zh-TW" altLang="en-US" dirty="0">
                <a:hlinkClick r:id="rId2"/>
              </a:rPr>
              <a:t>？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K</a:t>
            </a:r>
            <a:r>
              <a:rPr lang="zh-TW" altLang="en-US" dirty="0">
                <a:hlinkClick r:id="rId3"/>
              </a:rPr>
              <a:t>線圖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Google search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線圖：參考資料</a:t>
            </a:r>
          </a:p>
        </p:txBody>
      </p:sp>
    </p:spTree>
    <p:extLst>
      <p:ext uri="{BB962C8B-B14F-4D97-AF65-F5344CB8AC3E}">
        <p14:creationId xmlns:p14="http://schemas.microsoft.com/office/powerpoint/2010/main" val="32822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14770</TotalTime>
  <Words>602</Words>
  <Application>Microsoft Office PowerPoint</Application>
  <PresentationFormat>寬螢幕</PresentationFormat>
  <Paragraphs>76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K線圖/蠟燭線 Candlestick Charts</vt:lpstr>
      <vt:lpstr>K線圖</vt:lpstr>
      <vt:lpstr>K線圖：實例</vt:lpstr>
      <vt:lpstr>K線圖：類別與轉換</vt:lpstr>
      <vt:lpstr>K線圖：繪圖</vt:lpstr>
      <vt:lpstr>K線圖：文字描述</vt:lpstr>
      <vt:lpstr>K線教學＠youtube</vt:lpstr>
      <vt:lpstr>K線圖：參考資料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763</cp:revision>
  <dcterms:created xsi:type="dcterms:W3CDTF">2008-11-09T17:03:56Z</dcterms:created>
  <dcterms:modified xsi:type="dcterms:W3CDTF">2023-08-14T09:23:33Z</dcterms:modified>
</cp:coreProperties>
</file>