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0" r:id="rId3"/>
    <p:sldId id="351" r:id="rId4"/>
    <p:sldId id="352" r:id="rId5"/>
    <p:sldId id="354" r:id="rId6"/>
    <p:sldId id="353" r:id="rId7"/>
    <p:sldId id="356" r:id="rId8"/>
    <p:sldId id="344" r:id="rId9"/>
    <p:sldId id="348" r:id="rId10"/>
    <p:sldId id="355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8546" autoAdjust="0"/>
  </p:normalViewPr>
  <p:slideViewPr>
    <p:cSldViewPr>
      <p:cViewPr varScale="1">
        <p:scale>
          <a:sx n="91" d="100"/>
          <a:sy n="91" d="100"/>
        </p:scale>
        <p:origin x="121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DB1DD08-76D4-4347-90B1-9F31E288DE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3CFCEE-F8CA-466A-8638-6C6DF2A464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4002BB-E331-45BC-8660-8374427D94AC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7573AC-2EFF-49DB-BE1E-D514BF21E9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47306C-3637-4A68-8B8D-A79682DC83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282986-90C0-4551-9DAE-AEFF679A66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1475078-EE21-43C3-871E-9C74C50336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236205-5E46-4888-BE54-195B0DD935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6D7DA3-8427-48CC-90FA-1E2D06F39CEB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85F745B9-5239-4DB7-B8BB-439E134216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9BF8EDF8-2ED4-4CC6-BEB6-03B24EEE9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8A5118-17F7-4C04-B259-00DA49638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C21845-6374-4ABA-9BA2-E47392E9D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6B8555-4401-444A-BB64-94546D331E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F8C85D-4AE9-4E55-BF79-15DC0DDE0134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CE6744-158C-45E8-AF8B-28B11568D6D9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DBC21C-F886-430B-9646-8FE8236361C9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89746D-6E8C-4AB0-9ABD-B7615AFC2E1F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線接點 9">
            <a:extLst>
              <a:ext uri="{FF2B5EF4-FFF2-40B4-BE49-F238E27FC236}">
                <a16:creationId xmlns:a16="http://schemas.microsoft.com/office/drawing/2014/main" id="{5F662718-C29C-43B7-B0CF-43205D1DD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AA135ADE-599D-462E-9BA6-F04F8FFDC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線接點 11">
            <a:extLst>
              <a:ext uri="{FF2B5EF4-FFF2-40B4-BE49-F238E27FC236}">
                <a16:creationId xmlns:a16="http://schemas.microsoft.com/office/drawing/2014/main" id="{E4561E16-B1A4-4931-8D13-9421CD280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5F611F6C-FDFA-4FBA-9ED9-9AA7F8497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線接點 13">
            <a:extLst>
              <a:ext uri="{FF2B5EF4-FFF2-40B4-BE49-F238E27FC236}">
                <a16:creationId xmlns:a16="http://schemas.microsoft.com/office/drawing/2014/main" id="{559258C9-FF6F-4F0D-B18F-B152AA5C7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線接點 14">
            <a:extLst>
              <a:ext uri="{FF2B5EF4-FFF2-40B4-BE49-F238E27FC236}">
                <a16:creationId xmlns:a16="http://schemas.microsoft.com/office/drawing/2014/main" id="{57BCE5C3-A930-4240-B9E3-B93BEBB08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CDEB42-12A9-42BE-8EA1-2DBEC6CF8739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E552C6B-F6F3-406C-A547-7AB308B5A729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CC8C2A4-85A2-4228-A6AB-D156DB5C1D99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C4F1217-7779-43FC-A6E2-CA0C4E642F29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4601FE6-9CE3-4B2D-A979-3423F5A327E5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D1CA723-CDEF-4972-84C9-C39F1530CF0F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2" name="圖片 34" descr="mir_logo.gif">
            <a:extLst>
              <a:ext uri="{FF2B5EF4-FFF2-40B4-BE49-F238E27FC236}">
                <a16:creationId xmlns:a16="http://schemas.microsoft.com/office/drawing/2014/main" id="{30E63599-60DE-43A9-B090-E496C751D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0" i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>
            <a:extLst>
              <a:ext uri="{FF2B5EF4-FFF2-40B4-BE49-F238E27FC236}">
                <a16:creationId xmlns:a16="http://schemas.microsoft.com/office/drawing/2014/main" id="{5F3CF6CF-DAE1-4786-9076-AED1CEE2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ACB839F-7F4E-47DB-814B-E59C23666550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24" name="頁尾版面配置區 16">
            <a:extLst>
              <a:ext uri="{FF2B5EF4-FFF2-40B4-BE49-F238E27FC236}">
                <a16:creationId xmlns:a16="http://schemas.microsoft.com/office/drawing/2014/main" id="{5DE867AF-C299-4048-A94A-853245AC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>
            <a:extLst>
              <a:ext uri="{FF2B5EF4-FFF2-40B4-BE49-F238E27FC236}">
                <a16:creationId xmlns:a16="http://schemas.microsoft.com/office/drawing/2014/main" id="{B115C3C9-6707-492D-982F-49F5919A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0E2575B-42A3-4DE3-8320-BF7E08F963E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417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BEF71-AFE5-4800-931F-CDE4B675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B3DCFD-7D27-4122-AD75-E7D7E3C7258C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4BF8A-2CCE-435A-91B9-96F0F89A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7D39E-ECE0-4D1E-A58C-D2D7F4D6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8FDEE77-4C70-4E7B-A6A2-3B7B0C759C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38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270A0-C979-4008-8AC0-12876AF1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A90AF5F-7679-4C4D-8263-22BDDD6589E9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AD17E-91C0-4328-AFE9-DF08D2D7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9D649-91D7-417D-98F5-76FEE5D7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B375FA-334D-45BC-A401-1D921B68642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80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>
            <a:extLst>
              <a:ext uri="{FF2B5EF4-FFF2-40B4-BE49-F238E27FC236}">
                <a16:creationId xmlns:a16="http://schemas.microsoft.com/office/drawing/2014/main" id="{D48E484D-336E-4383-8CBC-079F285019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日期版面配置區 6">
            <a:extLst>
              <a:ext uri="{FF2B5EF4-FFF2-40B4-BE49-F238E27FC236}">
                <a16:creationId xmlns:a16="http://schemas.microsoft.com/office/drawing/2014/main" id="{C595F418-27BD-4EBE-9C4C-941D4177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F41765E-41AE-4147-ABE1-D87A754614C1}" type="datetimeFigureOut">
              <a:rPr lang="zh-TW" altLang="en-US"/>
              <a:pPr>
                <a:defRPr/>
              </a:pPr>
              <a:t>2021/9/19</a:t>
            </a:fld>
            <a:endParaRPr lang="zh-TW" altLang="en-US" dirty="0"/>
          </a:p>
        </p:txBody>
      </p:sp>
      <p:sp>
        <p:nvSpPr>
          <p:cNvPr id="6" name="頁尾版面配置區 9">
            <a:extLst>
              <a:ext uri="{FF2B5EF4-FFF2-40B4-BE49-F238E27FC236}">
                <a16:creationId xmlns:a16="http://schemas.microsoft.com/office/drawing/2014/main" id="{F13F42D1-51DD-4A1C-AFA6-CE709D33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27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F3A986-A928-43D5-B4B0-DBB6A46606C0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59347D-DC61-42AD-84BB-6D51D5FB114A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555132-987D-4FBA-B040-884AEC02C96F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E66699-F8F5-4583-A9AF-75F1971C64AE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線接點 7">
            <a:extLst>
              <a:ext uri="{FF2B5EF4-FFF2-40B4-BE49-F238E27FC236}">
                <a16:creationId xmlns:a16="http://schemas.microsoft.com/office/drawing/2014/main" id="{847ADFAA-EF52-47A1-8598-6816E08ED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線接點 8">
            <a:extLst>
              <a:ext uri="{FF2B5EF4-FFF2-40B4-BE49-F238E27FC236}">
                <a16:creationId xmlns:a16="http://schemas.microsoft.com/office/drawing/2014/main" id="{58378208-B5A2-4622-9CAE-9FD6CFBBC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線接點 9">
            <a:extLst>
              <a:ext uri="{FF2B5EF4-FFF2-40B4-BE49-F238E27FC236}">
                <a16:creationId xmlns:a16="http://schemas.microsoft.com/office/drawing/2014/main" id="{911ED610-96E7-4EB1-A46E-CD6EA850D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0EDB8A82-3852-44D3-AD88-DB51D5073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線接點 11">
            <a:extLst>
              <a:ext uri="{FF2B5EF4-FFF2-40B4-BE49-F238E27FC236}">
                <a16:creationId xmlns:a16="http://schemas.microsoft.com/office/drawing/2014/main" id="{8EC973D7-1B97-4465-9383-D536B6B3E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DDEDB9-E51E-48ED-98E7-C20F8C150CAF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7DB558C-3A1D-4D4D-8497-3E56DEF77ED0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DEBBEC6-B6AB-4112-9DDB-10A90C8A1C53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6E739F5-71B5-4EA2-9688-E4778A4B1464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FD66E70-38E4-4A2D-99D6-55AB497BEBC8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A931850-F32C-44E5-BF44-126D0BBB5283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線接點 18">
            <a:extLst>
              <a:ext uri="{FF2B5EF4-FFF2-40B4-BE49-F238E27FC236}">
                <a16:creationId xmlns:a16="http://schemas.microsoft.com/office/drawing/2014/main" id="{48D0F586-F6BD-4A8C-83CD-AC3957F3B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86552B54-64F4-4586-9CBC-0E2AF996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088458F-43FF-41E5-A4B7-918AB6A66FA9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21" name="頁尾版面配置區 4">
            <a:extLst>
              <a:ext uri="{FF2B5EF4-FFF2-40B4-BE49-F238E27FC236}">
                <a16:creationId xmlns:a16="http://schemas.microsoft.com/office/drawing/2014/main" id="{A839E943-0BDD-4948-A401-A581CAE5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>
            <a:extLst>
              <a:ext uri="{FF2B5EF4-FFF2-40B4-BE49-F238E27FC236}">
                <a16:creationId xmlns:a16="http://schemas.microsoft.com/office/drawing/2014/main" id="{23E2FCF5-446C-4A29-8A49-FA5BEA5F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ABEFE24-BC0E-4035-871F-E04AD9541F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369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A18034-85F5-41B3-9C6D-6924C4C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09A7BC-2BD8-4571-8B58-BD6065184CBC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E58CB5-57C6-4766-B250-81E32D04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CADCD3-4636-4972-A2BC-EFAFDAA6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5904B0-9F4D-4CFB-B8EF-0ED76E5DB1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5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66AD6B-EA99-4F01-AC06-BE71E42E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9746C5-A959-40A8-9432-4B253C7BAEA2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07517-7F14-4521-B2DA-F797BDDF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EE286B-19AF-4A65-90A4-AC27F83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D5C373F-BADF-47F1-86C7-F7B52DE81D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8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5">
            <a:extLst>
              <a:ext uri="{FF2B5EF4-FFF2-40B4-BE49-F238E27FC236}">
                <a16:creationId xmlns:a16="http://schemas.microsoft.com/office/drawing/2014/main" id="{0F6006F5-AE50-489F-A6B9-BD4898D6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1047D6-7633-42A2-8C4C-C8FFFCE5908F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4" name="投影片編號版面配置區 6">
            <a:extLst>
              <a:ext uri="{FF2B5EF4-FFF2-40B4-BE49-F238E27FC236}">
                <a16:creationId xmlns:a16="http://schemas.microsoft.com/office/drawing/2014/main" id="{0732645B-AEBB-4EFD-9272-7544F425D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EF5257-7B11-4143-99F0-FFE1269897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頁尾版面配置區 7">
            <a:extLst>
              <a:ext uri="{FF2B5EF4-FFF2-40B4-BE49-F238E27FC236}">
                <a16:creationId xmlns:a16="http://schemas.microsoft.com/office/drawing/2014/main" id="{5DACB347-4AAF-4285-9092-C634B042B6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92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5B7E4F-AD73-41F1-B473-2CE6A15E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B361AD-7D93-4EDC-9A64-8FEC838816E3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A69C38-1525-4C1B-A530-276F3F22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99F8FF-F380-4E02-9766-9D44F03E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837B35-E3D6-4678-B2FC-07DFC2D6CAF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>
            <a:extLst>
              <a:ext uri="{FF2B5EF4-FFF2-40B4-BE49-F238E27FC236}">
                <a16:creationId xmlns:a16="http://schemas.microsoft.com/office/drawing/2014/main" id="{21DC1A95-AF76-44AD-8F93-AF8A8F7E2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線接點 5">
            <a:extLst>
              <a:ext uri="{FF2B5EF4-FFF2-40B4-BE49-F238E27FC236}">
                <a16:creationId xmlns:a16="http://schemas.microsoft.com/office/drawing/2014/main" id="{7C326387-4D97-4B40-BFD9-9E976D252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線接點 19">
            <a:extLst>
              <a:ext uri="{FF2B5EF4-FFF2-40B4-BE49-F238E27FC236}">
                <a16:creationId xmlns:a16="http://schemas.microsoft.com/office/drawing/2014/main" id="{F4517E8E-9F1A-4058-AE79-DAEBBD509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>
            <a:extLst>
              <a:ext uri="{FF2B5EF4-FFF2-40B4-BE49-F238E27FC236}">
                <a16:creationId xmlns:a16="http://schemas.microsoft.com/office/drawing/2014/main" id="{EEA1330C-7DC4-400B-8D2D-E3E38EB3B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28F2B2-4243-4ED6-8026-F8356D95262F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線接點 23">
            <a:extLst>
              <a:ext uri="{FF2B5EF4-FFF2-40B4-BE49-F238E27FC236}">
                <a16:creationId xmlns:a16="http://schemas.microsoft.com/office/drawing/2014/main" id="{26743171-4AE6-4CA7-9FB7-02F8AC8F2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3271E36-BA0F-4DAB-BC94-A7A664AB00ED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日期版面配置區 20">
            <a:extLst>
              <a:ext uri="{FF2B5EF4-FFF2-40B4-BE49-F238E27FC236}">
                <a16:creationId xmlns:a16="http://schemas.microsoft.com/office/drawing/2014/main" id="{86305C0B-2115-43E4-BF71-AA49AE70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42E04DA-5990-46DB-A181-5ED2E9BB1A6A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13" name="投影片編號版面配置區 21">
            <a:extLst>
              <a:ext uri="{FF2B5EF4-FFF2-40B4-BE49-F238E27FC236}">
                <a16:creationId xmlns:a16="http://schemas.microsoft.com/office/drawing/2014/main" id="{ED58FC6F-6A61-4654-BE2C-8D1A6BF31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6AC9EF7-333F-46AD-B328-C2DB2B565D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頁尾版面配置區 22">
            <a:extLst>
              <a:ext uri="{FF2B5EF4-FFF2-40B4-BE49-F238E27FC236}">
                <a16:creationId xmlns:a16="http://schemas.microsoft.com/office/drawing/2014/main" id="{E3A4CE2C-DD40-4AE9-9C7E-0EC1517AB8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6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>
            <a:extLst>
              <a:ext uri="{FF2B5EF4-FFF2-40B4-BE49-F238E27FC236}">
                <a16:creationId xmlns:a16="http://schemas.microsoft.com/office/drawing/2014/main" id="{1B4C7A59-8840-464E-A7C6-6B5A0664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728F82B-A87A-4EFB-A796-6532E807B629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線接點 19">
            <a:extLst>
              <a:ext uri="{FF2B5EF4-FFF2-40B4-BE49-F238E27FC236}">
                <a16:creationId xmlns:a16="http://schemas.microsoft.com/office/drawing/2014/main" id="{B3260600-F415-4879-9150-EAD378046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EE4A0B-FB30-4AE9-9141-A3D24CF7C415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線接點 22">
            <a:extLst>
              <a:ext uri="{FF2B5EF4-FFF2-40B4-BE49-F238E27FC236}">
                <a16:creationId xmlns:a16="http://schemas.microsoft.com/office/drawing/2014/main" id="{E1700193-BA57-4F62-A47B-39C621B80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>
            <a:extLst>
              <a:ext uri="{FF2B5EF4-FFF2-40B4-BE49-F238E27FC236}">
                <a16:creationId xmlns:a16="http://schemas.microsoft.com/office/drawing/2014/main" id="{74D9943F-9559-46DD-9863-728271337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線接點 24">
            <a:extLst>
              <a:ext uri="{FF2B5EF4-FFF2-40B4-BE49-F238E27FC236}">
                <a16:creationId xmlns:a16="http://schemas.microsoft.com/office/drawing/2014/main" id="{4AA13C0D-0C79-437A-A601-51D2FF86D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日期版面配置區 16">
            <a:extLst>
              <a:ext uri="{FF2B5EF4-FFF2-40B4-BE49-F238E27FC236}">
                <a16:creationId xmlns:a16="http://schemas.microsoft.com/office/drawing/2014/main" id="{1EBA5B9A-661B-41DC-8444-0444784F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A8FC690-26A5-4CA5-B8FD-1C3E39AD3308}" type="datetimeFigureOut">
              <a:rPr lang="zh-TW" altLang="en-US"/>
              <a:pPr>
                <a:defRPr/>
              </a:pPr>
              <a:t>2021/9/19</a:t>
            </a:fld>
            <a:endParaRPr lang="zh-TW" altLang="en-US"/>
          </a:p>
        </p:txBody>
      </p:sp>
      <p:sp>
        <p:nvSpPr>
          <p:cNvPr id="13" name="投影片編號版面配置區 17">
            <a:extLst>
              <a:ext uri="{FF2B5EF4-FFF2-40B4-BE49-F238E27FC236}">
                <a16:creationId xmlns:a16="http://schemas.microsoft.com/office/drawing/2014/main" id="{89A71C1E-C525-4DEF-A2BE-5BABF4861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43BB23-B205-4322-9427-2740D03D57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頁尾版面配置區 20">
            <a:extLst>
              <a:ext uri="{FF2B5EF4-FFF2-40B4-BE49-F238E27FC236}">
                <a16:creationId xmlns:a16="http://schemas.microsoft.com/office/drawing/2014/main" id="{FE48D956-2A39-41B8-A0C1-7363658F7F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1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>
            <a:extLst>
              <a:ext uri="{FF2B5EF4-FFF2-40B4-BE49-F238E27FC236}">
                <a16:creationId xmlns:a16="http://schemas.microsoft.com/office/drawing/2014/main" id="{3758C141-8056-474C-893B-35B3763A1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標題版面配置區 21">
            <a:extLst>
              <a:ext uri="{FF2B5EF4-FFF2-40B4-BE49-F238E27FC236}">
                <a16:creationId xmlns:a16="http://schemas.microsoft.com/office/drawing/2014/main" id="{4134DBC0-B2EA-4FAE-B5BF-83640AF5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>
            <a:extLst>
              <a:ext uri="{FF2B5EF4-FFF2-40B4-BE49-F238E27FC236}">
                <a16:creationId xmlns:a16="http://schemas.microsoft.com/office/drawing/2014/main" id="{D76018D9-EC00-4E5F-BB0A-25E73E6117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7" name="直線接點 6">
            <a:extLst>
              <a:ext uri="{FF2B5EF4-FFF2-40B4-BE49-F238E27FC236}">
                <a16:creationId xmlns:a16="http://schemas.microsoft.com/office/drawing/2014/main" id="{8E1AB64C-02CA-4DF5-AEDA-67F50042C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30" name="直線接點 8">
            <a:extLst>
              <a:ext uri="{FF2B5EF4-FFF2-40B4-BE49-F238E27FC236}">
                <a16:creationId xmlns:a16="http://schemas.microsoft.com/office/drawing/2014/main" id="{0D665D73-79D4-4388-8F88-C9376F45B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AD7661-4CEA-4042-B4BB-F3E5F14F00B8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2" name="直線接點 10">
            <a:extLst>
              <a:ext uri="{FF2B5EF4-FFF2-40B4-BE49-F238E27FC236}">
                <a16:creationId xmlns:a16="http://schemas.microsoft.com/office/drawing/2014/main" id="{A340E90B-88C7-4885-970B-227C0EDBC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9E387FB-327D-4280-9CF1-106E9E27710F}"/>
              </a:ext>
            </a:extLst>
          </p:cNvPr>
          <p:cNvCxnSpPr/>
          <p:nvPr userDrawn="1"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BD570FA-820F-4412-904D-50812F74A828}"/>
              </a:ext>
            </a:extLst>
          </p:cNvPr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85F80076-B530-4CCF-A0DE-27CF1927E889}"/>
              </a:ext>
            </a:extLst>
          </p:cNvPr>
          <p:cNvSpPr/>
          <p:nvPr userDrawn="1"/>
        </p:nvSpPr>
        <p:spPr>
          <a:xfrm>
            <a:off x="8636000" y="62865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6" name="矩形 13">
            <a:extLst>
              <a:ext uri="{FF2B5EF4-FFF2-40B4-BE49-F238E27FC236}">
                <a16:creationId xmlns:a16="http://schemas.microsoft.com/office/drawing/2014/main" id="{423852A0-6AF6-4444-BAC8-44D14D08BA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01923" y="6286500"/>
            <a:ext cx="78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9205AC99-E388-4849-A446-7D78C7A2821A}" type="slidenum">
              <a:rPr lang="zh-TW" altLang="en-US" smtClean="0">
                <a:solidFill>
                  <a:srgbClr val="862110"/>
                </a:solidFill>
              </a:rPr>
              <a:pPr algn="ctr" eaLnBrk="1" hangingPunct="1">
                <a:defRPr/>
              </a:pPr>
              <a:t>‹#›</a:t>
            </a:fld>
            <a:r>
              <a:rPr lang="en-US" altLang="zh-TW" dirty="0">
                <a:solidFill>
                  <a:srgbClr val="862110"/>
                </a:solidFill>
              </a:rPr>
              <a:t>/10</a:t>
            </a:r>
            <a:endParaRPr lang="zh-TW" altLang="en-US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eb.ntnu.edu.tw/~algo/ConvexHull.html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equality_of_arithmetic_and_geometric_mean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F84CC-6D95-4963-9681-7DBB371BB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313" y="1857375"/>
            <a:ext cx="6172200" cy="2571750"/>
          </a:xfr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sz="3100" cap="none" dirty="0">
                <a:latin typeface="Calibri" panose="020F0502020204030204" pitchFamily="34" charset="0"/>
                <a:cs typeface="Calibri" panose="020F0502020204030204" pitchFamily="34" charset="0"/>
              </a:rPr>
              <a:t>Jensen’s Inequality</a:t>
            </a:r>
            <a:br>
              <a:rPr lang="en-US" altLang="zh-TW" sz="31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100" cap="none" dirty="0">
                <a:latin typeface="Calibri" panose="020F0502020204030204" pitchFamily="34" charset="0"/>
                <a:cs typeface="Calibri" panose="020F0502020204030204" pitchFamily="34" charset="0"/>
              </a:rPr>
              <a:t>(AM-GM Inequality)</a:t>
            </a:r>
            <a:br>
              <a:rPr lang="en-US" altLang="zh-TW" sz="3100" b="1" cap="none" dirty="0">
                <a:latin typeface="+mj-ea"/>
              </a:rPr>
            </a:br>
            <a:endParaRPr lang="zh-TW" altLang="en-US" sz="3100" b="1" cap="none" dirty="0">
              <a:latin typeface="+mj-ea"/>
            </a:endParaRPr>
          </a:p>
        </p:txBody>
      </p:sp>
      <p:sp>
        <p:nvSpPr>
          <p:cNvPr id="15363" name="副標題 2">
            <a:extLst>
              <a:ext uri="{FF2B5EF4-FFF2-40B4-BE49-F238E27FC236}">
                <a16:creationId xmlns:a16="http://schemas.microsoft.com/office/drawing/2014/main" id="{1434BE1F-C40B-4E9B-A828-17339335505D}"/>
              </a:ext>
            </a:extLst>
          </p:cNvPr>
          <p:cNvSpPr txBox="1">
            <a:spLocks/>
          </p:cNvSpPr>
          <p:nvPr/>
        </p:nvSpPr>
        <p:spPr bwMode="auto">
          <a:xfrm>
            <a:off x="2484438" y="4437063"/>
            <a:ext cx="61722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chemeClr val="tx2"/>
                </a:solidFill>
                <a:ea typeface="標楷體" panose="03000509000000000000" pitchFamily="65" charset="-120"/>
              </a:rPr>
              <a:t>Jyh-Shing Roger Jang (</a:t>
            </a:r>
            <a:r>
              <a:rPr lang="zh-TW" altLang="en-US" sz="2000">
                <a:solidFill>
                  <a:schemeClr val="tx2"/>
                </a:solidFill>
                <a:ea typeface="標楷體" panose="03000509000000000000" pitchFamily="65" charset="-120"/>
              </a:rPr>
              <a:t>張智星</a:t>
            </a:r>
            <a:r>
              <a:rPr lang="en-US" altLang="zh-TW" sz="2000">
                <a:solidFill>
                  <a:schemeClr val="tx2"/>
                </a:solidFill>
                <a:ea typeface="標楷體" panose="03000509000000000000" pitchFamily="65" charset="-120"/>
              </a:rPr>
              <a:t>)</a:t>
            </a:r>
          </a:p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chemeClr val="tx2"/>
                </a:solidFill>
                <a:ea typeface="標楷體" panose="03000509000000000000" pitchFamily="65" charset="-120"/>
              </a:rPr>
              <a:t>CSIE Dept, National Taiwan University</a:t>
            </a:r>
          </a:p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TW" altLang="en-US" sz="2000">
              <a:solidFill>
                <a:schemeClr val="tx2"/>
              </a:solidFill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BCC6E7-4AE6-4D84-B9BF-AE1DA81B9E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859338" y="5291138"/>
            <a:ext cx="1301750" cy="369887"/>
          </a:xfrm>
        </p:spPr>
        <p:txBody>
          <a:bodyPr wrap="none">
            <a:spAutoFit/>
          </a:bodyPr>
          <a:lstStyle/>
          <a:p>
            <a:pPr algn="ctr">
              <a:defRPr/>
            </a:pPr>
            <a:fld id="{1B5DD0A4-5EC4-420C-89F5-FF49BBA59529}" type="datetime1">
              <a:rPr lang="zh-TW" altLang="en-US" smtClean="0"/>
              <a:pPr algn="ctr">
                <a:defRPr/>
              </a:pPr>
              <a:t>2021/9/19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A0C55-8C5B-4361-B87F-795708B9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2FCE0-D198-478A-A3ED-FADEB541DD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AM-GM inequality can be derived by Jensen’s inequality.</a:t>
            </a:r>
          </a:p>
          <a:p>
            <a:r>
              <a:rPr lang="en-US" altLang="zh-TW" dirty="0"/>
              <a:t>Jensen’s inequality can be proved by convex combination. </a:t>
            </a:r>
            <a:r>
              <a:rPr lang="en-US" altLang="zh-TW" dirty="0">
                <a:sym typeface="Wingdings" panose="05000000000000000000" pitchFamily="2" charset="2"/>
              </a:rPr>
              <a:t> Seeing the insight is the key to math! </a:t>
            </a:r>
            <a:endParaRPr lang="zh-TW" altLang="en-US" dirty="0"/>
          </a:p>
        </p:txBody>
      </p:sp>
      <p:pic>
        <p:nvPicPr>
          <p:cNvPr id="30722" name="Picture 2" descr="https://upload.wikimedia.org/wikipedia/commons/thumb/d/d9/AM_GM_inequality_visual_proof.svg/1920px-AM_GM_inequality_visual_proof.svg.png">
            <a:extLst>
              <a:ext uri="{FF2B5EF4-FFF2-40B4-BE49-F238E27FC236}">
                <a16:creationId xmlns:a16="http://schemas.microsoft.com/office/drawing/2014/main" id="{0DE0D2B1-245C-4320-AD63-B237A987A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0" y="4293096"/>
            <a:ext cx="2987824" cy="199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https://upload.wikimedia.org/wikipedia/commons/b/bc/AM_GM_inequality_animation.gif">
            <a:extLst>
              <a:ext uri="{FF2B5EF4-FFF2-40B4-BE49-F238E27FC236}">
                <a16:creationId xmlns:a16="http://schemas.microsoft.com/office/drawing/2014/main" id="{D8453283-75E4-49C9-B298-154E7EC3B8B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45421"/>
            <a:ext cx="2191891" cy="21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611956-8FC2-4BBE-9387-5981C3C5CD6D}"/>
                  </a:ext>
                </a:extLst>
              </p:cNvPr>
              <p:cNvSpPr/>
              <p:nvPr/>
            </p:nvSpPr>
            <p:spPr>
              <a:xfrm>
                <a:off x="2147347" y="3532629"/>
                <a:ext cx="1488549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611956-8FC2-4BBE-9387-5981C3C5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347" y="3532629"/>
                <a:ext cx="1488549" cy="61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AF264E-0675-41D3-92AC-0D8280E9F3B9}"/>
                  </a:ext>
                </a:extLst>
              </p:cNvPr>
              <p:cNvSpPr/>
              <p:nvPr/>
            </p:nvSpPr>
            <p:spPr>
              <a:xfrm>
                <a:off x="5580112" y="3501008"/>
                <a:ext cx="1763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AF264E-0675-41D3-92AC-0D8280E9F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01008"/>
                <a:ext cx="176330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9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E33E6-6ED6-463A-B17F-D1C83572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Convex Combination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DE2CF9-E81F-4927-9544-C097510831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994432"/>
              </a:xfrm>
            </p:spPr>
            <p:txBody>
              <a:bodyPr/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Convex combination </a:t>
                </a:r>
                <a:r>
                  <a:rPr lang="en-US" altLang="zh-TW" dirty="0"/>
                  <a:t>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in 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-dim space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DE2CF9-E81F-4927-9544-C09751083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994432"/>
              </a:xfrm>
              <a:blipFill>
                <a:blip r:embed="rId2"/>
                <a:stretch>
                  <a:fillRect l="-327" t="-4908" r="-16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 descr="https://upload.wikimedia.org/wikipedia/commons/thumb/c/c4/Convex_combination_illustration.svg/800px-Convex_combination_illustration.svg.png">
            <a:extLst>
              <a:ext uri="{FF2B5EF4-FFF2-40B4-BE49-F238E27FC236}">
                <a16:creationId xmlns:a16="http://schemas.microsoft.com/office/drawing/2014/main" id="{23AC53B9-147F-4924-97A9-14397D4D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89039"/>
            <a:ext cx="1545922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9D475251-1251-41F4-BB0F-6C5DB1E2ECA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2866616"/>
                <a:ext cx="2903385" cy="803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1pPr>
                <a:lvl2pPr marL="639763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2pPr>
                <a:lvl3pPr marL="914400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19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3pPr>
                <a:lvl4pPr marL="1187450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4pPr>
                <a:lvl5pPr marL="1462088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=2</a:t>
                </a:r>
              </a:p>
              <a:p>
                <a:pPr marL="366713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   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9D475251-1251-41F4-BB0F-6C5DB1E2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2866616"/>
                <a:ext cx="2903385" cy="803297"/>
              </a:xfrm>
              <a:prstGeom prst="rect">
                <a:avLst/>
              </a:prstGeom>
              <a:blipFill>
                <a:blip r:embed="rId4"/>
                <a:stretch>
                  <a:fillRect t="-4545" b="-128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215C8B51-E219-4E19-86E9-2B1236D819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27784" y="2866616"/>
                <a:ext cx="3672408" cy="803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1pPr>
                <a:lvl2pPr marL="639763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2pPr>
                <a:lvl3pPr marL="914400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19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3pPr>
                <a:lvl4pPr marL="1187450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4pPr>
                <a:lvl5pPr marL="1462088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=3</a:t>
                </a:r>
              </a:p>
              <a:p>
                <a:pPr marL="366713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   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215C8B51-E219-4E19-86E9-2B1236D81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2866616"/>
                <a:ext cx="3672408" cy="803297"/>
              </a:xfrm>
              <a:prstGeom prst="rect">
                <a:avLst/>
              </a:prstGeom>
              <a:blipFill>
                <a:blip r:embed="rId5"/>
                <a:stretch>
                  <a:fillRect t="-4545" b="-143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FF30B57F-E94D-4E1F-A1D0-DFBC50CF41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84168" y="2866616"/>
                <a:ext cx="2592288" cy="822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1pPr>
                <a:lvl2pPr marL="639763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2pPr>
                <a:lvl3pPr marL="914400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19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3pPr>
                <a:lvl4pPr marL="1187450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4pPr>
                <a:lvl5pPr marL="1462088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標楷體" pitchFamily="65" charset="-120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=4</a:t>
                </a:r>
              </a:p>
              <a:p>
                <a:pPr marL="366713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   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FF30B57F-E94D-4E1F-A1D0-DFBC50CF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866616"/>
                <a:ext cx="2592288" cy="822661"/>
              </a:xfrm>
              <a:prstGeom prst="rect">
                <a:avLst/>
              </a:prstGeom>
              <a:blipFill>
                <a:blip r:embed="rId6"/>
                <a:stretch>
                  <a:fillRect t="-4444" b="-125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96BA-E457-4356-BC30-90E303E6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Convex Hull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4C5E28-0432-44AF-B999-574FBDA336D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any n points in a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/>
                  <a:t>,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convex hull </a:t>
                </a:r>
                <a:r>
                  <a:rPr lang="en-US" altLang="zh-TW" dirty="0"/>
                  <a:t>(or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convex set</a:t>
                </a:r>
                <a:r>
                  <a:rPr lang="en-US" altLang="zh-TW" dirty="0"/>
                  <a:t>)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/>
                  <a:t> is the convex combination of these n points.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4C5E28-0432-44AF-B999-574FBDA33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24" r="-3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 descr="https://upload.wikimedia.org/wikipedia/commons/thumb/d/de/ConvexHull.svg/1920px-ConvexHull.svg.png">
            <a:extLst>
              <a:ext uri="{FF2B5EF4-FFF2-40B4-BE49-F238E27FC236}">
                <a16:creationId xmlns:a16="http://schemas.microsoft.com/office/drawing/2014/main" id="{FF8BA922-CF97-4F1A-B0C1-2B84E5BE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18387"/>
            <a:ext cx="1994527" cy="159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://web.ntnu.edu.tw/~algo/ConvexHull4.png">
            <a:extLst>
              <a:ext uri="{FF2B5EF4-FFF2-40B4-BE49-F238E27FC236}">
                <a16:creationId xmlns:a16="http://schemas.microsoft.com/office/drawing/2014/main" id="{9C395C7C-2210-456B-9EB9-DDE6F55A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4" y="3554581"/>
            <a:ext cx="5147472" cy="16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6A93609C-45C9-42ED-B5DB-94527A9948C9}"/>
              </a:ext>
            </a:extLst>
          </p:cNvPr>
          <p:cNvSpPr/>
          <p:nvPr/>
        </p:nvSpPr>
        <p:spPr>
          <a:xfrm>
            <a:off x="4046832" y="5714821"/>
            <a:ext cx="3189464" cy="306467"/>
          </a:xfrm>
          <a:prstGeom prst="wedgeRoundRectCallout">
            <a:avLst>
              <a:gd name="adj1" fmla="val -28902"/>
              <a:gd name="adj2" fmla="val -7631"/>
              <a:gd name="adj3" fmla="val 16667"/>
            </a:avLst>
          </a:prstGeom>
          <a:solidFill>
            <a:srgbClr val="FFFFCC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hlinkClick r:id="rId5"/>
              </a:rPr>
              <a:t>http://web.ntnu.edu.tw/~algo/ConvexHull.html</a:t>
            </a:r>
            <a:r>
              <a:rPr lang="en-US" altLang="zh-TW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60DA4B-1D64-4D16-804F-C5B9B6084BAF}"/>
              </a:ext>
            </a:extLst>
          </p:cNvPr>
          <p:cNvSpPr txBox="1"/>
          <p:nvPr/>
        </p:nvSpPr>
        <p:spPr>
          <a:xfrm>
            <a:off x="516181" y="305966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Rubber band analogy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F4E0673-74E9-4061-9351-CB1A040566D1}"/>
                  </a:ext>
                </a:extLst>
              </p:cNvPr>
              <p:cNvSpPr txBox="1"/>
              <p:nvPr/>
            </p:nvSpPr>
            <p:spPr>
              <a:xfrm>
                <a:off x="4865893" y="3059668"/>
                <a:ext cx="1756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Various sets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F4E0673-74E9-4061-9351-CB1A04056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893" y="3059668"/>
                <a:ext cx="1756828" cy="369332"/>
              </a:xfrm>
              <a:prstGeom prst="rect">
                <a:avLst/>
              </a:prstGeom>
              <a:blipFill>
                <a:blip r:embed="rId6"/>
                <a:stretch>
                  <a:fillRect l="-2778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0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C7D9A-6731-4E12-BDE0-5E88EAAB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Convex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B1470A9-2A72-4D82-B132-64B2983C8CC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4759464"/>
              </a:xfrm>
            </p:spPr>
            <p:txBody>
              <a:bodyPr/>
              <a:lstStyle/>
              <a:p>
                <a:r>
                  <a:rPr lang="en-US" altLang="zh-TW" dirty="0"/>
                  <a:t>A convex function</a:t>
                </a:r>
              </a:p>
              <a:p>
                <a:pPr lvl="1"/>
                <a:r>
                  <a:rPr lang="en-US" altLang="zh-TW" dirty="0"/>
                  <a:t>A line segment connecting two points on the function lies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above</a:t>
                </a:r>
                <a:r>
                  <a:rPr lang="en-US" altLang="zh-TW" dirty="0"/>
                  <a:t> the function.</a:t>
                </a:r>
              </a:p>
              <a:p>
                <a:pPr lvl="1"/>
                <a:r>
                  <a:rPr lang="en-US" altLang="zh-TW" dirty="0"/>
                  <a:t>The function’s second derivative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nonnegative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The sets of points on 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above</a:t>
                </a:r>
                <a:r>
                  <a:rPr lang="en-US" altLang="zh-TW" dirty="0"/>
                  <a:t> the function is a convex set.</a:t>
                </a:r>
              </a:p>
              <a:p>
                <a:r>
                  <a:rPr lang="en-US" altLang="zh-TW" dirty="0"/>
                  <a:t>Examples of convex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B1470A9-2A72-4D82-B132-64B2983C8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4759464"/>
              </a:xfrm>
              <a:blipFill>
                <a:blip r:embed="rId2"/>
                <a:stretch>
                  <a:fillRect l="-327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8" name="Picture 2" descr="https://upload.wikimedia.org/wikipedia/commons/thumb/c/c7/ConvexFunction.svg/300px-ConvexFunction.svg.png">
            <a:extLst>
              <a:ext uri="{FF2B5EF4-FFF2-40B4-BE49-F238E27FC236}">
                <a16:creationId xmlns:a16="http://schemas.microsoft.com/office/drawing/2014/main" id="{02B15DC9-190A-4576-9216-7F8E9AF6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4366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 descr="https://upload.wikimedia.org/wikipedia/commons/thumb/3/31/Epigraph_convex.svg/300px-Epigraph_convex.svg.png">
            <a:extLst>
              <a:ext uri="{FF2B5EF4-FFF2-40B4-BE49-F238E27FC236}">
                <a16:creationId xmlns:a16="http://schemas.microsoft.com/office/drawing/2014/main" id="{F81051C3-4FDA-46E8-9615-A909138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6554"/>
            <a:ext cx="28575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4" name="Picture 8" descr="https://upload.wikimedia.org/wikipedia/commons/thumb/6/6e/Grafico_3d_x2%2Bxy%2By2.png/300px-Grafico_3d_x2%2Bxy%2By2.png">
            <a:extLst>
              <a:ext uri="{FF2B5EF4-FFF2-40B4-BE49-F238E27FC236}">
                <a16:creationId xmlns:a16="http://schemas.microsoft.com/office/drawing/2014/main" id="{6BDC2F3B-0A80-4189-B492-02CFA2F8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37112"/>
            <a:ext cx="2754139" cy="191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6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C7D9A-6731-4E12-BDE0-5E88EAAB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Concave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B1470A9-2A72-4D82-B132-64B2983C8CC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4759464"/>
              </a:xfrm>
            </p:spPr>
            <p:txBody>
              <a:bodyPr/>
              <a:lstStyle/>
              <a:p>
                <a:r>
                  <a:rPr lang="en-US" altLang="zh-TW" dirty="0"/>
                  <a:t>A concave function</a:t>
                </a:r>
              </a:p>
              <a:p>
                <a:pPr lvl="1"/>
                <a:r>
                  <a:rPr lang="en-US" altLang="zh-TW" dirty="0"/>
                  <a:t>A line segment connecting two points on the function lies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below</a:t>
                </a:r>
                <a:r>
                  <a:rPr lang="en-US" altLang="zh-TW" dirty="0"/>
                  <a:t> the function.</a:t>
                </a:r>
              </a:p>
              <a:p>
                <a:pPr lvl="1"/>
                <a:r>
                  <a:rPr lang="en-US" altLang="zh-TW" dirty="0"/>
                  <a:t>The function’s second derivative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nonpositive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The sets of points on 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below</a:t>
                </a:r>
                <a:r>
                  <a:rPr lang="en-US" altLang="zh-TW" dirty="0"/>
                  <a:t> the function is a convex set.</a:t>
                </a:r>
              </a:p>
              <a:p>
                <a:r>
                  <a:rPr lang="en-US" altLang="zh-TW" dirty="0"/>
                  <a:t>Example of concave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B1470A9-2A72-4D82-B132-64B2983C8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4759464"/>
              </a:xfrm>
              <a:blipFill>
                <a:blip r:embed="rId2"/>
                <a:stretch>
                  <a:fillRect l="-327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2">
            <a:extLst>
              <a:ext uri="{FF2B5EF4-FFF2-40B4-BE49-F238E27FC236}">
                <a16:creationId xmlns:a16="http://schemas.microsoft.com/office/drawing/2014/main" id="{65FA3140-603E-4A03-A7AE-8F6B28DCD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53136"/>
            <a:ext cx="4176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4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4D740-3AD8-4BC6-98C2-4D7D68B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Jensen’s Inequality</a:t>
            </a:r>
            <a:r>
              <a:rPr lang="zh-TW" altLang="en-US" dirty="0"/>
              <a:t> </a:t>
            </a:r>
            <a:r>
              <a:rPr lang="en-US" altLang="zh-TW" dirty="0"/>
              <a:t>when n=2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41DBE0B-3611-4FA3-9E4D-75B5B347F4D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8291264" cy="4759464"/>
              </a:xfrm>
            </p:spPr>
            <p:txBody>
              <a:bodyPr/>
              <a:lstStyle/>
              <a:p>
                <a:r>
                  <a:rPr lang="en-US" altLang="zh-TW" dirty="0"/>
                  <a:t>If f(x) is a concave function,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TW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41DBE0B-3611-4FA3-9E4D-75B5B347F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8291264" cy="4759464"/>
              </a:xfrm>
              <a:blipFill>
                <a:blip r:embed="rId2"/>
                <a:stretch>
                  <a:fillRect l="-294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1987C84C-AB2E-47E6-97AD-0443E27E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16" y="3048344"/>
            <a:ext cx="4427848" cy="31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4D740-3AD8-4BC6-98C2-4D7D68B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Jensen’s Inequality in General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41DBE0B-3611-4FA3-9E4D-75B5B347F4D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8291264" cy="4759464"/>
              </a:xfrm>
            </p:spPr>
            <p:txBody>
              <a:bodyPr/>
              <a:lstStyle/>
              <a:p>
                <a:r>
                  <a:rPr lang="en-US" altLang="zh-TW" dirty="0"/>
                  <a:t>If f(x) is a concave function, then</a:t>
                </a:r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,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41DBE0B-3611-4FA3-9E4D-75B5B347F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8291264" cy="4759464"/>
              </a:xfrm>
              <a:blipFill>
                <a:blip r:embed="rId2"/>
                <a:stretch>
                  <a:fillRect l="-294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21114DF3-E930-4B20-BEFA-3D670C7B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16" y="3048344"/>
            <a:ext cx="4427848" cy="31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8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B4610-0519-4828-A516-E2D0ED68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Inequality of Arithmetic and Geometric Means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內容版面配置區 2">
                <a:extLst>
                  <a:ext uri="{FF2B5EF4-FFF2-40B4-BE49-F238E27FC236}">
                    <a16:creationId xmlns:a16="http://schemas.microsoft.com/office/drawing/2014/main" id="{5BC5B6AE-DDF9-41F4-84F9-5B4C7F3A5B5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en-US" altLang="zh-TW" dirty="0"/>
                  <a:t>AM-GM inequality</a:t>
                </a:r>
              </a:p>
              <a:p>
                <a:pPr eaLnBrk="1" hangingPunct="1"/>
                <a:endParaRPr lang="en-US" altLang="zh-TW" dirty="0"/>
              </a:p>
              <a:p>
                <a:pPr eaLnBrk="1" hangingPunct="1"/>
                <a:endParaRPr lang="en-US" altLang="zh-TW" dirty="0"/>
              </a:p>
              <a:p>
                <a:pPr eaLnBrk="1" hangingPunct="1"/>
                <a:endParaRPr lang="en-US" altLang="zh-TW" dirty="0"/>
              </a:p>
              <a:p>
                <a:pPr eaLnBrk="1" hangingPunct="1"/>
                <a:endParaRPr lang="en-US" altLang="zh-TW" dirty="0"/>
              </a:p>
              <a:p>
                <a:pPr eaLnBrk="1" hangingPunct="1"/>
                <a:r>
                  <a:rPr lang="en-US" altLang="zh-TW" dirty="0"/>
                  <a:t>Proof by </a:t>
                </a:r>
                <a:r>
                  <a:rPr lang="en-US" altLang="zh-TW" dirty="0">
                    <a:hlinkClick r:id="rId3"/>
                  </a:rPr>
                  <a:t>Wikipedia</a:t>
                </a:r>
                <a:endParaRPr lang="en-US" altLang="zh-TW" dirty="0"/>
              </a:p>
              <a:p>
                <a:pPr eaLnBrk="1" hangingPunct="1"/>
                <a:r>
                  <a:rPr lang="en-US" altLang="zh-TW" dirty="0"/>
                  <a:t>Proof by Jensen’s inequality</a:t>
                </a:r>
              </a:p>
              <a:p>
                <a:pPr lvl="1" eaLnBrk="1" hangingPunct="1"/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>
                  <a:sym typeface="Wingdings" panose="05000000000000000000" pitchFamily="2" charset="2"/>
                </a:endParaRPr>
              </a:p>
              <a:p>
                <a:pPr marL="366713" lvl="1" indent="0" eaLnBrk="1" hangingPunct="1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    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∏"/>
                                    <m:limLoc m:val="subSup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 Q.E.D.</a:t>
                </a:r>
              </a:p>
            </p:txBody>
          </p:sp>
        </mc:Choice>
        <mc:Fallback xmlns="">
          <p:sp>
            <p:nvSpPr>
              <p:cNvPr id="21507" name="內容版面配置區 2">
                <a:extLst>
                  <a:ext uri="{FF2B5EF4-FFF2-40B4-BE49-F238E27FC236}">
                    <a16:creationId xmlns:a16="http://schemas.microsoft.com/office/drawing/2014/main" id="{5BC5B6AE-DDF9-41F4-84F9-5B4C7F3A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>
                <a:blip r:embed="rId4"/>
                <a:stretch>
                  <a:fillRect l="-327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08" name="物件 4">
            <a:extLst>
              <a:ext uri="{FF2B5EF4-FFF2-40B4-BE49-F238E27FC236}">
                <a16:creationId xmlns:a16="http://schemas.microsoft.com/office/drawing/2014/main" id="{91506DAF-9C07-474E-A7AC-FA6582849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249565"/>
              </p:ext>
            </p:extLst>
          </p:nvPr>
        </p:nvGraphicFramePr>
        <p:xfrm>
          <a:off x="1063625" y="2204864"/>
          <a:ext cx="508158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方程式" r:id="rId5" imgW="2857500" imgH="889000" progId="Equation.3">
                  <p:embed/>
                </p:oleObj>
              </mc:Choice>
              <mc:Fallback>
                <p:oleObj name="方程式" r:id="rId5" imgW="2857500" imgH="889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2204864"/>
                        <a:ext cx="5081588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540B790E-10B5-4E09-A341-017963CADEBC}"/>
              </a:ext>
            </a:extLst>
          </p:cNvPr>
          <p:cNvSpPr/>
          <p:nvPr/>
        </p:nvSpPr>
        <p:spPr>
          <a:xfrm>
            <a:off x="3419872" y="1789026"/>
            <a:ext cx="596900" cy="341312"/>
          </a:xfrm>
          <a:prstGeom prst="wedgeRoundRectCallout">
            <a:avLst>
              <a:gd name="adj1" fmla="val -26795"/>
              <a:gd name="adj2" fmla="val -1579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Quiz!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圓角矩形圖說文字 5">
            <a:extLst>
              <a:ext uri="{FF2B5EF4-FFF2-40B4-BE49-F238E27FC236}">
                <a16:creationId xmlns:a16="http://schemas.microsoft.com/office/drawing/2014/main" id="{CB336DE6-578F-4A1F-B499-DAB3F0843475}"/>
              </a:ext>
            </a:extLst>
          </p:cNvPr>
          <p:cNvSpPr/>
          <p:nvPr/>
        </p:nvSpPr>
        <p:spPr>
          <a:xfrm>
            <a:off x="3563888" y="3952181"/>
            <a:ext cx="1240671" cy="340519"/>
          </a:xfrm>
          <a:prstGeom prst="wedgeRoundRectCallout">
            <a:avLst>
              <a:gd name="adj1" fmla="val -69754"/>
              <a:gd name="adj2" fmla="val 21084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Cumbersome!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799B5-34D6-4A2B-9142-A3E3950A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Proof by Induction:</a:t>
            </a:r>
            <a:endParaRPr lang="zh-TW" altLang="en-US" dirty="0"/>
          </a:p>
        </p:txBody>
      </p:sp>
      <p:graphicFrame>
        <p:nvGraphicFramePr>
          <p:cNvPr id="23555" name="物件 4">
            <a:extLst>
              <a:ext uri="{FF2B5EF4-FFF2-40B4-BE49-F238E27FC236}">
                <a16:creationId xmlns:a16="http://schemas.microsoft.com/office/drawing/2014/main" id="{B214C915-69B1-40FD-AB82-0F0BE9B88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" y="1700213"/>
          <a:ext cx="8027988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方程式" r:id="rId3" imgW="6311900" imgH="3898900" progId="Equation.3">
                  <p:embed/>
                </p:oleObj>
              </mc:Choice>
              <mc:Fallback>
                <p:oleObj name="方程式" r:id="rId3" imgW="6311900" imgH="38989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700213"/>
                        <a:ext cx="8027988" cy="499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文字方塊 2">
            <a:extLst>
              <a:ext uri="{FF2B5EF4-FFF2-40B4-BE49-F238E27FC236}">
                <a16:creationId xmlns:a16="http://schemas.microsoft.com/office/drawing/2014/main" id="{DE080EC8-6513-4CDC-ADCA-75223832A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1997075"/>
            <a:ext cx="2619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200"/>
              <a:t>2</a:t>
            </a:r>
            <a:endParaRPr lang="zh-TW" altLang="en-US" sz="12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4C197B7-FDCC-4D4E-8E2F-D439A53C527D}"/>
              </a:ext>
            </a:extLst>
          </p:cNvPr>
          <p:cNvSpPr txBox="1"/>
          <p:nvPr/>
        </p:nvSpPr>
        <p:spPr>
          <a:xfrm>
            <a:off x="7834064" y="63813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Q.E.D.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物件 4">
                <a:extLst>
                  <a:ext uri="{FF2B5EF4-FFF2-40B4-BE49-F238E27FC236}">
                    <a16:creationId xmlns:a16="http://schemas.microsoft.com/office/drawing/2014/main" id="{E6ED0F42-6F8B-4148-B92B-9E48024EAA8C}"/>
                  </a:ext>
                </a:extLst>
              </p:cNvPr>
              <p:cNvSpPr txBox="1"/>
              <p:nvPr/>
            </p:nvSpPr>
            <p:spPr bwMode="auto">
              <a:xfrm>
                <a:off x="3917104" y="548680"/>
                <a:ext cx="2383088" cy="91441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物件 4">
                <a:extLst>
                  <a:ext uri="{FF2B5EF4-FFF2-40B4-BE49-F238E27FC236}">
                    <a16:creationId xmlns:a16="http://schemas.microsoft.com/office/drawing/2014/main" id="{E6ED0F42-6F8B-4148-B92B-9E48024EA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7104" y="548680"/>
                <a:ext cx="2383088" cy="914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7573</TotalTime>
  <Words>428</Words>
  <Application>Microsoft Office PowerPoint</Application>
  <PresentationFormat>如螢幕大小 (4:3)</PresentationFormat>
  <Paragraphs>58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標楷體</vt:lpstr>
      <vt:lpstr>Calibri</vt:lpstr>
      <vt:lpstr>Cambria Math</vt:lpstr>
      <vt:lpstr>Wingdings</vt:lpstr>
      <vt:lpstr>Wingdings 2</vt:lpstr>
      <vt:lpstr>壁窗</vt:lpstr>
      <vt:lpstr>方程式</vt:lpstr>
      <vt:lpstr>Jensen’s Inequality (AM-GM Inequality) </vt:lpstr>
      <vt:lpstr>Convex Combination</vt:lpstr>
      <vt:lpstr>Convex Hull</vt:lpstr>
      <vt:lpstr>Convex Functions</vt:lpstr>
      <vt:lpstr>Concave Functions</vt:lpstr>
      <vt:lpstr>Jensen’s Inequality when n=2</vt:lpstr>
      <vt:lpstr>Jensen’s Inequality in General</vt:lpstr>
      <vt:lpstr>Inequality of Arithmetic and Geometric Means</vt:lpstr>
      <vt:lpstr>Proof by Induction: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user</cp:lastModifiedBy>
  <cp:revision>571</cp:revision>
  <dcterms:created xsi:type="dcterms:W3CDTF">2008-11-09T17:03:56Z</dcterms:created>
  <dcterms:modified xsi:type="dcterms:W3CDTF">2021-09-19T01:36:26Z</dcterms:modified>
</cp:coreProperties>
</file>