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47" r:id="rId2"/>
    <p:sldId id="275" r:id="rId3"/>
    <p:sldId id="348" r:id="rId4"/>
    <p:sldId id="362" r:id="rId5"/>
    <p:sldId id="363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153" d="100"/>
          <a:sy n="153" d="100"/>
        </p:scale>
        <p:origin x="238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 userDrawn="1"/>
            </p:nvSpPr>
            <p:spPr>
              <a:xfrm>
                <a:off x="8394774" y="6290270"/>
                <a:ext cx="82758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fld id="{93BD6009-2A66-4F07-812F-9E9F9B397B69}" type="slidenum">
                  <a:rPr lang="zh-TW" altLang="en-US" smtClean="0">
                    <a:solidFill>
                      <a:schemeClr val="accent3">
                        <a:lumMod val="75000"/>
                      </a:schemeClr>
                    </a:solidFill>
                  </a:rPr>
                  <a:pPr algn="ctr"/>
                  <a:t>‹#›</a:t>
                </a:fld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394774" y="6290270"/>
                <a:ext cx="827584" cy="369332"/>
              </a:xfrm>
              <a:prstGeom prst="rect">
                <a:avLst/>
              </a:prstGeom>
              <a:blipFill>
                <a:blip r:embed="rId13"/>
                <a:stretch>
                  <a:fillRect l="-735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Calibri" panose="020F0502020204030204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rich01.com/what-sharpe-rat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alvantage.co/insights/what-is-sharpe-ratio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cs typeface="Calibri" panose="020F0502020204030204" pitchFamily="34" charset="0"/>
              </a:rPr>
              <a:t>Sharpe Ratio</a:t>
            </a:r>
            <a:br>
              <a:rPr lang="en-US" altLang="zh-TW" sz="3600" dirty="0">
                <a:cs typeface="Calibri" panose="020F0502020204030204" pitchFamily="34" charset="0"/>
              </a:rPr>
            </a:br>
            <a:r>
              <a:rPr lang="zh-TW" altLang="en-US" sz="3600" dirty="0">
                <a:cs typeface="Calibri" panose="020F0502020204030204" pitchFamily="34" charset="0"/>
              </a:rPr>
              <a:t>夏普率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4711804" y="5795972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2023/9/11</a:t>
            </a:fld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9BC142A-4639-4B7D-9BFD-2955DFDD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088" y="3933056"/>
            <a:ext cx="4112023" cy="1785104"/>
          </a:xfr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r>
              <a:rPr lang="en-US" altLang="zh-TW" i="1" dirty="0">
                <a:latin typeface="Arial" panose="020B0604020202020204" pitchFamily="34" charset="0"/>
              </a:rPr>
              <a:t>, </a:t>
            </a:r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Definition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𝑆𝑅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dirty="0"/>
                  <a:t>: mean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yearly</a:t>
                </a:r>
                <a:r>
                  <a:rPr lang="en-US" altLang="zh-TW" dirty="0"/>
                  <a:t> return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dirty="0"/>
                  <a:t>risk-free return rate,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dirty="0"/>
                  <a:t> standard deviation of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yearly </a:t>
                </a:r>
                <a:r>
                  <a:rPr lang="en-US" altLang="zh-TW" dirty="0"/>
                  <a:t>return rate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dirty="0"/>
                  <a:t> is also known as “volatility”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or “risk”</a:t>
                </a:r>
              </a:p>
              <a:p>
                <a:r>
                  <a:rPr lang="en-US" altLang="zh-TW" dirty="0"/>
                  <a:t>Use of Sharpe ratio</a:t>
                </a:r>
              </a:p>
              <a:p>
                <a:pPr lvl="1"/>
                <a:r>
                  <a:rPr lang="en-US" altLang="zh-TW" dirty="0"/>
                  <a:t>A way to evaluate a long-term portfolio</a:t>
                </a:r>
              </a:p>
              <a:p>
                <a:pPr lvl="1"/>
                <a:r>
                  <a:rPr lang="en-US" altLang="zh-TW" dirty="0"/>
                  <a:t>The return rate when the volatility is 1%</a:t>
                </a:r>
              </a:p>
              <a:p>
                <a:r>
                  <a:rPr lang="en-US" altLang="zh-TW" dirty="0"/>
                  <a:t>Examples</a:t>
                </a:r>
              </a:p>
              <a:p>
                <a:pPr lvl="1"/>
                <a:r>
                  <a:rPr lang="en-US" altLang="zh-TW" dirty="0"/>
                  <a:t>SR=0.5</a:t>
                </a:r>
              </a:p>
              <a:p>
                <a:pPr lvl="2"/>
                <a:r>
                  <a:rPr lang="en-US" altLang="zh-TW" dirty="0"/>
                  <a:t>Expected return = 0.5% if the volatility is 1%</a:t>
                </a:r>
              </a:p>
              <a:p>
                <a:pPr lvl="2"/>
                <a:r>
                  <a:rPr lang="en-US" altLang="zh-TW" dirty="0"/>
                  <a:t>Expected return = 5% if the volatility is 10%</a:t>
                </a:r>
              </a:p>
              <a:p>
                <a:pPr marL="731520" lvl="2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24" b="-6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Sharpe Ratio (SR)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圖說文字 5">
                <a:extLst>
                  <a:ext uri="{FF2B5EF4-FFF2-40B4-BE49-F238E27FC236}">
                    <a16:creationId xmlns:a16="http://schemas.microsoft.com/office/drawing/2014/main" id="{D49A5B42-0E9D-4531-B62A-279462EB028D}"/>
                  </a:ext>
                </a:extLst>
              </p:cNvPr>
              <p:cNvSpPr/>
              <p:nvPr/>
            </p:nvSpPr>
            <p:spPr>
              <a:xfrm>
                <a:off x="6010449" y="4293096"/>
                <a:ext cx="1370150" cy="374571"/>
              </a:xfrm>
              <a:prstGeom prst="wedgeRoundRectCallout">
                <a:avLst>
                  <a:gd name="adj1" fmla="val -76606"/>
                  <a:gd name="adj2" fmla="val 42441"/>
                  <a:gd name="adj3" fmla="val 16667"/>
                </a:avLst>
              </a:prstGeom>
              <a:solidFill>
                <a:srgbClr val="FFFFCC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  <a:sym typeface="Wingdings" panose="05000000000000000000" pitchFamily="2" charset="2"/>
                  </a:rPr>
                  <a:t> =0</a:t>
                </a:r>
                <a:endParaRPr lang="zh-TW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圓角矩形圖說文字 5">
                <a:extLst>
                  <a:ext uri="{FF2B5EF4-FFF2-40B4-BE49-F238E27FC236}">
                    <a16:creationId xmlns:a16="http://schemas.microsoft.com/office/drawing/2014/main" id="{D49A5B42-0E9D-4531-B62A-279462EB0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49" y="4293096"/>
                <a:ext cx="1370150" cy="374571"/>
              </a:xfrm>
              <a:prstGeom prst="wedgeRoundRectCallout">
                <a:avLst>
                  <a:gd name="adj1" fmla="val -76606"/>
                  <a:gd name="adj2" fmla="val 42441"/>
                  <a:gd name="adj3" fmla="val 16667"/>
                </a:avLst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圓角矩形圖說文字 5">
                <a:extLst>
                  <a:ext uri="{FF2B5EF4-FFF2-40B4-BE49-F238E27FC236}">
                    <a16:creationId xmlns:a16="http://schemas.microsoft.com/office/drawing/2014/main" id="{4D259DB8-CBD6-450B-9956-0DA74E179237}"/>
                  </a:ext>
                </a:extLst>
              </p:cNvPr>
              <p:cNvSpPr/>
              <p:nvPr/>
            </p:nvSpPr>
            <p:spPr>
              <a:xfrm>
                <a:off x="6298194" y="5445224"/>
                <a:ext cx="1370150" cy="374571"/>
              </a:xfrm>
              <a:prstGeom prst="wedgeRoundRectCallout">
                <a:avLst>
                  <a:gd name="adj1" fmla="val -80524"/>
                  <a:gd name="adj2" fmla="val 50729"/>
                  <a:gd name="adj3" fmla="val 16667"/>
                </a:avLst>
              </a:prstGeom>
              <a:solidFill>
                <a:srgbClr val="FFFFCC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  <a:sym typeface="Wingdings" panose="05000000000000000000" pitchFamily="2" charset="2"/>
                  </a:rPr>
                  <a:t> =0</a:t>
                </a:r>
                <a:endParaRPr lang="zh-TW" altLang="en-US" sz="1600" dirty="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圓角矩形圖說文字 5">
                <a:extLst>
                  <a:ext uri="{FF2B5EF4-FFF2-40B4-BE49-F238E27FC236}">
                    <a16:creationId xmlns:a16="http://schemas.microsoft.com/office/drawing/2014/main" id="{4D259DB8-CBD6-450B-9956-0DA74E179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194" y="5445224"/>
                <a:ext cx="1370150" cy="374571"/>
              </a:xfrm>
              <a:prstGeom prst="wedgeRoundRectCallout">
                <a:avLst>
                  <a:gd name="adj1" fmla="val -80524"/>
                  <a:gd name="adj2" fmla="val 50729"/>
                  <a:gd name="adj3" fmla="val 16667"/>
                </a:avLst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475EEA21-CDAA-4C92-92C4-8BCAA9750A3B}"/>
              </a:ext>
            </a:extLst>
          </p:cNvPr>
          <p:cNvSpPr/>
          <p:nvPr/>
        </p:nvSpPr>
        <p:spPr>
          <a:xfrm>
            <a:off x="5172121" y="2262341"/>
            <a:ext cx="2352207" cy="374571"/>
          </a:xfrm>
          <a:prstGeom prst="wedgeRoundRectCallout">
            <a:avLst>
              <a:gd name="adj1" fmla="val -79695"/>
              <a:gd name="adj2" fmla="val 7408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Bank deposit interest rate</a:t>
            </a:r>
            <a:endParaRPr lang="zh-TW" altLang="en-US" sz="16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Comparison of Sharpe ratios of two portfolios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Sharpe Ratio</a:t>
            </a:r>
            <a:endParaRPr lang="zh-TW" altLang="en-US" dirty="0"/>
          </a:p>
        </p:txBody>
      </p:sp>
      <p:sp>
        <p:nvSpPr>
          <p:cNvPr id="9" name="圓角矩形圖說文字 5">
            <a:extLst>
              <a:ext uri="{FF2B5EF4-FFF2-40B4-BE49-F238E27FC236}">
                <a16:creationId xmlns:a16="http://schemas.microsoft.com/office/drawing/2014/main" id="{27BEDECD-7D6A-4749-B6A4-3DAD430B25B7}"/>
              </a:ext>
            </a:extLst>
          </p:cNvPr>
          <p:cNvSpPr/>
          <p:nvPr/>
        </p:nvSpPr>
        <p:spPr>
          <a:xfrm>
            <a:off x="3347978" y="5875621"/>
            <a:ext cx="2665614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2"/>
              </a:rPr>
              <a:t>https://rich01.com/what-sharpe-ratio/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zh-TW" altLang="en-US" sz="12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pic>
        <p:nvPicPr>
          <p:cNvPr id="1026" name="Picture 2" descr="https://rich01.com/wp-content/uploads/20190316140053_84.jpg">
            <a:extLst>
              <a:ext uri="{FF2B5EF4-FFF2-40B4-BE49-F238E27FC236}">
                <a16:creationId xmlns:a16="http://schemas.microsoft.com/office/drawing/2014/main" id="{2437A526-5502-43DC-869B-E73AECE19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512665"/>
            <a:ext cx="78962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4CD61877-381B-4219-B8CF-0EFE13172EF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Time resolution of yearly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too low </a:t>
                </a:r>
                <a:r>
                  <a:rPr lang="en-US" altLang="zh-TW" dirty="0">
                    <a:sym typeface="Wingdings" panose="05000000000000000000" pitchFamily="2" charset="2"/>
                  </a:rPr>
                  <a:t> How to compute 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based on daily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𝐷𝑎𝑖𝑙𝑦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𝑇𝑜𝑑𝑎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𝑤𝑜𝑟𝑡h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𝑌𝑒𝑠𝑡𝑒𝑟𝑑𝑎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𝑤𝑜𝑟𝑡h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𝑌𝑒𝑠𝑡𝑒𝑟𝑑𝑎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𝑛𝑒𝑡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𝑤𝑜𝑟𝑡h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=252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252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dirty="0">
                  <a:sym typeface="Wingdings" panose="05000000000000000000" pitchFamily="2" charset="2"/>
                </a:endParaRPr>
              </a:p>
              <a:p>
                <a:pPr marL="365760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252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252</m:t>
                                </m:r>
                              </m:e>
                            </m:rad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252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252</m:t>
                        </m:r>
                      </m:e>
                    </m:ra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252</m:t>
                        </m:r>
                      </m:e>
                    </m:rad>
                  </m:oMath>
                </a14:m>
                <a:endParaRPr lang="en-US" altLang="zh-TW" dirty="0"/>
              </a:p>
              <a:p>
                <a:r>
                  <a:rPr lang="en-US" altLang="zh-TW" dirty="0">
                    <a:sym typeface="Wingdings" panose="05000000000000000000" pitchFamily="2" charset="2"/>
                  </a:rPr>
                  <a:t>Similarly, to compute SR from monthly return:</a:t>
                </a:r>
              </a:p>
              <a:p>
                <a:pPr marL="365760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2" name="內容版面配置區 1">
                <a:extLst>
                  <a:ext uri="{FF2B5EF4-FFF2-40B4-BE49-F238E27FC236}">
                    <a16:creationId xmlns:a16="http://schemas.microsoft.com/office/drawing/2014/main" id="{4CD61877-381B-4219-B8CF-0EFE1317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27" t="-10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>
            <a:extLst>
              <a:ext uri="{FF2B5EF4-FFF2-40B4-BE49-F238E27FC236}">
                <a16:creationId xmlns:a16="http://schemas.microsoft.com/office/drawing/2014/main" id="{9CDA239A-C94A-4205-9106-E58A9A4A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altLang="zh-TW" dirty="0"/>
              <a:t>Compute SR from Daily Return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圓角矩形圖說文字 5">
                <a:extLst>
                  <a:ext uri="{FF2B5EF4-FFF2-40B4-BE49-F238E27FC236}">
                    <a16:creationId xmlns:a16="http://schemas.microsoft.com/office/drawing/2014/main" id="{723BCC41-A099-4160-8CB9-15CF4DF03435}"/>
                  </a:ext>
                </a:extLst>
              </p:cNvPr>
              <p:cNvSpPr/>
              <p:nvPr/>
            </p:nvSpPr>
            <p:spPr>
              <a:xfrm>
                <a:off x="4156886" y="3806711"/>
                <a:ext cx="2460346" cy="739351"/>
              </a:xfrm>
              <a:prstGeom prst="wedgeRoundRectCallout">
                <a:avLst>
                  <a:gd name="adj1" fmla="val -12341"/>
                  <a:gd name="adj2" fmla="val 6275"/>
                  <a:gd name="adj3" fmla="val 16667"/>
                </a:avLst>
              </a:prstGeom>
              <a:solidFill>
                <a:srgbClr val="FFFFCC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zh-TW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algn="ctr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TW" altLang="en-US" dirty="0">
                  <a:solidFill>
                    <a:schemeClr val="tx1"/>
                  </a:solidFill>
                  <a:latin typeface="Calibri" panose="020F0502020204030204" pitchFamily="34" charset="0"/>
                  <a:ea typeface="標楷體" panose="03000509000000000000" pitchFamily="65" charset="-12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圓角矩形圖說文字 5">
                <a:extLst>
                  <a:ext uri="{FF2B5EF4-FFF2-40B4-BE49-F238E27FC236}">
                    <a16:creationId xmlns:a16="http://schemas.microsoft.com/office/drawing/2014/main" id="{723BCC41-A099-4160-8CB9-15CF4DF03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886" y="3806711"/>
                <a:ext cx="2460346" cy="739351"/>
              </a:xfrm>
              <a:prstGeom prst="wedgeRoundRectCallout">
                <a:avLst>
                  <a:gd name="adj1" fmla="val -12341"/>
                  <a:gd name="adj2" fmla="val 6275"/>
                  <a:gd name="adj3" fmla="val 16667"/>
                </a:avLst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圓角矩形圖說文字 5">
            <a:extLst>
              <a:ext uri="{FF2B5EF4-FFF2-40B4-BE49-F238E27FC236}">
                <a16:creationId xmlns:a16="http://schemas.microsoft.com/office/drawing/2014/main" id="{1ED04198-A103-41F2-A900-0E230E2CD9C6}"/>
              </a:ext>
            </a:extLst>
          </p:cNvPr>
          <p:cNvSpPr/>
          <p:nvPr/>
        </p:nvSpPr>
        <p:spPr>
          <a:xfrm>
            <a:off x="4149562" y="3322575"/>
            <a:ext cx="3094778" cy="374571"/>
          </a:xfrm>
          <a:prstGeom prst="wedgeRoundRectCallout">
            <a:avLst>
              <a:gd name="adj1" fmla="val -1919"/>
              <a:gd name="adj2" fmla="val 1305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252: Average trading days per year</a:t>
            </a:r>
            <a:endParaRPr lang="zh-TW" altLang="en-US" sz="16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26F67727-E5D4-4300-B3FD-98DB8137BC70}"/>
              </a:ext>
            </a:extLst>
          </p:cNvPr>
          <p:cNvSpPr/>
          <p:nvPr/>
        </p:nvSpPr>
        <p:spPr>
          <a:xfrm>
            <a:off x="2484095" y="6434901"/>
            <a:ext cx="4393383" cy="306467"/>
          </a:xfrm>
          <a:prstGeom prst="wedgeRoundRectCallout">
            <a:avLst>
              <a:gd name="adj1" fmla="val 15082"/>
              <a:gd name="adj2" fmla="val 47966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Source: 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  <a:hlinkClick r:id="rId4"/>
              </a:rPr>
              <a:t>https://www.realvantage.co/insights/what-is-sharpe-ratio/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zh-TW" altLang="en-US" sz="1200" dirty="0">
              <a:solidFill>
                <a:schemeClr val="tx1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2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024E38A-85B8-4FF5-8539-2627BCD84A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Assume the five days’ prices of a stock are [6 8 7 9 8] and the risk-free return is 1%, what is the corresponding Sharpe ratio?</a:t>
            </a:r>
          </a:p>
          <a:p>
            <a:r>
              <a:rPr lang="en-US" altLang="zh-TW" dirty="0"/>
              <a:t>Solution:</a:t>
            </a:r>
          </a:p>
          <a:p>
            <a:pPr lvl="1"/>
            <a:r>
              <a:rPr lang="en-US" altLang="zh-TW" dirty="0"/>
              <a:t>return=[2/6, -1/8, 2/7, -1/9];</a:t>
            </a:r>
          </a:p>
          <a:p>
            <a:pPr lvl="1"/>
            <a:r>
              <a:rPr lang="en-US" altLang="zh-TW" dirty="0"/>
              <a:t>mu=0.0957</a:t>
            </a:r>
          </a:p>
          <a:p>
            <a:pPr lvl="1"/>
            <a:r>
              <a:rPr lang="en-US" altLang="zh-TW" dirty="0"/>
              <a:t>sigma=0.2477</a:t>
            </a:r>
          </a:p>
          <a:p>
            <a:pPr lvl="1"/>
            <a:r>
              <a:rPr lang="en-US" altLang="zh-TW" dirty="0" err="1"/>
              <a:t>SR</a:t>
            </a:r>
            <a:r>
              <a:rPr lang="en-US" altLang="zh-TW" baseline="-25000" dirty="0" err="1"/>
              <a:t>d</a:t>
            </a:r>
            <a:r>
              <a:rPr lang="en-US" altLang="zh-TW" dirty="0"/>
              <a:t> =(mu-0.01/252)/sigma=0.3863</a:t>
            </a:r>
          </a:p>
          <a:p>
            <a:pPr lvl="1"/>
            <a:r>
              <a:rPr lang="en-US" altLang="zh-TW" dirty="0" err="1"/>
              <a:t>SR</a:t>
            </a:r>
            <a:r>
              <a:rPr lang="en-US" altLang="zh-TW" baseline="-25000" dirty="0" err="1"/>
              <a:t>y</a:t>
            </a:r>
            <a:r>
              <a:rPr lang="en-US" altLang="zh-TW" baseline="-25000" dirty="0"/>
              <a:t> </a:t>
            </a:r>
            <a:r>
              <a:rPr lang="en-US" altLang="zh-TW" dirty="0"/>
              <a:t>=sqrt(252)* </a:t>
            </a:r>
            <a:r>
              <a:rPr lang="en-US" altLang="zh-TW" dirty="0" err="1"/>
              <a:t>SR</a:t>
            </a:r>
            <a:r>
              <a:rPr lang="en-US" altLang="zh-TW" baseline="-25000" dirty="0" err="1"/>
              <a:t>d</a:t>
            </a:r>
            <a:r>
              <a:rPr lang="en-US" altLang="zh-TW" dirty="0"/>
              <a:t>=6.1330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0A69C21-5109-4A59-B6CF-A7EB0EF1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965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9414</TotalTime>
  <Words>335</Words>
  <Application>Microsoft Office PowerPoint</Application>
  <PresentationFormat>如螢幕大小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Cambria Math</vt:lpstr>
      <vt:lpstr>Wingdings</vt:lpstr>
      <vt:lpstr>Wingdings 2</vt:lpstr>
      <vt:lpstr>壁窗</vt:lpstr>
      <vt:lpstr>Sharpe Ratio 夏普率</vt:lpstr>
      <vt:lpstr>Sharpe Ratio (SR)</vt:lpstr>
      <vt:lpstr>Examples of Sharpe Ratio</vt:lpstr>
      <vt:lpstr>Compute SR from Daily Return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694</cp:revision>
  <dcterms:created xsi:type="dcterms:W3CDTF">2008-11-09T17:03:56Z</dcterms:created>
  <dcterms:modified xsi:type="dcterms:W3CDTF">2023-09-11T22:27:19Z</dcterms:modified>
</cp:coreProperties>
</file>