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47" r:id="rId2"/>
    <p:sldId id="299" r:id="rId3"/>
    <p:sldId id="372" r:id="rId4"/>
    <p:sldId id="353" r:id="rId5"/>
    <p:sldId id="373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125" autoAdjust="0"/>
  </p:normalViewPr>
  <p:slideViewPr>
    <p:cSldViewPr>
      <p:cViewPr varScale="1">
        <p:scale>
          <a:sx n="107" d="100"/>
          <a:sy n="107" d="100"/>
        </p:scale>
        <p:origin x="19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2023/8/15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1722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  <a:prstGeom prst="rect">
            <a:avLst/>
          </a:prstGeom>
        </p:spPr>
        <p:txBody>
          <a:bodyPr/>
          <a:lstStyle/>
          <a:p>
            <a:fld id="{7391D087-687E-41BD-A764-B6B8D3C798FC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91442" y="278112"/>
            <a:ext cx="12954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57E169D1-FD8F-4286-9D28-09B5A7788756}" type="datetime1">
              <a:rPr lang="zh-TW" altLang="en-US" smtClean="0"/>
              <a:t>2023/8/14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6644" y="135236"/>
            <a:ext cx="12954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AD79DC08-DC78-4909-AB0C-6338BE709B4C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43D2B92F-197F-43D9-8B18-B487590C335E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73F85D07-20CA-4AD0-ADE5-679EF5E6A94D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71A98DFA-9699-40A8-8E0D-4825FCD6BDDE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282" y="1500174"/>
            <a:ext cx="84296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5396" y="628652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03087" y="6290270"/>
            <a:ext cx="8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/5</a:t>
            </a:r>
            <a:endParaRPr lang="zh-TW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oney.tw/learn/course/0520" TargetMode="External"/><Relationship Id="rId2" Type="http://schemas.openxmlformats.org/officeDocument/2006/relationships/hyperlink" Target="https://www.cmoney.tw/notes/note-detail.aspx?nid=649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money.tw/learn/course/michelle/topic/1245" TargetMode="External"/><Relationship Id="rId4" Type="http://schemas.openxmlformats.org/officeDocument/2006/relationships/hyperlink" Target="http://www.cmoney.tw/learn/course/technicals/topic/47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1340768"/>
            <a:ext cx="6462464" cy="1894362"/>
          </a:xfrm>
        </p:spPr>
        <p:txBody>
          <a:bodyPr/>
          <a:lstStyle/>
          <a:p>
            <a:r>
              <a:rPr lang="en-US" altLang="zh-TW" sz="3600" dirty="0">
                <a:ea typeface="Calibri" panose="020F0502020204030204" pitchFamily="34" charset="0"/>
                <a:cs typeface="Calibri" panose="020F0502020204030204" pitchFamily="34" charset="0"/>
              </a:rPr>
              <a:t>Introduction to Technical Analysis</a:t>
            </a:r>
            <a:br>
              <a:rPr lang="en-US" altLang="zh-TW" sz="3600">
                <a:latin typeface="+mj-ea"/>
              </a:rPr>
            </a:br>
            <a:r>
              <a:rPr lang="zh-TW" altLang="en-US" sz="3600">
                <a:latin typeface="+mj-ea"/>
              </a:rPr>
              <a:t>技術面分析的簡介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286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711804" y="5795972"/>
            <a:ext cx="1300356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2023/8/14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技術面分析：根據過去股價來預測未來股價</a:t>
            </a:r>
          </a:p>
          <a:p>
            <a:pPr lvl="1"/>
            <a:r>
              <a:rPr lang="zh-TW" altLang="en-US" dirty="0"/>
              <a:t>針對歷史股價所形成的走勢、型態、成交量等，對未來的股價進行有效的預測。</a:t>
            </a:r>
            <a:endParaRPr lang="en-US" altLang="zh-TW" dirty="0"/>
          </a:p>
          <a:p>
            <a:pPr lvl="1"/>
            <a:r>
              <a:rPr lang="zh-TW" altLang="en-US" dirty="0"/>
              <a:t>技術分析有很多不同的理論，不同的技術分析對同一張圖表，可能會有不同的看法。</a:t>
            </a:r>
            <a:endParaRPr lang="en-US" altLang="zh-TW" dirty="0"/>
          </a:p>
          <a:p>
            <a:r>
              <a:rPr lang="zh-TW" altLang="en-US" dirty="0"/>
              <a:t>技術面分析的基本假設</a:t>
            </a:r>
            <a:endParaRPr lang="en-US" altLang="zh-TW" dirty="0"/>
          </a:p>
          <a:p>
            <a:pPr lvl="1"/>
            <a:r>
              <a:rPr lang="zh-TW" altLang="en-US" dirty="0"/>
              <a:t>所有的資訊都反映在股價上</a:t>
            </a:r>
            <a:endParaRPr lang="en-US" altLang="zh-TW" dirty="0"/>
          </a:p>
          <a:p>
            <a:pPr lvl="1"/>
            <a:r>
              <a:rPr lang="zh-TW" altLang="en-US" dirty="0"/>
              <a:t>股價的走勢有規律性及趨勢性</a:t>
            </a:r>
            <a:endParaRPr lang="en-US" altLang="zh-TW" dirty="0"/>
          </a:p>
          <a:p>
            <a:pPr lvl="1"/>
            <a:r>
              <a:rPr lang="zh-TW" altLang="en-US" dirty="0"/>
              <a:t>趨勢會不斷循環</a:t>
            </a:r>
            <a:endParaRPr lang="en-US" altLang="zh-TW" dirty="0"/>
          </a:p>
          <a:p>
            <a:pPr lvl="2"/>
            <a:r>
              <a:rPr lang="zh-TW" altLang="en-US" dirty="0"/>
              <a:t>投資人的行為會一直重複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zh-TW" altLang="en-US" dirty="0"/>
              <a:t>人們永遠不會記取教訓</a:t>
            </a:r>
            <a:endParaRPr lang="en-US" altLang="zh-TW" dirty="0"/>
          </a:p>
          <a:p>
            <a:r>
              <a:rPr lang="zh-TW" altLang="en-US" dirty="0"/>
              <a:t>技術指標本身就是 整理過的數據，比起較複雜的公司財報的 基本面分析，進入門檻較低。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「技術面分析」簡介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7020272" y="1417767"/>
            <a:ext cx="1306098" cy="715089"/>
          </a:xfrm>
          <a:prstGeom prst="wedgeRoundRectCallout">
            <a:avLst>
              <a:gd name="adj1" fmla="val -71997"/>
              <a:gd name="adj2" fmla="val 2875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Time series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1"/>
                </a:solidFill>
              </a:rPr>
              <a:t>prediction</a:t>
            </a:r>
            <a:r>
              <a:rPr lang="en-US" altLang="zh-TW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www.cmoney.tw/learn/cmstatic/learn/44/201407241601416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07" y="3351633"/>
            <a:ext cx="263842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投資分析的三大主流</a:t>
            </a:r>
          </a:p>
          <a:p>
            <a:pPr lvl="1"/>
            <a:r>
              <a:rPr lang="zh-TW" altLang="en-US" dirty="0"/>
              <a:t>基本面：</a:t>
            </a:r>
            <a:endParaRPr lang="en-US" altLang="zh-TW" dirty="0"/>
          </a:p>
          <a:p>
            <a:pPr lvl="2"/>
            <a:r>
              <a:rPr lang="zh-TW" altLang="en-US" dirty="0"/>
              <a:t>分析公司的內在價值：如公司財務報表、產業動向等</a:t>
            </a:r>
            <a:endParaRPr lang="en-US" altLang="zh-TW" dirty="0"/>
          </a:p>
          <a:p>
            <a:pPr lvl="1"/>
            <a:r>
              <a:rPr lang="zh-TW" altLang="en-US" dirty="0"/>
              <a:t>技術面</a:t>
            </a:r>
            <a:endParaRPr lang="en-US" altLang="zh-TW" dirty="0"/>
          </a:p>
          <a:p>
            <a:pPr lvl="2"/>
            <a:r>
              <a:rPr lang="zh-TW" altLang="en-US" dirty="0"/>
              <a:t>分析公司的歷史股價：如歷史股價、成交量等</a:t>
            </a:r>
            <a:endParaRPr lang="en-US" altLang="zh-TW" dirty="0"/>
          </a:p>
          <a:p>
            <a:pPr lvl="1"/>
            <a:r>
              <a:rPr lang="zh-TW" altLang="en-US" dirty="0"/>
              <a:t>籌碼面（消息面、新聞面）</a:t>
            </a:r>
            <a:endParaRPr lang="en-US" altLang="zh-TW" dirty="0"/>
          </a:p>
          <a:p>
            <a:pPr lvl="2"/>
            <a:r>
              <a:rPr lang="zh-TW" altLang="en-US" dirty="0"/>
              <a:t>分析市場中大金主的動向：如三大法人（外資、自營商、投信）、股市大戶、關鍵內部人等</a:t>
            </a:r>
            <a:endParaRPr lang="en-US" altLang="zh-TW" dirty="0"/>
          </a:p>
          <a:p>
            <a:r>
              <a:rPr lang="en-US" altLang="zh-TW" dirty="0"/>
              <a:t>Reference</a:t>
            </a:r>
          </a:p>
          <a:p>
            <a:pPr lvl="1"/>
            <a:r>
              <a:rPr lang="en-US" altLang="zh-TW" dirty="0" err="1"/>
              <a:t>Cmoney</a:t>
            </a:r>
            <a:r>
              <a:rPr lang="en-US" altLang="zh-TW" dirty="0"/>
              <a:t>: </a:t>
            </a:r>
            <a:r>
              <a:rPr lang="zh-TW" altLang="en-US" dirty="0">
                <a:hlinkClick r:id="rId2"/>
              </a:rPr>
              <a:t>什麼是投資分析的三大主流</a:t>
            </a:r>
            <a:endParaRPr lang="en-US" altLang="zh-TW" dirty="0"/>
          </a:p>
          <a:p>
            <a:pPr lvl="1"/>
            <a:r>
              <a:rPr lang="en-US" altLang="zh-TW" dirty="0" err="1"/>
              <a:t>Cmoney</a:t>
            </a:r>
            <a:r>
              <a:rPr lang="en-US" altLang="zh-TW" dirty="0"/>
              <a:t>: </a:t>
            </a:r>
            <a:r>
              <a:rPr lang="zh-TW" altLang="en-US" dirty="0">
                <a:hlinkClick r:id="rId3"/>
              </a:rPr>
              <a:t>股票基本面分析</a:t>
            </a:r>
            <a:endParaRPr lang="en-US" altLang="zh-TW" dirty="0"/>
          </a:p>
          <a:p>
            <a:pPr lvl="1"/>
            <a:r>
              <a:rPr lang="en-US" altLang="zh-TW" dirty="0" err="1"/>
              <a:t>Cmoney</a:t>
            </a:r>
            <a:r>
              <a:rPr lang="en-US" altLang="zh-TW" dirty="0"/>
              <a:t>: </a:t>
            </a:r>
            <a:r>
              <a:rPr lang="zh-TW" altLang="en-US" dirty="0">
                <a:hlinkClick r:id="rId4"/>
              </a:rPr>
              <a:t>什麼是技術分析</a:t>
            </a:r>
            <a:endParaRPr lang="en-US" altLang="zh-TW" dirty="0"/>
          </a:p>
          <a:p>
            <a:pPr lvl="1"/>
            <a:r>
              <a:rPr lang="en-US" altLang="zh-TW" dirty="0" err="1"/>
              <a:t>Cmoney</a:t>
            </a:r>
            <a:r>
              <a:rPr lang="en-US" altLang="zh-TW" dirty="0"/>
              <a:t>: </a:t>
            </a:r>
            <a:r>
              <a:rPr lang="zh-TW" altLang="en-US" dirty="0">
                <a:hlinkClick r:id="rId5"/>
              </a:rPr>
              <a:t>什麼是籌碼面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投資分析的三大主流</a:t>
            </a:r>
          </a:p>
        </p:txBody>
      </p:sp>
    </p:spTree>
    <p:extLst>
      <p:ext uri="{BB962C8B-B14F-4D97-AF65-F5344CB8AC3E}">
        <p14:creationId xmlns:p14="http://schemas.microsoft.com/office/powerpoint/2010/main" val="220365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指標法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建立技術指標，以決定買賣點</a:t>
            </a:r>
            <a:endParaRPr lang="en-US" altLang="zh-TW" dirty="0"/>
          </a:p>
          <a:p>
            <a:pPr lvl="1"/>
            <a:r>
              <a:rPr lang="zh-TW" altLang="en-US" dirty="0"/>
              <a:t>技術指標：均線、</a:t>
            </a:r>
            <a:r>
              <a:rPr lang="en-US" altLang="zh-TW" dirty="0"/>
              <a:t>K </a:t>
            </a:r>
            <a:r>
              <a:rPr lang="zh-TW" altLang="en-US" dirty="0"/>
              <a:t>線、</a:t>
            </a:r>
            <a:r>
              <a:rPr lang="en-US" altLang="zh-TW" dirty="0"/>
              <a:t>KD</a:t>
            </a:r>
            <a:r>
              <a:rPr lang="zh-TW" altLang="en-US" dirty="0"/>
              <a:t>、</a:t>
            </a:r>
            <a:r>
              <a:rPr lang="en-US" altLang="zh-TW" dirty="0"/>
              <a:t>RSI</a:t>
            </a:r>
            <a:r>
              <a:rPr lang="zh-TW" altLang="en-US" dirty="0"/>
              <a:t>、</a:t>
            </a:r>
            <a:r>
              <a:rPr lang="en-US" altLang="zh-TW" dirty="0"/>
              <a:t>MACD…</a:t>
            </a:r>
            <a:endParaRPr lang="zh-TW" altLang="en-US" dirty="0"/>
          </a:p>
          <a:p>
            <a:r>
              <a:rPr lang="zh-TW" altLang="en-US" dirty="0">
                <a:solidFill>
                  <a:srgbClr val="FF0000"/>
                </a:solidFill>
              </a:rPr>
              <a:t>型態學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辨識特定圖型，以決定買賣點</a:t>
            </a:r>
            <a:endParaRPr lang="en-US" altLang="zh-TW" dirty="0"/>
          </a:p>
          <a:p>
            <a:pPr lvl="1"/>
            <a:r>
              <a:rPr lang="zh-TW" altLang="en-US" dirty="0"/>
              <a:t>特定圖型：頭肩頂、頭肩底、旗形、三角旗形</a:t>
            </a:r>
            <a:r>
              <a:rPr lang="en-US" altLang="zh-TW" dirty="0"/>
              <a:t>…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「技術面分析」主要方法</a:t>
            </a:r>
          </a:p>
        </p:txBody>
      </p:sp>
      <p:sp>
        <p:nvSpPr>
          <p:cNvPr id="4" name="圓角矩形圖說文字 3"/>
          <p:cNvSpPr/>
          <p:nvPr/>
        </p:nvSpPr>
        <p:spPr>
          <a:xfrm>
            <a:off x="6004494" y="1844824"/>
            <a:ext cx="655738" cy="37457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Quiz!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圓角矩形圖說文字 4"/>
          <p:cNvSpPr/>
          <p:nvPr/>
        </p:nvSpPr>
        <p:spPr>
          <a:xfrm>
            <a:off x="407686" y="4669839"/>
            <a:ext cx="8196762" cy="919401"/>
          </a:xfrm>
          <a:prstGeom prst="wedgeRoundRectCallout">
            <a:avLst>
              <a:gd name="adj1" fmla="val 20968"/>
              <a:gd name="adj2" fmla="val -31502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Our goal: Use AI (artificial intelligence) &amp; ML (machine learning)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TW" sz="2400" dirty="0">
                <a:solidFill>
                  <a:schemeClr val="tx1"/>
                </a:solidFill>
              </a:rPr>
              <a:t>to support and enhance the above methods!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9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4534A76-8D83-4D0F-9FF8-A013167ED6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FFEB20B-D9FD-42F8-9D35-0F6D40CAACB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E169D1-FD8F-4286-9D28-09B5A7788756}" type="datetime1">
              <a:rPr lang="zh-TW" altLang="en-US" smtClean="0"/>
              <a:t>2023/8/15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C1109F4-0986-4026-85F3-0D5CB4CA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2A8BB7-3F51-4DB6-8D42-B263D101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771" y="0"/>
            <a:ext cx="5290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20262</TotalTime>
  <Words>356</Words>
  <Application>Microsoft Office PowerPoint</Application>
  <PresentationFormat>如螢幕大小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Wingdings</vt:lpstr>
      <vt:lpstr>Wingdings 2</vt:lpstr>
      <vt:lpstr>壁窗</vt:lpstr>
      <vt:lpstr>Introduction to Technical Analysis 技術面分析的簡介</vt:lpstr>
      <vt:lpstr>「技術面分析」簡介</vt:lpstr>
      <vt:lpstr>投資分析的三大主流</vt:lpstr>
      <vt:lpstr>「技術面分析」主要方法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831</cp:revision>
  <dcterms:created xsi:type="dcterms:W3CDTF">2008-11-09T17:03:56Z</dcterms:created>
  <dcterms:modified xsi:type="dcterms:W3CDTF">2023-08-15T01:36:15Z</dcterms:modified>
</cp:coreProperties>
</file>