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47" r:id="rId2"/>
    <p:sldId id="355" r:id="rId3"/>
    <p:sldId id="374" r:id="rId4"/>
    <p:sldId id="356" r:id="rId5"/>
    <p:sldId id="348" r:id="rId6"/>
    <p:sldId id="357" r:id="rId7"/>
    <p:sldId id="358" r:id="rId8"/>
    <p:sldId id="373" r:id="rId9"/>
    <p:sldId id="349" r:id="rId10"/>
    <p:sldId id="359" r:id="rId11"/>
    <p:sldId id="360" r:id="rId12"/>
    <p:sldId id="361" r:id="rId13"/>
    <p:sldId id="362" r:id="rId14"/>
    <p:sldId id="346" r:id="rId15"/>
    <p:sldId id="363" r:id="rId16"/>
    <p:sldId id="380" r:id="rId17"/>
    <p:sldId id="381" r:id="rId18"/>
    <p:sldId id="382" r:id="rId19"/>
    <p:sldId id="379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3318" autoAdjust="0"/>
  </p:normalViewPr>
  <p:slideViewPr>
    <p:cSldViewPr>
      <p:cViewPr>
        <p:scale>
          <a:sx n="106" d="100"/>
          <a:sy n="106" d="100"/>
        </p:scale>
        <p:origin x="10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728"/>
    </p:cViewPr>
  </p:sorterViewPr>
  <p:notesViewPr>
    <p:cSldViewPr>
      <p:cViewPr varScale="1">
        <p:scale>
          <a:sx n="41" d="100"/>
          <a:sy n="41" d="100"/>
        </p:scale>
        <p:origin x="-2395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F13AC-F7EB-4777-9E49-581A4904525B}" type="datetimeFigureOut">
              <a:rPr lang="zh-TW" altLang="en-US" smtClean="0"/>
              <a:pPr/>
              <a:t>2023/9/11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6C95-0D41-448E-A332-327BB5F29A4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09841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7637-36C6-481B-974F-5F218DAE9B6A}" type="datetimeFigureOut">
              <a:rPr lang="zh-TW" altLang="en-US" smtClean="0"/>
              <a:pPr/>
              <a:t>2023/9/11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2C572-1BA5-477C-B07B-B3E31F0FDA3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291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74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/courses/fintech/example/maProfitEstimate01.m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1924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/courses/fintech/example/maProfitEstimate01.m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99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/courses/fintech/example/maProfitVsWindow01.m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1466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888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744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659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/courses/fintech/example/maPlot01.m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6620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/courses/fintech/example/maPlot01.m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4063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/courses/fintech/example/maPlot01.m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2211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/courses/fintech/example/maProfitEstimate01.m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8152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/courses/fintech/example/maProfitEstimate01.m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964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Code; </a:t>
            </a:r>
            <a:r>
              <a:rPr lang="en-US" altLang="zh-TW" dirty="0" err="1"/>
              <a:t>jang</a:t>
            </a:r>
            <a:r>
              <a:rPr lang="en-US" altLang="zh-TW" dirty="0"/>
              <a:t>/courses/fintech/example/maProfitEstimate01.m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13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3048000" y="1340768"/>
            <a:ext cx="8229600" cy="1894362"/>
          </a:xfrm>
        </p:spPr>
        <p:txBody>
          <a:bodyPr>
            <a:normAutofit/>
          </a:bodyPr>
          <a:lstStyle>
            <a:lvl1pPr algn="ctr">
              <a:defRPr sz="3500" b="0" i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3048000" y="3933056"/>
            <a:ext cx="8229600" cy="1371600"/>
          </a:xfrm>
        </p:spPr>
        <p:txBody>
          <a:bodyPr/>
          <a:lstStyle>
            <a:lvl1pPr marL="0" indent="0" algn="ctr">
              <a:buNone/>
              <a:defRPr sz="1800" b="0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dirty="0"/>
              <a:t>按一下以編輯母片副標題樣式</a:t>
            </a:r>
            <a:endParaRPr kumimoji="0" lang="en-US" dirty="0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  <a:prstGeom prst="rect">
            <a:avLst/>
          </a:prstGeom>
        </p:spPr>
        <p:txBody>
          <a:bodyPr/>
          <a:lstStyle/>
          <a:p>
            <a:fld id="{7391D087-687E-41BD-A764-B6B8D3C798FC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矩形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矩形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直線接點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直線接點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矩形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橢圓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橢圓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橢圓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30" name="圖片 29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88589" y="278112"/>
            <a:ext cx="1727200" cy="57912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D7DB5B5E-FF57-4331-BF13-D94DFA61630B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F57289B-949A-43FD-AF7D-692786BD340A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714488"/>
            <a:ext cx="9956800" cy="4759464"/>
          </a:xfrm>
        </p:spPr>
        <p:txBody>
          <a:bodyPr/>
          <a:lstStyle>
            <a:lvl1pPr>
              <a:defRPr baseline="0">
                <a:latin typeface="+mj-lt"/>
                <a:ea typeface="標楷體" pitchFamily="65" charset="-120"/>
              </a:defRPr>
            </a:lvl1pPr>
            <a:lvl2pPr>
              <a:defRPr baseline="0">
                <a:latin typeface="+mj-lt"/>
                <a:ea typeface="標楷體" pitchFamily="65" charset="-120"/>
              </a:defRPr>
            </a:lvl2pPr>
            <a:lvl3pPr>
              <a:defRPr sz="1900" baseline="0">
                <a:latin typeface="+mj-lt"/>
                <a:ea typeface="標楷體" pitchFamily="65" charset="-120"/>
              </a:defRPr>
            </a:lvl3pPr>
            <a:lvl4pPr>
              <a:defRPr baseline="0">
                <a:latin typeface="+mj-lt"/>
                <a:ea typeface="標楷體" pitchFamily="65" charset="-120"/>
              </a:defRPr>
            </a:lvl4pPr>
            <a:lvl5pPr>
              <a:defRPr baseline="0">
                <a:latin typeface="+mj-lt"/>
                <a:ea typeface="標楷體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57E169D1-FD8F-4286-9D28-09B5A7788756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 dirty="0"/>
          </a:p>
        </p:txBody>
      </p:sp>
      <p:pic>
        <p:nvPicPr>
          <p:cNvPr id="6" name="圖片 5" descr="mir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15525" y="135236"/>
            <a:ext cx="1727200" cy="57912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  <a:prstGeom prst="rect">
            <a:avLst/>
          </a:prstGeom>
        </p:spPr>
        <p:txBody>
          <a:bodyPr/>
          <a:lstStyle/>
          <a:p>
            <a:fld id="{8616078C-AD99-4571-B0DA-C628EF72A2E7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直線接點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矩形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橢圓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橢圓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橢圓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橢圓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3" name="橢圓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直線接點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baseline="0">
                <a:latin typeface="+mj-lt"/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AD79DC08-DC78-4909-AB0C-6338BE709B4C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 b="0" cap="none" baseline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43D2B92F-197F-43D9-8B18-B487590C335E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73F85D07-20CA-4AD0-ADE5-679EF5E6A94D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/>
          <a:lstStyle/>
          <a:p>
            <a:fld id="{71A98DFA-9699-40A8-8E0D-4825FCD6BDDE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矩形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橢圓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 eaLnBrk="1" latinLnBrk="0" hangingPunct="1"/>
            <a:r>
              <a:rPr lang="zh-TW" altLang="en-US" dirty="0"/>
              <a:t>按一下以編輯母片文字樣式</a:t>
            </a:r>
          </a:p>
          <a:p>
            <a:pPr lvl="1" eaLnBrk="1" latinLnBrk="0" hangingPunct="1"/>
            <a:r>
              <a:rPr lang="zh-TW" altLang="en-US" dirty="0"/>
              <a:t>第二層</a:t>
            </a:r>
          </a:p>
          <a:p>
            <a:pPr lvl="2" eaLnBrk="1" latinLnBrk="0" hangingPunct="1"/>
            <a:r>
              <a:rPr lang="zh-TW" altLang="en-US" dirty="0"/>
              <a:t>第三層</a:t>
            </a:r>
          </a:p>
          <a:p>
            <a:pPr lvl="3" eaLnBrk="1" latinLnBrk="0" hangingPunct="1"/>
            <a:r>
              <a:rPr lang="zh-TW" altLang="en-US" dirty="0"/>
              <a:t>第四層</a:t>
            </a:r>
          </a:p>
          <a:p>
            <a:pPr lvl="4" eaLnBrk="1" latinLnBrk="0" hangingPunct="1"/>
            <a:r>
              <a:rPr lang="zh-TW" altLang="en-US" dirty="0"/>
              <a:t>第五層</a:t>
            </a:r>
            <a:endParaRPr kumimoji="0" lang="en-US" dirty="0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4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2DAB0838-BF4F-407C-A6A6-1B3CDC37E013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5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3" name="頁尾版面配置區 22"/>
          <p:cNvSpPr>
            <a:spLocks noGrp="1"/>
          </p:cNvSpPr>
          <p:nvPr>
            <p:ph type="ftr" sz="quarter" idx="16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橢圓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1" name="矩形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0" name="直線接點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7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rtlCol="0"/>
          <a:lstStyle/>
          <a:p>
            <a:fld id="{B0D89BC2-FD14-44D8-A12F-F0ED792A0BC1}" type="datetime1">
              <a:rPr lang="zh-TW" altLang="en-US" smtClean="0"/>
              <a:t>2023/9/11</a:t>
            </a:fld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rtlCol="0"/>
          <a:lstStyle/>
          <a:p>
            <a:fld id="{93BD6009-2A66-4F07-812F-9E9F9B397B6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矩形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85709" y="1500174"/>
            <a:ext cx="1123957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285709" y="1571612"/>
            <a:ext cx="11239579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11513861" y="628652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11193032" y="6290270"/>
            <a:ext cx="110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93BD6009-2A66-4F07-812F-9E9F9B397B69}" type="slidenum">
              <a:rPr lang="zh-TW" altLang="en-US" sz="1800" smtClean="0">
                <a:solidFill>
                  <a:schemeClr val="accent3">
                    <a:lumMod val="75000"/>
                  </a:schemeClr>
                </a:solidFill>
              </a:rPr>
              <a:pPr algn="ctr"/>
              <a:t>‹#›</a:t>
            </a:fld>
            <a:r>
              <a:rPr lang="en-US" altLang="zh-TW" sz="1800" dirty="0">
                <a:solidFill>
                  <a:schemeClr val="accent3">
                    <a:lumMod val="75000"/>
                  </a:schemeClr>
                </a:solidFill>
              </a:rPr>
              <a:t>/16</a:t>
            </a:r>
            <a:endParaRPr lang="zh-TW" alt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3100" b="0" kern="1200" cap="none" baseline="0">
          <a:solidFill>
            <a:schemeClr val="tx2"/>
          </a:solidFill>
          <a:latin typeface="Calibri" panose="020F0502020204030204" pitchFamily="34" charset="0"/>
          <a:ea typeface="標楷體" pitchFamily="65" charset="-120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nthu.edu.tw/~jang" TargetMode="External"/><Relationship Id="rId2" Type="http://schemas.openxmlformats.org/officeDocument/2006/relationships/hyperlink" Target="mailto:jang@mirlab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A7%BB%E5%8B%95%E5%B9%B3%E5%9D%8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money.tw/learn/course/technicalanalysisfast/topic/1811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ckmd.io/@rogerjang/SJF2MrKIK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statementdog-engineering/the-common-mistakes-when-backtesting-your-investment-strategies-f7bf1a080d80" TargetMode="External"/><Relationship Id="rId3" Type="http://schemas.openxmlformats.org/officeDocument/2006/relationships/hyperlink" Target="http://www.cmoney.tw/notes/note-detail.aspx?nid=6054" TargetMode="External"/><Relationship Id="rId7" Type="http://schemas.openxmlformats.org/officeDocument/2006/relationships/hyperlink" Target="https://zh.wikipedia.org/wiki/%E7%A7%BB%E5%8B%95%E5%B9%B3%E5%9D%87" TargetMode="External"/><Relationship Id="rId2" Type="http://schemas.openxmlformats.org/officeDocument/2006/relationships/hyperlink" Target="http://www.cmoney.tw/learn/course/technicals/topic/48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money.tw/learn/course/technicalanalysisfast/topic/1843" TargetMode="External"/><Relationship Id="rId5" Type="http://schemas.openxmlformats.org/officeDocument/2006/relationships/hyperlink" Target="http://www.cmoney.tw/app/search-results.aspx?ss=%E9%98%BF%E6%96%AF%E5%8C%B9%E9%9D%88" TargetMode="External"/><Relationship Id="rId4" Type="http://schemas.openxmlformats.org/officeDocument/2006/relationships/hyperlink" Target="http://www.cmoney.tw/app/ItemContent.aspx?id=14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03712" y="1340768"/>
            <a:ext cx="6912768" cy="1894362"/>
          </a:xfrm>
        </p:spPr>
        <p:txBody>
          <a:bodyPr/>
          <a:lstStyle/>
          <a:p>
            <a:r>
              <a:rPr lang="en-US" altLang="zh-TW" sz="3600" dirty="0">
                <a:ea typeface="Calibri" panose="020F0502020204030204" pitchFamily="34" charset="0"/>
                <a:cs typeface="Calibri" panose="020F0502020204030204" pitchFamily="34" charset="0"/>
              </a:rPr>
              <a:t>Technical Indicator: Moving Average</a:t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技術指標：均線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810000" y="3933056"/>
            <a:ext cx="6172200" cy="1944216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</a:rPr>
              <a:t>J.-S. Roger Jang (</a:t>
            </a:r>
            <a:r>
              <a:rPr lang="zh-TW" altLang="en-US" dirty="0"/>
              <a:t>張智星</a:t>
            </a:r>
            <a:r>
              <a:rPr lang="en-US" altLang="zh-TW" dirty="0">
                <a:latin typeface="Arial" panose="020B0604020202020204" pitchFamily="34" charset="0"/>
              </a:rPr>
              <a:t>)</a:t>
            </a:r>
          </a:p>
          <a:p>
            <a:r>
              <a:rPr lang="en-US" altLang="zh-TW" i="1" dirty="0">
                <a:latin typeface="Arial" panose="020B0604020202020204" pitchFamily="34" charset="0"/>
                <a:hlinkClick r:id="rId2"/>
              </a:rPr>
              <a:t>jang@mirlab.org</a:t>
            </a:r>
            <a:endParaRPr lang="en-US" altLang="zh-TW" i="1" dirty="0">
              <a:latin typeface="Arial" panose="020B0604020202020204" pitchFamily="34" charset="0"/>
            </a:endParaRPr>
          </a:p>
          <a:p>
            <a:r>
              <a:rPr lang="en-US" altLang="zh-TW" i="1" dirty="0">
                <a:latin typeface="Arial" panose="020B0604020202020204" pitchFamily="34" charset="0"/>
                <a:hlinkClick r:id="rId3"/>
              </a:rPr>
              <a:t>http://mirlab.org/jang</a:t>
            </a:r>
            <a:endParaRPr lang="zh-TW" altLang="en-US" dirty="0">
              <a:latin typeface="Arial" panose="020B0604020202020204" pitchFamily="34" charset="0"/>
            </a:endParaRPr>
          </a:p>
          <a:p>
            <a:r>
              <a:rPr lang="en-US" altLang="zh-TW" dirty="0">
                <a:latin typeface="Arial" panose="020B0604020202020204" pitchFamily="34" charset="0"/>
              </a:rPr>
              <a:t>MIR Lab, CSIE Dept.</a:t>
            </a:r>
          </a:p>
          <a:p>
            <a:r>
              <a:rPr lang="en-US" altLang="zh-TW" dirty="0">
                <a:latin typeface="Arial" panose="020B0604020202020204" pitchFamily="34" charset="0"/>
              </a:rPr>
              <a:t>National Taiwan University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94313" y="5795972"/>
            <a:ext cx="1183337" cy="369332"/>
          </a:xfrm>
        </p:spPr>
        <p:txBody>
          <a:bodyPr wrap="none">
            <a:spAutoFit/>
          </a:bodyPr>
          <a:lstStyle/>
          <a:p>
            <a:pPr algn="ctr"/>
            <a:fld id="{1B5DD0A4-5EC4-420C-89F5-FF49BBA59529}" type="datetime1">
              <a:rPr lang="zh-TW" altLang="en-US" smtClean="0"/>
              <a:pPr algn="ctr"/>
              <a:t>2023/9/11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14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 Estimate via 20MA (</a:t>
            </a:r>
            <a:r>
              <a:rPr lang="zh-TW" altLang="en-US" dirty="0"/>
              <a:t>月線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9" y="1700808"/>
            <a:ext cx="11377809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 Estimate via 60MA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季線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714488"/>
            <a:ext cx="11479736" cy="566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8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 Estimate via 120MA</a:t>
            </a:r>
            <a:r>
              <a:rPr lang="zh-TW" altLang="en-US" dirty="0"/>
              <a:t> </a:t>
            </a:r>
            <a:r>
              <a:rPr lang="en-US" altLang="zh-TW" dirty="0"/>
              <a:t> (</a:t>
            </a:r>
            <a:r>
              <a:rPr lang="zh-TW" altLang="en-US" dirty="0"/>
              <a:t>半年線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746560"/>
            <a:ext cx="11576866" cy="571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16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 Estimate via 240MA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年線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714488"/>
            <a:ext cx="11641836" cy="57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7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 Profit vs. Windows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567942"/>
            <a:ext cx="6912768" cy="517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 Adopt variants of MA</a:t>
            </a:r>
          </a:p>
          <a:p>
            <a:pPr lvl="1"/>
            <a:r>
              <a:rPr lang="it-IT" altLang="zh-TW" dirty="0"/>
              <a:t>SMA (simple MA)</a:t>
            </a:r>
            <a:r>
              <a:rPr lang="zh-TW" altLang="en-US" dirty="0"/>
              <a:t>、</a:t>
            </a:r>
            <a:r>
              <a:rPr lang="en-US" altLang="zh-TW" dirty="0"/>
              <a:t>WMA (weighted MA)</a:t>
            </a:r>
            <a:r>
              <a:rPr lang="zh-TW" altLang="en-US" dirty="0"/>
              <a:t>、</a:t>
            </a:r>
            <a:r>
              <a:rPr lang="it-IT" altLang="zh-TW" dirty="0"/>
              <a:t>EMA (exponential MA) (</a:t>
            </a:r>
            <a:r>
              <a:rPr lang="en-US" altLang="zh-TW" dirty="0">
                <a:hlinkClick r:id="rId3"/>
              </a:rPr>
              <a:t>wiki</a:t>
            </a:r>
            <a:r>
              <a:rPr lang="it-IT" altLang="zh-TW" dirty="0"/>
              <a:t>)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買點與賣點</a:t>
            </a:r>
            <a:endParaRPr lang="en-US" altLang="zh-TW" dirty="0"/>
          </a:p>
          <a:p>
            <a:pPr lvl="1"/>
            <a:r>
              <a:rPr lang="zh-TW" altLang="en-US" dirty="0">
                <a:latin typeface="Symbol" panose="05050102010706020507" pitchFamily="18" charset="2"/>
              </a:rPr>
              <a:t>黃金交叉：短期均線大於長期均線 </a:t>
            </a:r>
            <a:r>
              <a:rPr lang="en-US" altLang="zh-TW" dirty="0">
                <a:latin typeface="Symbol" panose="05050102010706020507" pitchFamily="18" charset="2"/>
                <a:sym typeface="Wingdings" panose="05000000000000000000" pitchFamily="2" charset="2"/>
              </a:rPr>
              <a:t> </a:t>
            </a:r>
            <a:r>
              <a:rPr lang="zh-TW" altLang="en-US" dirty="0">
                <a:latin typeface="Symbol" panose="05050102010706020507" pitchFamily="18" charset="2"/>
                <a:sym typeface="Wingdings" panose="05000000000000000000" pitchFamily="2" charset="2"/>
              </a:rPr>
              <a:t>買進</a:t>
            </a:r>
            <a:endParaRPr lang="en-US" altLang="zh-TW" dirty="0"/>
          </a:p>
          <a:p>
            <a:pPr lvl="2"/>
            <a:r>
              <a:rPr lang="en-US" altLang="zh-TW" dirty="0"/>
              <a:t>For example, 5MA &gt; 20MA</a:t>
            </a:r>
          </a:p>
          <a:p>
            <a:pPr lvl="1"/>
            <a:r>
              <a:rPr lang="zh-TW" altLang="en-US" dirty="0">
                <a:latin typeface="Symbol" panose="05050102010706020507" pitchFamily="18" charset="2"/>
              </a:rPr>
              <a:t>死亡交叉：短期均線小於長期均線 </a:t>
            </a:r>
            <a:r>
              <a:rPr lang="en-US" altLang="zh-TW" dirty="0">
                <a:latin typeface="Symbol" panose="05050102010706020507" pitchFamily="18" charset="2"/>
                <a:sym typeface="Wingdings" panose="05000000000000000000" pitchFamily="2" charset="2"/>
              </a:rPr>
              <a:t> </a:t>
            </a:r>
            <a:r>
              <a:rPr lang="zh-TW" altLang="en-US" dirty="0">
                <a:latin typeface="Symbol" panose="05050102010706020507" pitchFamily="18" charset="2"/>
                <a:sym typeface="Wingdings" panose="05000000000000000000" pitchFamily="2" charset="2"/>
              </a:rPr>
              <a:t>賣出</a:t>
            </a:r>
            <a:endParaRPr lang="en-US" altLang="zh-TW" dirty="0">
              <a:latin typeface="Symbol" panose="05050102010706020507" pitchFamily="18" charset="2"/>
              <a:sym typeface="Wingdings" panose="05000000000000000000" pitchFamily="2" charset="2"/>
            </a:endParaRPr>
          </a:p>
          <a:p>
            <a:pPr lvl="2"/>
            <a:r>
              <a:rPr lang="en-US" altLang="zh-TW" dirty="0"/>
              <a:t>For example, 5MA &lt; 20MA</a:t>
            </a:r>
          </a:p>
          <a:p>
            <a:r>
              <a:rPr lang="en-US" altLang="zh-TW" dirty="0"/>
              <a:t>Another possibility</a:t>
            </a:r>
            <a:endParaRPr lang="en-US" altLang="zh-TW" dirty="0">
              <a:latin typeface="Symbol" panose="05050102010706020507" pitchFamily="18" charset="2"/>
            </a:endParaRPr>
          </a:p>
          <a:p>
            <a:pPr lvl="1"/>
            <a:r>
              <a:rPr lang="en-US" altLang="zh-TW" dirty="0"/>
              <a:t>Buy when the current price is higher than MA by a margin </a:t>
            </a:r>
            <a:r>
              <a:rPr lang="en-US" altLang="zh-TW" dirty="0">
                <a:latin typeface="Symbol" panose="05050102010706020507" pitchFamily="18" charset="2"/>
              </a:rPr>
              <a:t>a</a:t>
            </a:r>
          </a:p>
          <a:p>
            <a:pPr lvl="1"/>
            <a:r>
              <a:rPr lang="en-US" altLang="zh-TW" dirty="0"/>
              <a:t>Sell when the current price is lower than MA by a margin </a:t>
            </a:r>
            <a:r>
              <a:rPr lang="en-US" altLang="zh-TW" dirty="0">
                <a:latin typeface="Symbol" panose="05050102010706020507" pitchFamily="18" charset="2"/>
              </a:rPr>
              <a:t>b</a:t>
            </a:r>
          </a:p>
          <a:p>
            <a:pPr lvl="2"/>
            <a:endParaRPr lang="en-US" altLang="zh-TW" dirty="0">
              <a:latin typeface="Symbol" panose="05050102010706020507" pitchFamily="18" charset="2"/>
            </a:endParaRPr>
          </a:p>
          <a:p>
            <a:pPr lvl="2"/>
            <a:endParaRPr lang="en-US" altLang="zh-TW" dirty="0">
              <a:latin typeface="Symbol" panose="05050102010706020507" pitchFamily="18" charset="2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 of MA-based strategy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21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9AA461-AF8F-4A7A-925D-76122B744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General formula of MA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SMA (simple MA)</a:t>
            </a:r>
          </a:p>
          <a:p>
            <a:pPr lvl="1"/>
            <a:r>
              <a:rPr lang="en-US" altLang="zh-TW" dirty="0"/>
              <a:t>General formula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dirty="0"/>
              <a:t>Example when n=5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D71BA7-92CD-48B3-9671-B16C1E751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E169D1-FD8F-4286-9D28-09B5A7788756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E71223-69AA-4B6C-8381-E04B69A9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Moving Average (1/3)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3A1173-DA53-4108-B500-37C08AA4E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277051"/>
            <a:ext cx="10445944" cy="1095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6DD1C0-D7AC-46FD-BE88-A12130F1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4267307"/>
            <a:ext cx="2592288" cy="9046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C7CE05F-A600-4454-A2FF-830DB465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9576" y="5532038"/>
            <a:ext cx="4534139" cy="77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7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9AA461-AF8F-4A7A-925D-76122B744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WMA (weighted MA)</a:t>
            </a:r>
          </a:p>
          <a:p>
            <a:pPr lvl="1"/>
            <a:r>
              <a:rPr lang="en-US" altLang="zh-TW" dirty="0"/>
              <a:t>General formula: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Example when n=5: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D71BA7-92CD-48B3-9671-B16C1E751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E169D1-FD8F-4286-9D28-09B5A7788756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E71223-69AA-4B6C-8381-E04B69A9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Moving Average (2/3)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E4017A1-976C-4E69-9949-EE5851A9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92" y="2212477"/>
            <a:ext cx="3512496" cy="12165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08D0AA5-DA0F-40F2-887F-E0C02C6A9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4356707"/>
            <a:ext cx="6238776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55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07C7A4-1D90-40C5-B2A8-B7A5A7C9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5093127"/>
            <a:ext cx="5578427" cy="107217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34726D-CCB4-46AD-BA6C-DCC88A8E3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3883491"/>
            <a:ext cx="3698962" cy="12016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A3236DC-39B3-4807-B3B4-923208ABD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581" y="2420888"/>
            <a:ext cx="9781571" cy="1296144"/>
          </a:xfrm>
          <a:prstGeom prst="rect">
            <a:avLst/>
          </a:prstGeom>
        </p:spPr>
      </p:pic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9AA461-AF8F-4A7A-925D-76122B744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EMA</a:t>
            </a:r>
          </a:p>
          <a:p>
            <a:pPr marL="365760" lvl="1" indent="0">
              <a:buNone/>
            </a:pPr>
            <a:r>
              <a:rPr lang="en-US" altLang="zh-TW" dirty="0"/>
              <a:t>General formula: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Since </a:t>
            </a:r>
            <a:r>
              <a:rPr lang="en-US" altLang="zh-TW" dirty="0" err="1"/>
              <a:t>i</a:t>
            </a:r>
            <a:r>
              <a:rPr lang="en-US" altLang="zh-TW" dirty="0"/>
              <a:t>&gt;&gt;1 and 0&lt;r&lt;1, we have</a:t>
            </a:r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Or equivalent iterative formula:</a:t>
            </a:r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r>
              <a:rPr lang="en-US" altLang="zh-TW" dirty="0"/>
              <a:t>Usually r = (n-1)/(n+1), where n is equivalent to a window size.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marL="36576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D71BA7-92CD-48B3-9671-B16C1E7510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E169D1-FD8F-4286-9D28-09B5A7788756}" type="datetime1">
              <a:rPr lang="zh-TW" altLang="en-US" smtClean="0"/>
              <a:t>2023/9/11</a:t>
            </a:fld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72E71223-69AA-4B6C-8381-E04B69A9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about Moving Average (3/3)</a:t>
            </a:r>
            <a:endParaRPr lang="zh-TW" altLang="en-US" dirty="0"/>
          </a:p>
        </p:txBody>
      </p:sp>
      <p:sp>
        <p:nvSpPr>
          <p:cNvPr id="10" name="圓角矩形圖說文字 7">
            <a:extLst>
              <a:ext uri="{FF2B5EF4-FFF2-40B4-BE49-F238E27FC236}">
                <a16:creationId xmlns:a16="http://schemas.microsoft.com/office/drawing/2014/main" id="{125B9459-6EBA-4E00-83C0-165B570E1078}"/>
              </a:ext>
            </a:extLst>
          </p:cNvPr>
          <p:cNvSpPr/>
          <p:nvPr/>
        </p:nvSpPr>
        <p:spPr>
          <a:xfrm>
            <a:off x="7536160" y="6467356"/>
            <a:ext cx="3801041" cy="306467"/>
          </a:xfrm>
          <a:prstGeom prst="wedgeRoundRectCallout">
            <a:avLst>
              <a:gd name="adj1" fmla="val 21213"/>
              <a:gd name="adj2" fmla="val -20200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Source: </a:t>
            </a:r>
            <a:r>
              <a: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https://hackmd.io/@rogerjang/SJF2MrKIK</a:t>
            </a:r>
            <a:r>
              <a: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1495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C0F3390-F58E-4CC4-8E6C-974197850D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均線</a:t>
            </a:r>
            <a:endParaRPr lang="en-US" altLang="zh-TW" dirty="0"/>
          </a:p>
          <a:p>
            <a:pPr lvl="1"/>
            <a:r>
              <a:rPr lang="zh-TW" altLang="en-US" dirty="0">
                <a:hlinkClick r:id="rId2"/>
              </a:rPr>
              <a:t>什麼是均線？</a:t>
            </a:r>
            <a:endParaRPr lang="zh-TW" altLang="en-US" dirty="0"/>
          </a:p>
          <a:p>
            <a:pPr lvl="1"/>
            <a:r>
              <a:rPr lang="zh-TW" altLang="en-US" dirty="0">
                <a:hlinkClick r:id="rId3"/>
              </a:rPr>
              <a:t>股票投資人，你知道什麼是均線嗎</a:t>
            </a:r>
            <a:r>
              <a:rPr lang="en-US" altLang="zh-TW" dirty="0">
                <a:hlinkClick r:id="rId3"/>
              </a:rPr>
              <a:t>?</a:t>
            </a:r>
            <a:endParaRPr lang="zh-TW" altLang="en-US" dirty="0"/>
          </a:p>
          <a:p>
            <a:pPr lvl="2"/>
            <a:r>
              <a:rPr lang="zh-TW" altLang="en-US" dirty="0">
                <a:hlinkClick r:id="rId4"/>
              </a:rPr>
              <a:t>突破均線糾結 強勢股</a:t>
            </a:r>
            <a:endParaRPr lang="zh-TW" altLang="en-US" dirty="0"/>
          </a:p>
          <a:p>
            <a:pPr lvl="2"/>
            <a:r>
              <a:rPr lang="zh-TW" altLang="en-US" dirty="0">
                <a:hlinkClick r:id="rId5"/>
              </a:rPr>
              <a:t>阿斯匹靈判斷盤勢多空理財寶</a:t>
            </a:r>
            <a:r>
              <a:rPr lang="en-US" altLang="zh-TW" dirty="0">
                <a:hlinkClick r:id="rId5"/>
              </a:rPr>
              <a:t>(</a:t>
            </a:r>
            <a:r>
              <a:rPr lang="zh-TW" altLang="en-US" dirty="0">
                <a:hlinkClick r:id="rId5"/>
              </a:rPr>
              <a:t>很多用到均線觀念</a:t>
            </a:r>
            <a:r>
              <a:rPr lang="en-US" altLang="zh-TW" dirty="0">
                <a:hlinkClick r:id="rId5"/>
              </a:rPr>
              <a:t>)</a:t>
            </a:r>
            <a:endParaRPr lang="zh-TW" altLang="en-US" dirty="0"/>
          </a:p>
          <a:p>
            <a:pPr lvl="1"/>
            <a:r>
              <a:rPr lang="zh-TW" altLang="en-US" dirty="0">
                <a:hlinkClick r:id="rId6"/>
              </a:rPr>
              <a:t>什麼是「均線糾結」</a:t>
            </a:r>
            <a:r>
              <a:rPr lang="en-US" altLang="zh-TW" dirty="0">
                <a:hlinkClick r:id="rId6"/>
              </a:rPr>
              <a:t>?</a:t>
            </a:r>
            <a:endParaRPr lang="zh-TW" altLang="en-US" dirty="0"/>
          </a:p>
          <a:p>
            <a:pPr lvl="1"/>
            <a:r>
              <a:rPr lang="zh-TW" altLang="en-US" dirty="0">
                <a:hlinkClick r:id="rId7"/>
              </a:rPr>
              <a:t>移動平均</a:t>
            </a:r>
            <a:r>
              <a:rPr lang="zh-TW" altLang="en-US" dirty="0"/>
              <a:t> </a:t>
            </a:r>
            <a:r>
              <a:rPr lang="en-US" altLang="zh-TW" dirty="0"/>
              <a:t>(Wiki)</a:t>
            </a:r>
          </a:p>
          <a:p>
            <a:r>
              <a:rPr lang="zh-TW" altLang="en-US" dirty="0"/>
              <a:t>回測</a:t>
            </a:r>
            <a:endParaRPr lang="en-US" altLang="zh-TW" dirty="0"/>
          </a:p>
          <a:p>
            <a:pPr lvl="1"/>
            <a:r>
              <a:rPr lang="zh-TW" altLang="en-US" dirty="0">
                <a:latin typeface="標楷體" panose="03000509000000000000" pitchFamily="65" charset="-120"/>
                <a:hlinkClick r:id="rId8"/>
              </a:rPr>
              <a:t>回測容易犯的幾種錯誤</a:t>
            </a:r>
            <a:endParaRPr lang="zh-TW" altLang="en-US" dirty="0">
              <a:latin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6BF80E9-1BC7-4D25-9CB5-7E1D5DC2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</a:t>
            </a:r>
            <a:r>
              <a:rPr lang="zh-TW" altLang="en-US" dirty="0"/>
              <a:t> </a:t>
            </a:r>
            <a:r>
              <a:rPr lang="en-US" altLang="zh-TW" dirty="0"/>
              <a:t>References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888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均線</a:t>
            </a:r>
            <a:r>
              <a:rPr lang="en-US" altLang="zh-TW" dirty="0"/>
              <a:t>( MA )</a:t>
            </a:r>
            <a:r>
              <a:rPr lang="zh-TW" altLang="en-US" dirty="0"/>
              <a:t>定義</a:t>
            </a:r>
            <a:endParaRPr lang="en-US" altLang="zh-TW" dirty="0"/>
          </a:p>
          <a:p>
            <a:pPr lvl="1"/>
            <a:r>
              <a:rPr lang="zh-TW" altLang="en-US" dirty="0"/>
              <a:t>一段時間內的平均價格，代表此時間內買入股票的平均成本</a:t>
            </a:r>
            <a:endParaRPr lang="en-US" altLang="zh-TW" dirty="0"/>
          </a:p>
          <a:p>
            <a:pPr lvl="1"/>
            <a:r>
              <a:rPr lang="zh-TW" altLang="en-US" dirty="0"/>
              <a:t>是一項最基礎且最普及的技術指標</a:t>
            </a:r>
            <a:endParaRPr lang="en-US" altLang="zh-TW" dirty="0"/>
          </a:p>
          <a:p>
            <a:r>
              <a:rPr lang="zh-TW" altLang="en-US" dirty="0"/>
              <a:t>範例</a:t>
            </a:r>
          </a:p>
          <a:p>
            <a:pPr lvl="1"/>
            <a:r>
              <a:rPr lang="en-US" altLang="zh-TW" dirty="0"/>
              <a:t>5</a:t>
            </a:r>
            <a:r>
              <a:rPr lang="zh-TW" altLang="en-US" dirty="0"/>
              <a:t>日均線（</a:t>
            </a:r>
            <a:r>
              <a:rPr lang="en-US" altLang="zh-TW" dirty="0"/>
              <a:t>5MA</a:t>
            </a:r>
            <a:r>
              <a:rPr lang="zh-TW" altLang="en-US" dirty="0"/>
              <a:t>、週線）</a:t>
            </a:r>
            <a:endParaRPr lang="en-US" altLang="zh-TW" dirty="0"/>
          </a:p>
          <a:p>
            <a:pPr lvl="2"/>
            <a:r>
              <a:rPr lang="zh-TW" altLang="en-US" dirty="0"/>
              <a:t> 最近 </a:t>
            </a:r>
            <a:r>
              <a:rPr lang="en-US" altLang="zh-TW" dirty="0"/>
              <a:t>5 </a:t>
            </a:r>
            <a:r>
              <a:rPr lang="zh-TW" altLang="en-US" dirty="0"/>
              <a:t>個</a:t>
            </a:r>
            <a:r>
              <a:rPr lang="zh-TW" altLang="en-US" dirty="0">
                <a:solidFill>
                  <a:srgbClr val="FF0000"/>
                </a:solidFill>
              </a:rPr>
              <a:t>交易日</a:t>
            </a:r>
            <a:r>
              <a:rPr lang="zh-TW" altLang="en-US" dirty="0"/>
              <a:t>的平均</a:t>
            </a:r>
            <a:r>
              <a:rPr lang="zh-TW" altLang="en-US" dirty="0">
                <a:solidFill>
                  <a:srgbClr val="FF0000"/>
                </a:solidFill>
              </a:rPr>
              <a:t>收盤價</a:t>
            </a:r>
          </a:p>
          <a:p>
            <a:pPr lvl="1"/>
            <a:r>
              <a:rPr lang="en-US" altLang="zh-TW" dirty="0"/>
              <a:t>20</a:t>
            </a:r>
            <a:r>
              <a:rPr lang="zh-TW" altLang="en-US" dirty="0"/>
              <a:t>日均線（</a:t>
            </a:r>
            <a:r>
              <a:rPr lang="en-US" altLang="zh-TW" dirty="0"/>
              <a:t>20MA</a:t>
            </a:r>
            <a:r>
              <a:rPr lang="zh-TW" altLang="en-US" dirty="0"/>
              <a:t>、月線）</a:t>
            </a:r>
            <a:endParaRPr lang="en-US" altLang="zh-TW" dirty="0"/>
          </a:p>
          <a:p>
            <a:pPr lvl="2"/>
            <a:r>
              <a:rPr lang="zh-TW" altLang="en-US" dirty="0"/>
              <a:t>最近 </a:t>
            </a:r>
            <a:r>
              <a:rPr lang="en-US" altLang="zh-TW" dirty="0"/>
              <a:t>20 </a:t>
            </a:r>
            <a:r>
              <a:rPr lang="zh-TW" altLang="en-US" dirty="0"/>
              <a:t>個</a:t>
            </a:r>
            <a:r>
              <a:rPr lang="zh-TW" altLang="en-US" dirty="0">
                <a:solidFill>
                  <a:srgbClr val="FF0000"/>
                </a:solidFill>
              </a:rPr>
              <a:t>交易日</a:t>
            </a:r>
            <a:r>
              <a:rPr lang="zh-TW" altLang="en-US" dirty="0"/>
              <a:t>的平均</a:t>
            </a:r>
            <a:r>
              <a:rPr lang="zh-TW" altLang="en-US" dirty="0">
                <a:solidFill>
                  <a:srgbClr val="FF0000"/>
                </a:solidFill>
              </a:rPr>
              <a:t>收盤價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計算方式</a:t>
            </a:r>
            <a:endParaRPr lang="en-US" altLang="zh-TW" dirty="0"/>
          </a:p>
          <a:p>
            <a:pPr lvl="1"/>
            <a:r>
              <a:rPr lang="zh-TW" altLang="en-US" dirty="0"/>
              <a:t>將前</a:t>
            </a:r>
            <a:r>
              <a:rPr lang="en-US" altLang="zh-TW" dirty="0"/>
              <a:t>n</a:t>
            </a:r>
            <a:r>
              <a:rPr lang="zh-TW" altLang="en-US" dirty="0"/>
              <a:t>天（含今天）的收盤價加總後除以</a:t>
            </a:r>
            <a:r>
              <a:rPr lang="en-US" altLang="zh-TW" dirty="0"/>
              <a:t>n</a:t>
            </a:r>
            <a:r>
              <a:rPr lang="zh-TW" altLang="en-US" dirty="0"/>
              <a:t>，得到今天的</a:t>
            </a:r>
            <a:r>
              <a:rPr lang="en-US" altLang="zh-TW" dirty="0" err="1"/>
              <a:t>nMA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均線</a:t>
            </a:r>
            <a:r>
              <a:rPr lang="en-US" altLang="zh-TW" dirty="0"/>
              <a:t>( Moving Average, MA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326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股價：</a:t>
            </a:r>
            <a:r>
              <a:rPr lang="en-US" altLang="zh-TW" dirty="0"/>
              <a:t>6, 3, 7, 8, 5, 1, 2, 4, 9, 6</a:t>
            </a:r>
          </a:p>
          <a:p>
            <a:pPr lvl="1"/>
            <a:r>
              <a:rPr lang="zh-TW" altLang="en-US" dirty="0"/>
              <a:t>算法一</a:t>
            </a:r>
            <a:endParaRPr lang="en-US" altLang="zh-TW" dirty="0"/>
          </a:p>
          <a:p>
            <a:pPr lvl="2"/>
            <a:r>
              <a:rPr lang="en-US" altLang="zh-TW" dirty="0"/>
              <a:t>3MA = 6.00, 4.50, 5.33, 6.00, 6.67, 4.67, 2.67, 2.33, 5.00, 6.33 </a:t>
            </a:r>
          </a:p>
          <a:p>
            <a:pPr lvl="2"/>
            <a:r>
              <a:rPr lang="en-US" altLang="zh-TW" dirty="0"/>
              <a:t>4MA = 6.00, 4.50, 5.33, 6.00, 5.75, 5.25, 4.00, 3.00, 4.00, 5.25</a:t>
            </a:r>
          </a:p>
          <a:p>
            <a:pPr lvl="1"/>
            <a:r>
              <a:rPr lang="zh-TW" altLang="en-US" dirty="0"/>
              <a:t>算法二</a:t>
            </a:r>
            <a:r>
              <a:rPr lang="en-US" altLang="zh-TW" dirty="0"/>
              <a:t> </a:t>
            </a:r>
          </a:p>
          <a:p>
            <a:pPr lvl="2"/>
            <a:r>
              <a:rPr lang="en-US" altLang="zh-TW" dirty="0"/>
              <a:t>3MA = nan, nan, 5.33, 6.00, 6.67, 4.67, 2.67, 2.33, 5.00, 6.33 </a:t>
            </a:r>
          </a:p>
          <a:p>
            <a:pPr lvl="2"/>
            <a:r>
              <a:rPr lang="en-US" altLang="zh-TW" dirty="0"/>
              <a:t>4MA = nan, nan, nan, 6.00, 5.75, 5.25, 4.00, 3.00, 4.00, 5.25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均線：計算範例</a:t>
            </a:r>
          </a:p>
        </p:txBody>
      </p:sp>
      <p:sp>
        <p:nvSpPr>
          <p:cNvPr id="5" name="圓角矩形圖說文字 4"/>
          <p:cNvSpPr/>
          <p:nvPr/>
        </p:nvSpPr>
        <p:spPr>
          <a:xfrm>
            <a:off x="7392144" y="908721"/>
            <a:ext cx="655738" cy="374571"/>
          </a:xfrm>
          <a:prstGeom prst="wedgeRoundRectCallout">
            <a:avLst>
              <a:gd name="adj1" fmla="val 17094"/>
              <a:gd name="adj2" fmla="val 2404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Quiz!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圓角矩形圖說文字 5"/>
          <p:cNvSpPr/>
          <p:nvPr/>
        </p:nvSpPr>
        <p:spPr>
          <a:xfrm>
            <a:off x="8472264" y="3719649"/>
            <a:ext cx="1890875" cy="374571"/>
          </a:xfrm>
          <a:prstGeom prst="wedgeRoundRectCallout">
            <a:avLst>
              <a:gd name="adj1" fmla="val 3146"/>
              <a:gd name="adj2" fmla="val 30093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</a:rPr>
              <a:t>nan = not a number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57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短期均線（簡稱「短線」）</a:t>
            </a:r>
            <a:endParaRPr lang="en-US" altLang="zh-TW" dirty="0"/>
          </a:p>
          <a:p>
            <a:pPr lvl="1"/>
            <a:r>
              <a:rPr lang="en-US" altLang="zh-TW" dirty="0"/>
              <a:t>5 </a:t>
            </a:r>
            <a:r>
              <a:rPr lang="zh-TW" altLang="en-US" dirty="0"/>
              <a:t>日均線</a:t>
            </a:r>
            <a:r>
              <a:rPr lang="en-US" altLang="zh-TW" dirty="0"/>
              <a:t>(</a:t>
            </a:r>
            <a:r>
              <a:rPr lang="zh-TW" altLang="en-US" dirty="0"/>
              <a:t>週線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10 </a:t>
            </a:r>
            <a:r>
              <a:rPr lang="zh-TW" altLang="en-US" dirty="0"/>
              <a:t>日均線</a:t>
            </a:r>
            <a:r>
              <a:rPr lang="en-US" altLang="zh-TW" dirty="0"/>
              <a:t>(</a:t>
            </a:r>
            <a:r>
              <a:rPr lang="zh-TW" altLang="en-US" dirty="0"/>
              <a:t>雙週線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適用於短線操作的投資人</a:t>
            </a:r>
            <a:endParaRPr lang="en-US" altLang="zh-TW" dirty="0"/>
          </a:p>
          <a:p>
            <a:r>
              <a:rPr lang="zh-TW" altLang="en-US" dirty="0"/>
              <a:t>中期均線（簡稱「中線」）</a:t>
            </a:r>
            <a:endParaRPr lang="en-US" altLang="zh-TW" dirty="0"/>
          </a:p>
          <a:p>
            <a:pPr lvl="1"/>
            <a:r>
              <a:rPr lang="en-US" altLang="zh-TW" dirty="0"/>
              <a:t>20 </a:t>
            </a:r>
            <a:r>
              <a:rPr lang="zh-TW" altLang="en-US" dirty="0"/>
              <a:t>日均線</a:t>
            </a:r>
            <a:r>
              <a:rPr lang="en-US" altLang="zh-TW" dirty="0"/>
              <a:t>(</a:t>
            </a:r>
            <a:r>
              <a:rPr lang="zh-TW" altLang="en-US" dirty="0"/>
              <a:t>月線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60 </a:t>
            </a:r>
            <a:r>
              <a:rPr lang="zh-TW" altLang="en-US" dirty="0"/>
              <a:t>日均線</a:t>
            </a:r>
            <a:r>
              <a:rPr lang="en-US" altLang="zh-TW" dirty="0"/>
              <a:t>(</a:t>
            </a:r>
            <a:r>
              <a:rPr lang="zh-TW" altLang="en-US" dirty="0"/>
              <a:t>季線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適用於中線操作的投資人</a:t>
            </a:r>
            <a:endParaRPr lang="en-US" altLang="zh-TW" dirty="0"/>
          </a:p>
          <a:p>
            <a:r>
              <a:rPr lang="zh-TW" altLang="en-US" dirty="0"/>
              <a:t>長期均線（簡稱「長線」）</a:t>
            </a:r>
            <a:endParaRPr lang="en-US" altLang="zh-TW" dirty="0"/>
          </a:p>
          <a:p>
            <a:pPr lvl="1"/>
            <a:r>
              <a:rPr lang="en-US" altLang="zh-TW" dirty="0"/>
              <a:t>120 </a:t>
            </a:r>
            <a:r>
              <a:rPr lang="zh-TW" altLang="en-US" dirty="0"/>
              <a:t>日均線</a:t>
            </a:r>
            <a:r>
              <a:rPr lang="en-US" altLang="zh-TW" dirty="0"/>
              <a:t>(</a:t>
            </a:r>
            <a:r>
              <a:rPr lang="zh-TW" altLang="en-US" dirty="0"/>
              <a:t>半年線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240 </a:t>
            </a:r>
            <a:r>
              <a:rPr lang="zh-TW" altLang="en-US" dirty="0"/>
              <a:t>日均線</a:t>
            </a:r>
            <a:r>
              <a:rPr lang="en-US" altLang="zh-TW" dirty="0"/>
              <a:t>(</a:t>
            </a:r>
            <a:r>
              <a:rPr lang="zh-TW" altLang="en-US" dirty="0"/>
              <a:t>年線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適用於長線操作的投資人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短期、中期、長期均線</a:t>
            </a:r>
          </a:p>
        </p:txBody>
      </p:sp>
      <p:pic>
        <p:nvPicPr>
          <p:cNvPr id="2050" name="Picture 2" descr="http://www.cmoney.tw/learn/cmstatic/learn/44/2016101814310311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1" y="1734888"/>
            <a:ext cx="2928755" cy="155009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money.tw/learn/cmstatic/learn/44/2016101814312551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3429002"/>
            <a:ext cx="2952324" cy="136815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money.tw/learn/cmstatic/learn/44/2016101814314282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5081146"/>
            <a:ext cx="2952324" cy="13933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88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2189D8-AF39-46BD-A339-F3150938E3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2007/01/03 ~ 2017/10/25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MA: 10-year View of SPY500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916832"/>
            <a:ext cx="12171781" cy="600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5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28B099-C04E-4E31-982D-42A721BFB2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2011/01/19 ~ 2011/12/28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MA: 1-year View of SPY500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988840"/>
            <a:ext cx="12178048" cy="6011660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7104112" y="3284984"/>
            <a:ext cx="629563" cy="374571"/>
          </a:xfrm>
          <a:prstGeom prst="wedgeRoundRectCallout">
            <a:avLst>
              <a:gd name="adj1" fmla="val -75616"/>
              <a:gd name="adj2" fmla="val 13802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季線</a:t>
            </a:r>
          </a:p>
        </p:txBody>
      </p:sp>
      <p:sp>
        <p:nvSpPr>
          <p:cNvPr id="8" name="圓角矩形圖說文字 7"/>
          <p:cNvSpPr/>
          <p:nvPr/>
        </p:nvSpPr>
        <p:spPr>
          <a:xfrm>
            <a:off x="2783632" y="5949280"/>
            <a:ext cx="3190400" cy="374571"/>
          </a:xfrm>
          <a:prstGeom prst="wedgeRoundRectCallout">
            <a:avLst>
              <a:gd name="adj1" fmla="val 21213"/>
              <a:gd name="adj2" fmla="val -20200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Momentum of the price </a:t>
            </a:r>
            <a:r>
              <a:rPr lang="en-US" altLang="zh-TW" sz="16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wrt</a:t>
            </a: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MA!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238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F0033-629C-4B3A-8EAB-CC53FB92D5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2011/01/19 ~ 2011/04/12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of MA</a:t>
            </a:r>
            <a:r>
              <a:rPr lang="zh-TW" altLang="en-US" dirty="0"/>
              <a:t> </a:t>
            </a:r>
            <a:r>
              <a:rPr lang="en-US" altLang="zh-TW" dirty="0"/>
              <a:t>– 1-quarter View of SPY500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910428"/>
            <a:ext cx="12120130" cy="5983068"/>
          </a:xfrm>
          <a:prstGeom prst="rect">
            <a:avLst/>
          </a:prstGeom>
        </p:spPr>
      </p:pic>
      <p:sp>
        <p:nvSpPr>
          <p:cNvPr id="5" name="圓角矩形圖說文字 4"/>
          <p:cNvSpPr/>
          <p:nvPr/>
        </p:nvSpPr>
        <p:spPr>
          <a:xfrm>
            <a:off x="4295800" y="4437112"/>
            <a:ext cx="629563" cy="374571"/>
          </a:xfrm>
          <a:prstGeom prst="wedgeRoundRectCallout">
            <a:avLst>
              <a:gd name="adj1" fmla="val 44075"/>
              <a:gd name="adj2" fmla="val -137739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TW" altLang="en-US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季線</a:t>
            </a:r>
          </a:p>
        </p:txBody>
      </p:sp>
    </p:spTree>
    <p:extLst>
      <p:ext uri="{BB962C8B-B14F-4D97-AF65-F5344CB8AC3E}">
        <p14:creationId xmlns:p14="http://schemas.microsoft.com/office/powerpoint/2010/main" val="246628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/>
              <a:t>Basic (and poor) trading strategy based on MA</a:t>
            </a:r>
          </a:p>
          <a:p>
            <a:pPr lvl="1"/>
            <a:r>
              <a:rPr lang="en-US" altLang="zh-TW" dirty="0"/>
              <a:t>Buy if the price is larger than MA</a:t>
            </a:r>
          </a:p>
          <a:p>
            <a:pPr lvl="1"/>
            <a:r>
              <a:rPr lang="en-US" altLang="zh-TW" dirty="0"/>
              <a:t>Sell if the price is lower than MA</a:t>
            </a:r>
          </a:p>
          <a:p>
            <a:r>
              <a:rPr lang="en-US" altLang="zh-TW" dirty="0" err="1"/>
              <a:t>Backtest</a:t>
            </a:r>
            <a:r>
              <a:rPr lang="en-US" altLang="zh-TW" dirty="0"/>
              <a:t> (</a:t>
            </a:r>
            <a:r>
              <a:rPr lang="zh-TW" altLang="en-US" dirty="0"/>
              <a:t>回測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Verify how the strategy performs</a:t>
            </a:r>
          </a:p>
          <a:p>
            <a:pPr lvl="1"/>
            <a:r>
              <a:rPr lang="en-US" altLang="zh-TW" dirty="0"/>
              <a:t>Optimize the parameters of strategy</a:t>
            </a:r>
          </a:p>
          <a:p>
            <a:pPr lvl="2"/>
            <a:r>
              <a:rPr lang="en-US" altLang="zh-TW" dirty="0"/>
              <a:t>Find the best value of n (window size)</a:t>
            </a:r>
          </a:p>
          <a:p>
            <a:pPr lvl="1"/>
            <a:r>
              <a:rPr lang="en-US" altLang="zh-TW" dirty="0"/>
              <a:t>Assume</a:t>
            </a:r>
          </a:p>
          <a:p>
            <a:pPr lvl="2"/>
            <a:r>
              <a:rPr lang="en-US" altLang="zh-TW" dirty="0"/>
              <a:t>Buy and sell at the price of “adj close”.</a:t>
            </a:r>
          </a:p>
          <a:p>
            <a:pPr lvl="2"/>
            <a:r>
              <a:rPr lang="en-US" altLang="zh-TW" dirty="0"/>
              <a:t>Buy with all your money, sell with all your holdings. (All-in and all-out.)</a:t>
            </a:r>
          </a:p>
          <a:p>
            <a:pPr lvl="2"/>
            <a:r>
              <a:rPr lang="en-US" altLang="zh-TW" dirty="0"/>
              <a:t>Require no transaction fee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Trading Strategy based on MA</a:t>
            </a:r>
            <a:endParaRPr lang="zh-TW" altLang="en-US" dirty="0"/>
          </a:p>
        </p:txBody>
      </p:sp>
      <p:sp>
        <p:nvSpPr>
          <p:cNvPr id="5" name="圓角矩形圖說文字 4"/>
          <p:cNvSpPr/>
          <p:nvPr/>
        </p:nvSpPr>
        <p:spPr>
          <a:xfrm>
            <a:off x="5879976" y="3789040"/>
            <a:ext cx="1861463" cy="374571"/>
          </a:xfrm>
          <a:prstGeom prst="wedgeRoundRectCallout">
            <a:avLst>
              <a:gd name="adj1" fmla="val -71249"/>
              <a:gd name="adj2" fmla="val 11445"/>
              <a:gd name="adj3" fmla="val 16667"/>
            </a:avLst>
          </a:prstGeom>
          <a:solidFill>
            <a:srgbClr val="FFFFCC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n-US" altLang="zh-TW" sz="1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Emergence of ML!</a:t>
            </a:r>
            <a:endParaRPr lang="zh-TW" altLang="en-US" sz="16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937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658656"/>
            <a:ext cx="8136904" cy="4938697"/>
          </a:xfrm>
          <a:prstGeom prst="rect">
            <a:avLst/>
          </a:prstGeom>
        </p:spPr>
      </p:pic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Profit Estimate via 5MA (</a:t>
            </a:r>
            <a:r>
              <a:rPr lang="zh-TW" altLang="en-US" dirty="0"/>
              <a:t>週線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368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27439</TotalTime>
  <Words>926</Words>
  <Application>Microsoft Office PowerPoint</Application>
  <PresentationFormat>寬螢幕</PresentationFormat>
  <Paragraphs>136</Paragraphs>
  <Slides>19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新細明體</vt:lpstr>
      <vt:lpstr>標楷體</vt:lpstr>
      <vt:lpstr>Arial</vt:lpstr>
      <vt:lpstr>Calibri</vt:lpstr>
      <vt:lpstr>Symbol</vt:lpstr>
      <vt:lpstr>Wingdings</vt:lpstr>
      <vt:lpstr>Wingdings 2</vt:lpstr>
      <vt:lpstr>壁窗</vt:lpstr>
      <vt:lpstr>Technical Indicator: Moving Average 技術指標：均線</vt:lpstr>
      <vt:lpstr>均線( Moving Average, MA )</vt:lpstr>
      <vt:lpstr>均線：計算範例</vt:lpstr>
      <vt:lpstr>短期、中期、長期均線</vt:lpstr>
      <vt:lpstr>Example of MA: 10-year View of SPY500</vt:lpstr>
      <vt:lpstr>Example of MA: 1-year View of SPY500</vt:lpstr>
      <vt:lpstr>Example of MA – 1-quarter View of SPY500</vt:lpstr>
      <vt:lpstr>Trading Strategy based on MA</vt:lpstr>
      <vt:lpstr>Profit Estimate via 5MA (週線)</vt:lpstr>
      <vt:lpstr>Profit Estimate via 20MA (月線)</vt:lpstr>
      <vt:lpstr>Profit Estimate via 60MA (季線)</vt:lpstr>
      <vt:lpstr>Profit Estimate via 120MA  (半年線)</vt:lpstr>
      <vt:lpstr>Profit Estimate via 240MA (年線)</vt:lpstr>
      <vt:lpstr>MA Profit vs. Windows</vt:lpstr>
      <vt:lpstr>Extension of MA-based strategy</vt:lpstr>
      <vt:lpstr>More about Moving Average (1/3)</vt:lpstr>
      <vt:lpstr>More about Moving Average (2/3)</vt:lpstr>
      <vt:lpstr>More about Moving Average (3/3)</vt:lpstr>
      <vt:lpstr>MA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 HTS 進行中文語音合成之研究</dc:title>
  <dc:creator>heycat</dc:creator>
  <cp:lastModifiedBy>Roger Jang</cp:lastModifiedBy>
  <cp:revision>863</cp:revision>
  <dcterms:created xsi:type="dcterms:W3CDTF">2008-11-09T17:03:56Z</dcterms:created>
  <dcterms:modified xsi:type="dcterms:W3CDTF">2023-09-11T01:02:24Z</dcterms:modified>
</cp:coreProperties>
</file>