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347" r:id="rId2"/>
    <p:sldId id="350" r:id="rId3"/>
    <p:sldId id="371" r:id="rId4"/>
    <p:sldId id="380" r:id="rId5"/>
    <p:sldId id="365" r:id="rId6"/>
    <p:sldId id="369" r:id="rId7"/>
    <p:sldId id="366" r:id="rId8"/>
    <p:sldId id="367" r:id="rId9"/>
    <p:sldId id="351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76" autoAdjust="0"/>
    <p:restoredTop sz="94125" autoAdjust="0"/>
  </p:normalViewPr>
  <p:slideViewPr>
    <p:cSldViewPr>
      <p:cViewPr varScale="1">
        <p:scale>
          <a:sx n="107" d="100"/>
          <a:sy n="107" d="100"/>
        </p:scale>
        <p:origin x="978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1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4728"/>
    </p:cViewPr>
  </p:sorterViewPr>
  <p:notesViewPr>
    <p:cSldViewPr>
      <p:cViewPr varScale="1">
        <p:scale>
          <a:sx n="41" d="100"/>
          <a:sy n="41" d="100"/>
        </p:scale>
        <p:origin x="-2395" y="-8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F13AC-F7EB-4777-9E49-581A4904525B}" type="datetimeFigureOut">
              <a:rPr lang="zh-TW" altLang="en-US" smtClean="0"/>
              <a:pPr/>
              <a:t>2023/8/15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66C95-0D41-448E-A332-327BB5F29A4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0984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D7637-36C6-481B-974F-5F218DAE9B6A}" type="datetimeFigureOut">
              <a:rPr lang="zh-TW" altLang="en-US" smtClean="0"/>
              <a:pPr/>
              <a:t>2023/8/15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2C572-1BA5-477C-B07B-B3E31F0FDA3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92910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3048000" y="1340768"/>
            <a:ext cx="8229600" cy="1894362"/>
          </a:xfrm>
        </p:spPr>
        <p:txBody>
          <a:bodyPr>
            <a:normAutofit/>
          </a:bodyPr>
          <a:lstStyle>
            <a:lvl1pPr algn="ctr">
              <a:defRPr sz="3500" b="0" i="0"/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3048000" y="3933056"/>
            <a:ext cx="8229600" cy="1371600"/>
          </a:xfrm>
        </p:spPr>
        <p:txBody>
          <a:bodyPr/>
          <a:lstStyle>
            <a:lvl1pPr marL="0" indent="0" algn="ctr">
              <a:buNone/>
              <a:defRPr sz="1800" b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dirty="0"/>
              <a:t>按一下以編輯母片副標題樣式</a:t>
            </a:r>
            <a:endParaRPr kumimoji="0" lang="en-US" dirty="0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  <a:prstGeom prst="rect">
            <a:avLst/>
          </a:prstGeom>
        </p:spPr>
        <p:txBody>
          <a:bodyPr/>
          <a:lstStyle/>
          <a:p>
            <a:fld id="{7391D087-687E-41BD-A764-B6B8D3C798FC}" type="datetime1">
              <a:rPr lang="zh-TW" altLang="en-US" smtClean="0"/>
              <a:t>2023/8/15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矩形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4" name="矩形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矩形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矩形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橢圓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橢圓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橢圓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橢圓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橢圓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30" name="圖片 29" descr="mir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88589" y="278112"/>
            <a:ext cx="1727200" cy="57912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/>
          <a:lstStyle/>
          <a:p>
            <a:fld id="{D7DB5B5E-FF57-4331-BF13-D94DFA61630B}" type="datetime1">
              <a:rPr lang="zh-TW" altLang="en-US" smtClean="0"/>
              <a:t>2023/8/15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/>
          <a:lstStyle/>
          <a:p>
            <a:fld id="{4F57289B-949A-43FD-AF7D-692786BD340A}" type="datetime1">
              <a:rPr lang="zh-TW" altLang="en-US" smtClean="0"/>
              <a:t>2023/8/15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09600" y="1714488"/>
            <a:ext cx="9956800" cy="4759464"/>
          </a:xfrm>
        </p:spPr>
        <p:txBody>
          <a:bodyPr/>
          <a:lstStyle>
            <a:lvl1pPr>
              <a:defRPr baseline="0">
                <a:latin typeface="+mj-lt"/>
                <a:ea typeface="標楷體" pitchFamily="65" charset="-120"/>
              </a:defRPr>
            </a:lvl1pPr>
            <a:lvl2pPr>
              <a:defRPr baseline="0">
                <a:latin typeface="+mj-lt"/>
                <a:ea typeface="標楷體" pitchFamily="65" charset="-120"/>
              </a:defRPr>
            </a:lvl2pPr>
            <a:lvl3pPr>
              <a:defRPr sz="1900" baseline="0">
                <a:latin typeface="+mj-lt"/>
                <a:ea typeface="標楷體" pitchFamily="65" charset="-120"/>
              </a:defRPr>
            </a:lvl3pPr>
            <a:lvl4pPr>
              <a:defRPr baseline="0">
                <a:latin typeface="+mj-lt"/>
                <a:ea typeface="標楷體" pitchFamily="65" charset="-120"/>
              </a:defRPr>
            </a:lvl4pPr>
            <a:lvl5pPr>
              <a:defRPr baseline="0">
                <a:latin typeface="+mj-lt"/>
                <a:ea typeface="標楷體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4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rtlCol="0"/>
          <a:lstStyle/>
          <a:p>
            <a:fld id="{57E169D1-FD8F-4286-9D28-09B5A7788756}" type="datetime1">
              <a:rPr lang="zh-TW" altLang="en-US" smtClean="0"/>
              <a:t>2023/8/15</a:t>
            </a:fld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rtlCol="0"/>
          <a:lstStyle/>
          <a:p>
            <a:endParaRPr lang="zh-TW" altLang="en-US" dirty="0"/>
          </a:p>
        </p:txBody>
      </p:sp>
      <p:pic>
        <p:nvPicPr>
          <p:cNvPr id="6" name="圖片 5" descr="mir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15525" y="135236"/>
            <a:ext cx="1727200" cy="579120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  <a:prstGeom prst="rect">
            <a:avLst/>
          </a:prstGeom>
        </p:spPr>
        <p:txBody>
          <a:bodyPr/>
          <a:lstStyle/>
          <a:p>
            <a:fld id="{8616078C-AD99-4571-B0DA-C628EF72A2E7}" type="datetime1">
              <a:rPr lang="zh-TW" altLang="en-US" smtClean="0"/>
              <a:t>2023/8/15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矩形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矩形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矩形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橢圓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橢圓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橢圓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橢圓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橢圓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cap="none" baseline="0">
                <a:latin typeface="+mj-lt"/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/>
          <a:lstStyle/>
          <a:p>
            <a:fld id="{AD79DC08-DC78-4909-AB0C-6338BE709B4C}" type="datetime1">
              <a:rPr lang="zh-TW" altLang="en-US" smtClean="0"/>
              <a:t>2023/8/15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 b="0" cap="none" baseline="0"/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/>
          <a:lstStyle/>
          <a:p>
            <a:fld id="{43D2B92F-197F-43D9-8B18-B487590C335E}" type="datetime1">
              <a:rPr lang="zh-TW" altLang="en-US" smtClean="0"/>
              <a:t>2023/8/15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rtlCol="0"/>
          <a:lstStyle/>
          <a:p>
            <a:fld id="{73F85D07-20CA-4AD0-ADE5-679EF5E6A94D}" type="datetime1">
              <a:rPr lang="zh-TW" altLang="en-US" smtClean="0"/>
              <a:t>2023/8/15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rtlCol="0"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/>
          <a:lstStyle/>
          <a:p>
            <a:fld id="{71A98DFA-9699-40A8-8E0D-4825FCD6BDDE}" type="datetime1">
              <a:rPr lang="zh-TW" altLang="en-US" smtClean="0"/>
              <a:t>2023/8/15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矩形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橢圓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rtlCol="0"/>
          <a:lstStyle/>
          <a:p>
            <a:fld id="{2DAB0838-BF4F-407C-A6A6-1B3CDC37E013}" type="datetime1">
              <a:rPr lang="zh-TW" altLang="en-US" smtClean="0"/>
              <a:t>2023/8/15</a:t>
            </a:fld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rtlCol="0"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橢圓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1" name="矩形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rtlCol="0"/>
          <a:lstStyle/>
          <a:p>
            <a:fld id="{B0D89BC2-FD14-44D8-A12F-F0ED792A0BC1}" type="datetime1">
              <a:rPr lang="zh-TW" altLang="en-US" smtClean="0"/>
              <a:t>2023/8/15</a:t>
            </a:fld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rtlCol="0"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/>
              <a:t>第二層</a:t>
            </a:r>
          </a:p>
          <a:p>
            <a:pPr lvl="2" eaLnBrk="1" latinLnBrk="0" hangingPunct="1"/>
            <a:r>
              <a:rPr kumimoji="0" lang="zh-TW" altLang="en-US" dirty="0"/>
              <a:t>第三層</a:t>
            </a:r>
          </a:p>
          <a:p>
            <a:pPr lvl="3" eaLnBrk="1" latinLnBrk="0" hangingPunct="1"/>
            <a:r>
              <a:rPr kumimoji="0" lang="zh-TW" altLang="en-US" dirty="0"/>
              <a:t>第四層</a:t>
            </a:r>
          </a:p>
          <a:p>
            <a:pPr lvl="4" eaLnBrk="1" latinLnBrk="0" hangingPunct="1"/>
            <a:r>
              <a:rPr kumimoji="0" lang="zh-TW" altLang="en-US" dirty="0"/>
              <a:t>第五層</a:t>
            </a:r>
            <a:endParaRPr kumimoji="0" lang="en-US" dirty="0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矩形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cxnSp>
        <p:nvCxnSpPr>
          <p:cNvPr id="15" name="直線接點 14"/>
          <p:cNvCxnSpPr/>
          <p:nvPr userDrawn="1"/>
        </p:nvCxnSpPr>
        <p:spPr>
          <a:xfrm>
            <a:off x="285709" y="1500174"/>
            <a:ext cx="11239579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 userDrawn="1"/>
        </p:nvCxnSpPr>
        <p:spPr>
          <a:xfrm>
            <a:off x="285709" y="1571612"/>
            <a:ext cx="11239579" cy="15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 userDrawn="1"/>
        </p:nvSpPr>
        <p:spPr>
          <a:xfrm>
            <a:off x="11513861" y="628652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矩形 13"/>
          <p:cNvSpPr/>
          <p:nvPr userDrawn="1"/>
        </p:nvSpPr>
        <p:spPr>
          <a:xfrm>
            <a:off x="11218571" y="6265331"/>
            <a:ext cx="11034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3BD6009-2A66-4F07-812F-9E9F9B397B69}" type="slidenum">
              <a:rPr lang="zh-TW" altLang="en-US" sz="1800" smtClean="0">
                <a:solidFill>
                  <a:schemeClr val="accent3">
                    <a:lumMod val="75000"/>
                  </a:schemeClr>
                </a:solidFill>
              </a:rPr>
              <a:pPr algn="ctr"/>
              <a:t>‹#›</a:t>
            </a:fld>
            <a:r>
              <a:rPr lang="en-US" altLang="zh-TW" sz="1800" dirty="0">
                <a:solidFill>
                  <a:schemeClr val="accent3">
                    <a:lumMod val="75000"/>
                  </a:schemeClr>
                </a:solidFill>
              </a:rPr>
              <a:t>/9</a:t>
            </a:r>
            <a:endParaRPr lang="zh-TW" altLang="en-US" sz="18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rtl="0" eaLnBrk="1" latinLnBrk="0" hangingPunct="1">
        <a:spcBef>
          <a:spcPct val="0"/>
        </a:spcBef>
        <a:buNone/>
        <a:defRPr kumimoji="0" sz="3100" b="0" kern="1200" cap="none" baseline="0">
          <a:solidFill>
            <a:schemeClr val="tx2"/>
          </a:solidFill>
          <a:latin typeface="Calibri" panose="020F0502020204030204" pitchFamily="34" charset="0"/>
          <a:ea typeface="標楷體" pitchFamily="65" charset="-120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nthu.edu.tw/~jang" TargetMode="External"/><Relationship Id="rId2" Type="http://schemas.openxmlformats.org/officeDocument/2006/relationships/hyperlink" Target="mailto:jang@mirlab.or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ockfeel.com.tw/%E6%95%99%E4%BD%A0%E7%9C%8B%E6%87%82rsi%E7%9B%B8%E5%B0%8D%E5%BC%B7%E5%BC%B1%E6%8C%87%E6%A8%99/" TargetMode="External"/><Relationship Id="rId2" Type="http://schemas.openxmlformats.org/officeDocument/2006/relationships/hyperlink" Target="http://www.cmoney.tw/learn/course/technicals/topic/49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h.wikipedia.org/wiki/%E7%9B%B8%E5%B0%8D%E5%BC%B7%E5%BC%B1%E6%8C%87%E6%95%B8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hyperlink" Target="http://mirlab.org/jang/courses/fintech/example/rsiProfitEstimate01.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hyperlink" Target="http://mirlab.org/jang/courses/fintech/example/rsiProfitVsWindow01.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money.tw/learn/course/technicals/topic/484" TargetMode="External"/><Relationship Id="rId2" Type="http://schemas.openxmlformats.org/officeDocument/2006/relationships/hyperlink" Target="http://www.cmoney.tw/learn/course/technicals/topic/48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money.tw/learn/course/technicals/topic/491" TargetMode="External"/><Relationship Id="rId5" Type="http://schemas.openxmlformats.org/officeDocument/2006/relationships/hyperlink" Target="http://www.cmoney.tw/learn/course/technicals/topic/750" TargetMode="External"/><Relationship Id="rId4" Type="http://schemas.openxmlformats.org/officeDocument/2006/relationships/hyperlink" Target="http://www.cmoney.tw/learn/course/technicals/topic/49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600" dirty="0">
                <a:ea typeface="Calibri" panose="020F0502020204030204" pitchFamily="34" charset="0"/>
                <a:cs typeface="Calibri" panose="020F0502020204030204" pitchFamily="34" charset="0"/>
              </a:rPr>
              <a:t>Technical Indicator: RSI</a:t>
            </a:r>
            <a:br>
              <a:rPr lang="en-US" altLang="zh-TW" sz="3600" dirty="0"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zh-TW" altLang="en-US" sz="3600" dirty="0">
                <a:latin typeface="標楷體" panose="03000509000000000000" pitchFamily="65" charset="-120"/>
                <a:cs typeface="Calibri" panose="020F0502020204030204" pitchFamily="34" charset="0"/>
              </a:rPr>
              <a:t>技術指標：</a:t>
            </a:r>
            <a:r>
              <a:rPr lang="en-US" altLang="zh-TW" sz="3600" dirty="0">
                <a:ea typeface="Calibri" panose="020F0502020204030204" pitchFamily="34" charset="0"/>
                <a:cs typeface="Calibri" panose="020F0502020204030204" pitchFamily="34" charset="0"/>
              </a:rPr>
              <a:t>RSI</a:t>
            </a:r>
            <a:endParaRPr lang="zh-TW" altLang="en-US" dirty="0">
              <a:cs typeface="Calibri" panose="020F050202020403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810000" y="3933056"/>
            <a:ext cx="6172200" cy="1944216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Arial" panose="020B0604020202020204" pitchFamily="34" charset="0"/>
              </a:rPr>
              <a:t>J.-S. Roger Jang (</a:t>
            </a:r>
            <a:r>
              <a:rPr lang="zh-TW" altLang="en-US" dirty="0"/>
              <a:t>張智星</a:t>
            </a:r>
            <a:r>
              <a:rPr lang="en-US" altLang="zh-TW" dirty="0">
                <a:latin typeface="Arial" panose="020B0604020202020204" pitchFamily="34" charset="0"/>
              </a:rPr>
              <a:t>)</a:t>
            </a:r>
          </a:p>
          <a:p>
            <a:r>
              <a:rPr lang="en-US" altLang="zh-TW" i="1" dirty="0">
                <a:latin typeface="Arial" panose="020B0604020202020204" pitchFamily="34" charset="0"/>
                <a:hlinkClick r:id="rId2"/>
              </a:rPr>
              <a:t>jang@mirlab.org</a:t>
            </a:r>
            <a:endParaRPr lang="en-US" altLang="zh-TW" i="1" dirty="0">
              <a:latin typeface="Arial" panose="020B0604020202020204" pitchFamily="34" charset="0"/>
            </a:endParaRPr>
          </a:p>
          <a:p>
            <a:r>
              <a:rPr lang="en-US" altLang="zh-TW" i="1" dirty="0">
                <a:latin typeface="Arial" panose="020B0604020202020204" pitchFamily="34" charset="0"/>
                <a:hlinkClick r:id="rId3"/>
              </a:rPr>
              <a:t>http://mirlab.org/jang</a:t>
            </a:r>
            <a:endParaRPr lang="zh-TW" altLang="en-US" dirty="0">
              <a:latin typeface="Arial" panose="020B0604020202020204" pitchFamily="34" charset="0"/>
            </a:endParaRPr>
          </a:p>
          <a:p>
            <a:r>
              <a:rPr lang="en-US" altLang="zh-TW" dirty="0">
                <a:latin typeface="Arial" panose="020B0604020202020204" pitchFamily="34" charset="0"/>
              </a:rPr>
              <a:t>MIR Lab, CSIE Dept.</a:t>
            </a:r>
          </a:p>
          <a:p>
            <a:r>
              <a:rPr lang="en-US" altLang="zh-TW" dirty="0">
                <a:latin typeface="Arial" panose="020B0604020202020204" pitchFamily="34" charset="0"/>
              </a:rPr>
              <a:t>National Taiwan University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294313" y="5795972"/>
            <a:ext cx="1183337" cy="369332"/>
          </a:xfrm>
        </p:spPr>
        <p:txBody>
          <a:bodyPr wrap="none">
            <a:spAutoFit/>
          </a:bodyPr>
          <a:lstStyle/>
          <a:p>
            <a:pPr algn="ctr"/>
            <a:fld id="{1B5DD0A4-5EC4-420C-89F5-FF49BBA59529}" type="datetime1">
              <a:rPr lang="zh-TW" altLang="en-US" smtClean="0"/>
              <a:pPr algn="ctr"/>
              <a:t>2023/8/15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147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RSI: Relative strength indicator</a:t>
            </a:r>
          </a:p>
          <a:p>
            <a:pPr lvl="1"/>
            <a:r>
              <a:rPr lang="zh-TW" altLang="en-US" dirty="0"/>
              <a:t>藉由比較價格升降以表達買賣強度的技術分析工具</a:t>
            </a:r>
            <a:endParaRPr lang="en-US" altLang="zh-TW" dirty="0"/>
          </a:p>
          <a:p>
            <a:pPr lvl="1"/>
            <a:r>
              <a:rPr lang="en-US" altLang="zh-TW" dirty="0"/>
              <a:t>1978</a:t>
            </a:r>
            <a:r>
              <a:rPr lang="zh-TW" altLang="en-US" dirty="0"/>
              <a:t>年</a:t>
            </a:r>
            <a:r>
              <a:rPr lang="en-US" altLang="zh-TW" dirty="0"/>
              <a:t>6</a:t>
            </a:r>
            <a:r>
              <a:rPr lang="zh-TW" altLang="en-US" dirty="0"/>
              <a:t>月由美國機械工程師 </a:t>
            </a:r>
            <a:r>
              <a:rPr lang="en-US" altLang="zh-TW" dirty="0"/>
              <a:t>Welles Wilder JR.</a:t>
            </a:r>
            <a:r>
              <a:rPr lang="zh-TW" altLang="en-US" dirty="0"/>
              <a:t> 發表在美國</a:t>
            </a:r>
            <a:r>
              <a:rPr lang="en-US" altLang="zh-TW" dirty="0"/>
              <a:t>《Commodities》</a:t>
            </a:r>
            <a:r>
              <a:rPr lang="zh-TW" altLang="en-US" dirty="0"/>
              <a:t>雜誌中（現為</a:t>
            </a:r>
            <a:r>
              <a:rPr lang="en-US" altLang="zh-TW" dirty="0"/>
              <a:t>《Future》</a:t>
            </a:r>
            <a:r>
              <a:rPr lang="zh-TW" altLang="en-US" dirty="0"/>
              <a:t>雜誌），並收錄於同年推出的</a:t>
            </a:r>
            <a:r>
              <a:rPr lang="en-US" altLang="zh-TW" dirty="0"/>
              <a:t>《New Concepts in Technical Trading Systems》</a:t>
            </a:r>
            <a:r>
              <a:rPr lang="zh-TW" altLang="en-US" dirty="0"/>
              <a:t>書中。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RSI</a:t>
            </a:r>
            <a:r>
              <a:rPr lang="zh-TW" altLang="en-US" dirty="0"/>
              <a:t>指標</a:t>
            </a:r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3133452"/>
              </p:ext>
            </p:extLst>
          </p:nvPr>
        </p:nvGraphicFramePr>
        <p:xfrm>
          <a:off x="3575720" y="4192934"/>
          <a:ext cx="4576762" cy="168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7" name="方程式" r:id="rId3" imgW="2450880" imgH="901440" progId="Equation.3">
                  <p:embed/>
                </p:oleObj>
              </mc:Choice>
              <mc:Fallback>
                <p:oleObj name="方程式" r:id="rId3" imgW="2450880" imgH="901440" progId="Equation.3">
                  <p:embed/>
                  <p:pic>
                    <p:nvPicPr>
                      <p:cNvPr id="4" name="物件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75720" y="4192934"/>
                        <a:ext cx="4576762" cy="1684338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圓角矩形圖說文字 5">
            <a:extLst>
              <a:ext uri="{FF2B5EF4-FFF2-40B4-BE49-F238E27FC236}">
                <a16:creationId xmlns:a16="http://schemas.microsoft.com/office/drawing/2014/main" id="{5F241F23-9CE4-4D00-89EF-CB9DDD673AF9}"/>
              </a:ext>
            </a:extLst>
          </p:cNvPr>
          <p:cNvSpPr/>
          <p:nvPr/>
        </p:nvSpPr>
        <p:spPr>
          <a:xfrm>
            <a:off x="4526108" y="6078766"/>
            <a:ext cx="2650013" cy="374571"/>
          </a:xfrm>
          <a:prstGeom prst="wedgeRoundRectCallout">
            <a:avLst>
              <a:gd name="adj1" fmla="val 20968"/>
              <a:gd name="adj2" fmla="val -31502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TW" sz="1600" dirty="0">
                <a:solidFill>
                  <a:schemeClr val="tx1"/>
                </a:solidFill>
              </a:rPr>
              <a:t>SMA: Simple Moving Average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96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6</a:t>
            </a:r>
            <a:r>
              <a:rPr lang="zh-TW" altLang="en-US" dirty="0"/>
              <a:t>日</a:t>
            </a:r>
            <a:r>
              <a:rPr lang="en-US" altLang="zh-TW" dirty="0"/>
              <a:t>RSI</a:t>
            </a:r>
            <a:r>
              <a:rPr lang="zh-TW" altLang="en-US" dirty="0"/>
              <a:t>值</a:t>
            </a:r>
            <a:endParaRPr lang="en-US" altLang="zh-TW" dirty="0"/>
          </a:p>
          <a:p>
            <a:pPr lvl="1"/>
            <a:r>
              <a:rPr lang="en-US" altLang="zh-TW" dirty="0" err="1"/>
              <a:t>SMA</a:t>
            </a:r>
            <a:r>
              <a:rPr lang="en-US" altLang="zh-TW" baseline="-25000" dirty="0" err="1"/>
              <a:t>u</a:t>
            </a:r>
            <a:r>
              <a:rPr lang="en-US" altLang="zh-TW" dirty="0"/>
              <a:t>=(3+2+2+2)/6=1.5</a:t>
            </a:r>
          </a:p>
          <a:p>
            <a:pPr lvl="1"/>
            <a:r>
              <a:rPr lang="en-US" altLang="zh-TW" dirty="0"/>
              <a:t>SMA</a:t>
            </a:r>
            <a:r>
              <a:rPr lang="en-US" altLang="zh-TW" baseline="-25000" dirty="0"/>
              <a:t>D</a:t>
            </a:r>
            <a:r>
              <a:rPr lang="en-US" altLang="zh-TW" dirty="0"/>
              <a:t>=(4+1)/6=0.83</a:t>
            </a:r>
          </a:p>
          <a:p>
            <a:pPr lvl="1"/>
            <a:r>
              <a:rPr lang="en-US" altLang="zh-TW" dirty="0"/>
              <a:t>RSI= </a:t>
            </a:r>
            <a:r>
              <a:rPr lang="en-US" altLang="zh-TW" dirty="0" err="1"/>
              <a:t>SMA</a:t>
            </a:r>
            <a:r>
              <a:rPr lang="en-US" altLang="zh-TW" baseline="-25000" dirty="0" err="1"/>
              <a:t>u</a:t>
            </a:r>
            <a:r>
              <a:rPr lang="en-US" altLang="zh-TW" baseline="-25000" dirty="0"/>
              <a:t> </a:t>
            </a:r>
            <a:r>
              <a:rPr lang="en-US" altLang="zh-TW" dirty="0"/>
              <a:t>/(</a:t>
            </a:r>
            <a:r>
              <a:rPr lang="en-US" altLang="zh-TW" dirty="0" err="1"/>
              <a:t>SMA</a:t>
            </a:r>
            <a:r>
              <a:rPr lang="en-US" altLang="zh-TW" baseline="-25000" dirty="0" err="1"/>
              <a:t>u</a:t>
            </a:r>
            <a:r>
              <a:rPr lang="en-US" altLang="zh-TW" baseline="-25000" dirty="0"/>
              <a:t> </a:t>
            </a:r>
            <a:r>
              <a:rPr lang="en-US" altLang="zh-TW"/>
              <a:t>+ SMA</a:t>
            </a:r>
            <a:r>
              <a:rPr lang="en-US" altLang="zh-TW" baseline="-25000"/>
              <a:t>D</a:t>
            </a:r>
            <a:r>
              <a:rPr lang="en-US" altLang="zh-TW" dirty="0"/>
              <a:t>)=1.5/(1.5+0.83)=64.4%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7E169D1-FD8F-4286-9D28-09B5A7788756}" type="datetime1">
              <a:rPr lang="zh-TW" altLang="en-US" smtClean="0"/>
              <a:t>2023/8/15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RSI Example</a:t>
            </a:r>
            <a:endParaRPr lang="zh-TW" altLang="en-US" dirty="0"/>
          </a:p>
        </p:txBody>
      </p:sp>
      <p:pic>
        <p:nvPicPr>
          <p:cNvPr id="5" name="Picture 2" descr="http://www.cmoney.tw/learn/cmstatic/learn/44/2014081816030292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2" y="1869022"/>
            <a:ext cx="5032894" cy="1703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圓角矩形圖說文字 5"/>
          <p:cNvSpPr/>
          <p:nvPr/>
        </p:nvSpPr>
        <p:spPr>
          <a:xfrm>
            <a:off x="8824638" y="4149081"/>
            <a:ext cx="655738" cy="374571"/>
          </a:xfrm>
          <a:prstGeom prst="wedgeRoundRectCallout">
            <a:avLst>
              <a:gd name="adj1" fmla="val 20968"/>
              <a:gd name="adj2" fmla="val -31502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TW" sz="1600" dirty="0">
                <a:solidFill>
                  <a:schemeClr val="tx1"/>
                </a:solidFill>
              </a:rPr>
              <a:t>Quiz!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圓角矩形圖說文字 5">
            <a:extLst>
              <a:ext uri="{FF2B5EF4-FFF2-40B4-BE49-F238E27FC236}">
                <a16:creationId xmlns:a16="http://schemas.microsoft.com/office/drawing/2014/main" id="{DE361EBA-307B-4A51-B8AF-A85AAE7BAE48}"/>
              </a:ext>
            </a:extLst>
          </p:cNvPr>
          <p:cNvSpPr/>
          <p:nvPr/>
        </p:nvSpPr>
        <p:spPr>
          <a:xfrm>
            <a:off x="2783632" y="5790734"/>
            <a:ext cx="3708322" cy="374571"/>
          </a:xfrm>
          <a:prstGeom prst="wedgeRoundRectCallout">
            <a:avLst>
              <a:gd name="adj1" fmla="val 20968"/>
              <a:gd name="adj2" fmla="val -31502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defRPr/>
            </a:pP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實際計算時，可以使用總和代替平均。</a:t>
            </a:r>
          </a:p>
        </p:txBody>
      </p:sp>
    </p:spTree>
    <p:extLst>
      <p:ext uri="{BB962C8B-B14F-4D97-AF65-F5344CB8AC3E}">
        <p14:creationId xmlns:p14="http://schemas.microsoft.com/office/powerpoint/2010/main" val="29532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18C2E2E-3EA3-4282-A1DE-3E5E967FAAF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RSI </a:t>
            </a:r>
            <a:r>
              <a:rPr lang="zh-TW" altLang="en-US" dirty="0"/>
              <a:t>特性</a:t>
            </a:r>
            <a:endParaRPr lang="en-US" altLang="zh-TW" dirty="0"/>
          </a:p>
          <a:p>
            <a:pPr lvl="1"/>
            <a:r>
              <a:rPr lang="en-US" altLang="zh-TW" dirty="0"/>
              <a:t>RSI</a:t>
            </a:r>
            <a:r>
              <a:rPr lang="zh-TW" altLang="en-US" dirty="0"/>
              <a:t>的範圍：</a:t>
            </a:r>
            <a:r>
              <a:rPr lang="en-US" altLang="zh-TW" dirty="0"/>
              <a:t>[0, 100]</a:t>
            </a:r>
          </a:p>
          <a:p>
            <a:pPr lvl="1"/>
            <a:r>
              <a:rPr lang="en-US" altLang="zh-TW" dirty="0"/>
              <a:t>RSI</a:t>
            </a:r>
            <a:r>
              <a:rPr lang="zh-TW" altLang="en-US" dirty="0"/>
              <a:t>在過去</a:t>
            </a:r>
            <a:r>
              <a:rPr lang="en-US" altLang="zh-TW" dirty="0"/>
              <a:t>N</a:t>
            </a:r>
            <a:r>
              <a:rPr lang="zh-TW" altLang="en-US" dirty="0"/>
              <a:t>天所得到的值</a:t>
            </a:r>
            <a:endParaRPr lang="en-US" altLang="zh-TW" dirty="0"/>
          </a:p>
          <a:p>
            <a:pPr lvl="2"/>
            <a:r>
              <a:rPr lang="zh-TW" altLang="en-US" dirty="0"/>
              <a:t>大於</a:t>
            </a:r>
            <a:r>
              <a:rPr lang="en-US" altLang="zh-TW" dirty="0"/>
              <a:t>50% </a:t>
            </a:r>
            <a:r>
              <a:rPr lang="en-US" altLang="zh-TW" dirty="0">
                <a:sym typeface="Wingdings" panose="05000000000000000000" pitchFamily="2" charset="2"/>
              </a:rPr>
              <a:t> </a:t>
            </a:r>
            <a:r>
              <a:rPr lang="zh-TW" altLang="en-US" dirty="0">
                <a:sym typeface="Wingdings" panose="05000000000000000000" pitchFamily="2" charset="2"/>
              </a:rPr>
              <a:t>過去</a:t>
            </a:r>
            <a:r>
              <a:rPr lang="en-US" altLang="zh-TW" dirty="0">
                <a:sym typeface="Wingdings" panose="05000000000000000000" pitchFamily="2" charset="2"/>
              </a:rPr>
              <a:t>N</a:t>
            </a:r>
            <a:r>
              <a:rPr lang="zh-TW" altLang="en-US" dirty="0">
                <a:sym typeface="Wingdings" panose="05000000000000000000" pitchFamily="2" charset="2"/>
              </a:rPr>
              <a:t>天「漲」的機率較大 </a:t>
            </a:r>
            <a:r>
              <a:rPr lang="en-US" altLang="zh-TW" dirty="0">
                <a:sym typeface="Wingdings" panose="05000000000000000000" pitchFamily="2" charset="2"/>
              </a:rPr>
              <a:t> </a:t>
            </a:r>
            <a:r>
              <a:rPr lang="zh-TW" altLang="en-US" dirty="0">
                <a:sym typeface="Wingdings" panose="05000000000000000000" pitchFamily="2" charset="2"/>
              </a:rPr>
              <a:t>市場熱</a:t>
            </a:r>
            <a:endParaRPr lang="en-US" altLang="zh-TW" dirty="0">
              <a:sym typeface="Wingdings" panose="05000000000000000000" pitchFamily="2" charset="2"/>
            </a:endParaRPr>
          </a:p>
          <a:p>
            <a:pPr lvl="2"/>
            <a:r>
              <a:rPr lang="zh-TW" altLang="en-US" dirty="0"/>
              <a:t>小於</a:t>
            </a:r>
            <a:r>
              <a:rPr lang="en-US" altLang="zh-TW" dirty="0"/>
              <a:t>50%</a:t>
            </a:r>
            <a:r>
              <a:rPr lang="zh-TW" altLang="en-US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 </a:t>
            </a:r>
            <a:r>
              <a:rPr lang="zh-TW" altLang="en-US" dirty="0">
                <a:sym typeface="Wingdings" panose="05000000000000000000" pitchFamily="2" charset="2"/>
              </a:rPr>
              <a:t>過去</a:t>
            </a:r>
            <a:r>
              <a:rPr lang="en-US" altLang="zh-TW" dirty="0">
                <a:sym typeface="Wingdings" panose="05000000000000000000" pitchFamily="2" charset="2"/>
              </a:rPr>
              <a:t>N</a:t>
            </a:r>
            <a:r>
              <a:rPr lang="zh-TW" altLang="en-US" dirty="0">
                <a:sym typeface="Wingdings" panose="05000000000000000000" pitchFamily="2" charset="2"/>
              </a:rPr>
              <a:t>天「跌」的機率較大 </a:t>
            </a:r>
            <a:r>
              <a:rPr lang="en-US" altLang="zh-TW" dirty="0">
                <a:sym typeface="Wingdings" panose="05000000000000000000" pitchFamily="2" charset="2"/>
              </a:rPr>
              <a:t> </a:t>
            </a:r>
            <a:r>
              <a:rPr lang="zh-TW" altLang="en-US" dirty="0">
                <a:sym typeface="Wingdings" panose="05000000000000000000" pitchFamily="2" charset="2"/>
              </a:rPr>
              <a:t>市場冷</a:t>
            </a:r>
            <a:endParaRPr lang="en-US" altLang="zh-TW" dirty="0">
              <a:sym typeface="Wingdings" panose="05000000000000000000" pitchFamily="2" charset="2"/>
            </a:endParaRPr>
          </a:p>
          <a:p>
            <a:pPr lvl="2"/>
            <a:r>
              <a:rPr lang="zh-TW" altLang="en-US" dirty="0"/>
              <a:t>等於</a:t>
            </a:r>
            <a:r>
              <a:rPr lang="en-US" altLang="zh-TW" dirty="0"/>
              <a:t>50%</a:t>
            </a:r>
            <a:r>
              <a:rPr lang="zh-TW" altLang="en-US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 </a:t>
            </a:r>
            <a:r>
              <a:rPr lang="zh-TW" altLang="en-US" dirty="0">
                <a:sym typeface="Wingdings" panose="05000000000000000000" pitchFamily="2" charset="2"/>
              </a:rPr>
              <a:t>過去</a:t>
            </a:r>
            <a:r>
              <a:rPr lang="en-US" altLang="zh-TW" dirty="0">
                <a:sym typeface="Wingdings" panose="05000000000000000000" pitchFamily="2" charset="2"/>
              </a:rPr>
              <a:t>N</a:t>
            </a:r>
            <a:r>
              <a:rPr lang="zh-TW" altLang="en-US" dirty="0">
                <a:sym typeface="Wingdings" panose="05000000000000000000" pitchFamily="2" charset="2"/>
              </a:rPr>
              <a:t>天「漲」和「跌」的機率一樣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zh-TW" altLang="en-US" dirty="0"/>
              <a:t>以上是</a:t>
            </a:r>
            <a:r>
              <a:rPr lang="en-US" altLang="zh-TW" dirty="0"/>
              <a:t>RSI</a:t>
            </a:r>
            <a:r>
              <a:rPr lang="zh-TW" altLang="en-US" dirty="0"/>
              <a:t>的特性，但其使用策略，卻是眾說紛紜、莫衷一是</a:t>
            </a:r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FFF923AE-CD1E-4EE8-B55C-1C75087CC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RSI Properties</a:t>
            </a:r>
            <a:endParaRPr lang="zh-TW" altLang="en-US" dirty="0"/>
          </a:p>
        </p:txBody>
      </p:sp>
      <p:sp>
        <p:nvSpPr>
          <p:cNvPr id="6" name="圓角矩形圖說文字 5">
            <a:extLst>
              <a:ext uri="{FF2B5EF4-FFF2-40B4-BE49-F238E27FC236}">
                <a16:creationId xmlns:a16="http://schemas.microsoft.com/office/drawing/2014/main" id="{CA1B4A71-94A2-4626-B87D-3869462B0B28}"/>
              </a:ext>
            </a:extLst>
          </p:cNvPr>
          <p:cNvSpPr/>
          <p:nvPr/>
        </p:nvSpPr>
        <p:spPr>
          <a:xfrm>
            <a:off x="4098160" y="4941169"/>
            <a:ext cx="3293984" cy="374571"/>
          </a:xfrm>
          <a:prstGeom prst="wedgeRoundRectCallout">
            <a:avLst>
              <a:gd name="adj1" fmla="val 20968"/>
              <a:gd name="adj2" fmla="val -31502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defRPr/>
            </a:pP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靠機器學習及最佳化來評估策略！</a:t>
            </a:r>
          </a:p>
        </p:txBody>
      </p:sp>
    </p:spTree>
    <p:extLst>
      <p:ext uri="{BB962C8B-B14F-4D97-AF65-F5344CB8AC3E}">
        <p14:creationId xmlns:p14="http://schemas.microsoft.com/office/powerpoint/2010/main" val="1494485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RSI observations by Wilder</a:t>
            </a:r>
          </a:p>
          <a:p>
            <a:pPr lvl="1"/>
            <a:r>
              <a:rPr lang="zh-TW" altLang="en-US" dirty="0"/>
              <a:t>根據</a:t>
            </a:r>
            <a:r>
              <a:rPr lang="en-US" altLang="zh-TW" dirty="0"/>
              <a:t>Wilder</a:t>
            </a:r>
            <a:r>
              <a:rPr lang="zh-TW" altLang="en-US" dirty="0"/>
              <a:t>的測量結果，當</a:t>
            </a:r>
            <a:r>
              <a:rPr lang="en-US" altLang="zh-TW" dirty="0"/>
              <a:t>n=14</a:t>
            </a:r>
            <a:r>
              <a:rPr lang="zh-TW" altLang="en-US" dirty="0"/>
              <a:t>時，指數最具代表性。</a:t>
            </a:r>
            <a:endParaRPr lang="en-US" altLang="zh-TW" dirty="0"/>
          </a:p>
          <a:p>
            <a:pPr lvl="1"/>
            <a:r>
              <a:rPr lang="zh-TW" altLang="en-US" dirty="0"/>
              <a:t>他指出當某證券的</a:t>
            </a:r>
            <a:r>
              <a:rPr lang="en-US" altLang="zh-TW" dirty="0"/>
              <a:t>RSI</a:t>
            </a:r>
            <a:r>
              <a:rPr lang="zh-TW" altLang="en-US" dirty="0"/>
              <a:t>升至</a:t>
            </a:r>
            <a:r>
              <a:rPr lang="en-US" altLang="zh-TW" dirty="0"/>
              <a:t>70</a:t>
            </a:r>
            <a:r>
              <a:rPr lang="zh-TW" altLang="en-US" dirty="0"/>
              <a:t>時，代表該證券已被超買（</a:t>
            </a:r>
            <a:r>
              <a:rPr lang="en-US" altLang="zh-TW" dirty="0"/>
              <a:t>Overbought</a:t>
            </a:r>
            <a:r>
              <a:rPr lang="zh-TW" altLang="en-US" dirty="0"/>
              <a:t>），投資者應考慮出售該證券。</a:t>
            </a:r>
            <a:endParaRPr lang="en-US" altLang="zh-TW" dirty="0"/>
          </a:p>
          <a:p>
            <a:pPr lvl="1"/>
            <a:r>
              <a:rPr lang="zh-TW" altLang="en-US" dirty="0"/>
              <a:t>相反，當證券</a:t>
            </a:r>
            <a:r>
              <a:rPr lang="en-US" altLang="zh-TW" dirty="0"/>
              <a:t>RSI</a:t>
            </a:r>
            <a:r>
              <a:rPr lang="zh-TW" altLang="en-US" dirty="0"/>
              <a:t>跌至</a:t>
            </a:r>
            <a:r>
              <a:rPr lang="en-US" altLang="zh-TW" dirty="0"/>
              <a:t>30</a:t>
            </a:r>
            <a:r>
              <a:rPr lang="zh-TW" altLang="en-US" dirty="0"/>
              <a:t>時，代表證券被超賣（</a:t>
            </a:r>
            <a:r>
              <a:rPr lang="en-US" altLang="zh-TW" dirty="0"/>
              <a:t>Oversold</a:t>
            </a:r>
            <a:r>
              <a:rPr lang="zh-TW" altLang="en-US" dirty="0"/>
              <a:t>），投資者應購入該證券。</a:t>
            </a:r>
            <a:endParaRPr lang="en-US" altLang="zh-TW" dirty="0"/>
          </a:p>
          <a:p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Other possible trading strategies</a:t>
            </a:r>
          </a:p>
          <a:p>
            <a:pPr lvl="1"/>
            <a:r>
              <a:rPr lang="zh-TW" altLang="en-US" dirty="0">
                <a:solidFill>
                  <a:srgbClr val="00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當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『</a:t>
            </a:r>
            <a:r>
              <a:rPr lang="zh-TW" altLang="en-US" dirty="0">
                <a:solidFill>
                  <a:srgbClr val="00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短週期的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RSI』</a:t>
            </a:r>
            <a:r>
              <a:rPr lang="zh-TW" altLang="en-US" dirty="0">
                <a:solidFill>
                  <a:srgbClr val="00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向上突破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『</a:t>
            </a:r>
            <a:r>
              <a:rPr lang="zh-TW" altLang="en-US" dirty="0">
                <a:solidFill>
                  <a:srgbClr val="00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長週期的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RSI』</a:t>
            </a:r>
            <a:r>
              <a:rPr lang="zh-TW" altLang="en-US" dirty="0">
                <a:solidFill>
                  <a:srgbClr val="00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，是黃金交叉代表上漲力道夠，是買進的訊號</a:t>
            </a:r>
          </a:p>
          <a:p>
            <a:pPr lvl="1"/>
            <a:r>
              <a:rPr lang="zh-TW" altLang="en-US" dirty="0">
                <a:solidFill>
                  <a:srgbClr val="00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當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『</a:t>
            </a:r>
            <a:r>
              <a:rPr lang="zh-TW" altLang="en-US" dirty="0">
                <a:solidFill>
                  <a:srgbClr val="00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短週期的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RSI』</a:t>
            </a:r>
            <a:r>
              <a:rPr lang="zh-TW" altLang="en-US" dirty="0">
                <a:solidFill>
                  <a:srgbClr val="00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向下跌破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『</a:t>
            </a:r>
            <a:r>
              <a:rPr lang="zh-TW" altLang="en-US" dirty="0">
                <a:solidFill>
                  <a:srgbClr val="00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長週期的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RSI』</a:t>
            </a:r>
            <a:r>
              <a:rPr lang="zh-TW" altLang="en-US" dirty="0">
                <a:solidFill>
                  <a:srgbClr val="00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，是死亡交叉代表下跌力道強，是賣出的訊號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RSI</a:t>
            </a:r>
            <a:r>
              <a:rPr lang="zh-TW" altLang="en-US" dirty="0"/>
              <a:t>的交易策略 </a:t>
            </a:r>
            <a:r>
              <a:rPr lang="en-US" altLang="zh-TW" dirty="0"/>
              <a:t>(1/2)</a:t>
            </a:r>
            <a:endParaRPr lang="zh-TW" altLang="en-US" dirty="0"/>
          </a:p>
        </p:txBody>
      </p:sp>
      <p:sp>
        <p:nvSpPr>
          <p:cNvPr id="5" name="圓角矩形圖說文字 4"/>
          <p:cNvSpPr/>
          <p:nvPr/>
        </p:nvSpPr>
        <p:spPr>
          <a:xfrm>
            <a:off x="7608168" y="3789041"/>
            <a:ext cx="1245712" cy="374571"/>
          </a:xfrm>
          <a:prstGeom prst="wedgeRoundRectCallout">
            <a:avLst>
              <a:gd name="adj1" fmla="val -81661"/>
              <a:gd name="adj2" fmla="val -60887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defRPr/>
            </a:pP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逆勢指標！</a:t>
            </a:r>
          </a:p>
        </p:txBody>
      </p:sp>
    </p:spTree>
    <p:extLst>
      <p:ext uri="{BB962C8B-B14F-4D97-AF65-F5344CB8AC3E}">
        <p14:creationId xmlns:p14="http://schemas.microsoft.com/office/powerpoint/2010/main" val="382302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Overall trading policy based on RSI (</a:t>
            </a:r>
            <a:r>
              <a:rPr lang="en-US" altLang="zh-TW" dirty="0">
                <a:hlinkClick r:id="rId2"/>
              </a:rPr>
              <a:t>source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RSI</a:t>
            </a:r>
            <a:r>
              <a:rPr lang="zh-TW" altLang="en-US" dirty="0"/>
              <a:t>大於</a:t>
            </a:r>
            <a:r>
              <a:rPr lang="en-US" altLang="zh-TW" dirty="0"/>
              <a:t>80</a:t>
            </a:r>
            <a:r>
              <a:rPr lang="zh-TW" altLang="en-US" dirty="0"/>
              <a:t>時，為超買訊號，市場過熱，要準備開始跌了。</a:t>
            </a:r>
          </a:p>
          <a:p>
            <a:pPr lvl="1"/>
            <a:r>
              <a:rPr lang="en-US" altLang="zh-TW" dirty="0"/>
              <a:t>RSI</a:t>
            </a:r>
            <a:r>
              <a:rPr lang="zh-TW" altLang="en-US" dirty="0"/>
              <a:t>小於</a:t>
            </a:r>
            <a:r>
              <a:rPr lang="en-US" altLang="zh-TW" dirty="0"/>
              <a:t>20</a:t>
            </a:r>
            <a:r>
              <a:rPr lang="zh-TW" altLang="en-US" dirty="0"/>
              <a:t>時，為超賣訊號，市場過冷，要準備開始漲了。</a:t>
            </a:r>
          </a:p>
          <a:p>
            <a:pPr lvl="1"/>
            <a:r>
              <a:rPr lang="zh-TW" altLang="en-US" dirty="0"/>
              <a:t>黃金交叉時可以買進；死亡交叉時可以賣出。</a:t>
            </a:r>
            <a:endParaRPr lang="en-US" altLang="zh-TW" dirty="0"/>
          </a:p>
          <a:p>
            <a:r>
              <a:rPr lang="en-US" altLang="zh-TW" dirty="0"/>
              <a:t>Reference</a:t>
            </a:r>
          </a:p>
          <a:p>
            <a:pPr lvl="1"/>
            <a:r>
              <a:rPr lang="en-US" altLang="zh-TW" u="sng" dirty="0">
                <a:hlinkClick r:id="rId2"/>
              </a:rPr>
              <a:t>RSI </a:t>
            </a:r>
            <a:r>
              <a:rPr lang="zh-TW" altLang="en-US" u="sng" dirty="0">
                <a:hlinkClick r:id="rId2"/>
              </a:rPr>
              <a:t>指標</a:t>
            </a:r>
            <a:r>
              <a:rPr lang="en-US" altLang="zh-TW" u="sng" dirty="0">
                <a:hlinkClick r:id="rId2"/>
              </a:rPr>
              <a:t>: </a:t>
            </a:r>
            <a:r>
              <a:rPr lang="zh-TW" altLang="en-US" u="sng" dirty="0">
                <a:hlinkClick r:id="rId2"/>
              </a:rPr>
              <a:t>判斷股價漲跌的機率</a:t>
            </a:r>
            <a:endParaRPr lang="en-US" altLang="zh-TW" u="sng" dirty="0"/>
          </a:p>
          <a:p>
            <a:pPr lvl="1"/>
            <a:r>
              <a:rPr lang="zh-TW" altLang="en-US" dirty="0">
                <a:hlinkClick r:id="rId3"/>
              </a:rPr>
              <a:t>教你看懂</a:t>
            </a:r>
            <a:r>
              <a:rPr lang="en-US" altLang="zh-TW" dirty="0">
                <a:hlinkClick r:id="rId3"/>
              </a:rPr>
              <a:t>RSI</a:t>
            </a:r>
            <a:r>
              <a:rPr lang="zh-TW" altLang="en-US" dirty="0">
                <a:hlinkClick r:id="rId3"/>
              </a:rPr>
              <a:t>相對強弱指標</a:t>
            </a:r>
            <a:endParaRPr lang="en-US" altLang="zh-TW" dirty="0"/>
          </a:p>
          <a:p>
            <a:pPr lvl="1"/>
            <a:r>
              <a:rPr lang="zh-TW" altLang="en-US" dirty="0">
                <a:hlinkClick r:id="rId4"/>
              </a:rPr>
              <a:t>相對強弱指數</a:t>
            </a:r>
            <a:r>
              <a:rPr lang="en-US" altLang="zh-TW" dirty="0"/>
              <a:t> at Wikipedia</a:t>
            </a:r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RSI</a:t>
            </a:r>
            <a:r>
              <a:rPr lang="zh-TW" altLang="en-US" dirty="0"/>
              <a:t>的交易策略 </a:t>
            </a:r>
            <a:r>
              <a:rPr lang="en-US" altLang="zh-TW" dirty="0"/>
              <a:t>(2/2)</a:t>
            </a:r>
            <a:endParaRPr lang="zh-TW" altLang="en-US" dirty="0"/>
          </a:p>
        </p:txBody>
      </p:sp>
      <p:sp>
        <p:nvSpPr>
          <p:cNvPr id="4" name="圓角矩形圖說文字 4">
            <a:extLst>
              <a:ext uri="{FF2B5EF4-FFF2-40B4-BE49-F238E27FC236}">
                <a16:creationId xmlns:a16="http://schemas.microsoft.com/office/drawing/2014/main" id="{72CED74A-B0E0-4F92-9CF1-2247FAC9CF7B}"/>
              </a:ext>
            </a:extLst>
          </p:cNvPr>
          <p:cNvSpPr/>
          <p:nvPr/>
        </p:nvSpPr>
        <p:spPr>
          <a:xfrm>
            <a:off x="6240016" y="4365105"/>
            <a:ext cx="1443157" cy="374571"/>
          </a:xfrm>
          <a:prstGeom prst="wedgeRoundRectCallout">
            <a:avLst>
              <a:gd name="adj1" fmla="val -81661"/>
              <a:gd name="adj2" fmla="val -60887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defRPr/>
            </a:pP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有實際案例！</a:t>
            </a:r>
          </a:p>
        </p:txBody>
      </p:sp>
    </p:spTree>
    <p:extLst>
      <p:ext uri="{BB962C8B-B14F-4D97-AF65-F5344CB8AC3E}">
        <p14:creationId xmlns:p14="http://schemas.microsoft.com/office/powerpoint/2010/main" val="282019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RSI </a:t>
            </a:r>
            <a:r>
              <a:rPr lang="en-US" altLang="zh-TW"/>
              <a:t>Profit Estimation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771519" y="6372036"/>
            <a:ext cx="22088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2"/>
              </a:rPr>
              <a:t>rsiProfitEstimate01.m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1724B28-C462-41E3-AD82-62EC8E201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652" y="1508478"/>
            <a:ext cx="6417709" cy="480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79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RSI Profit vs. Windows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440593" y="6309320"/>
            <a:ext cx="23957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2"/>
              </a:rPr>
              <a:t>rsiProfitVsWindow01.m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2299D4B-7529-40C2-86F6-CD3FCAA03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673" y="1765090"/>
            <a:ext cx="5785893" cy="432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6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Many </a:t>
            </a:r>
            <a:r>
              <a:rPr lang="en-US" altLang="zh-TW" dirty="0" err="1"/>
              <a:t>many</a:t>
            </a:r>
            <a:r>
              <a:rPr lang="en-US" altLang="zh-TW" dirty="0"/>
              <a:t> more…</a:t>
            </a:r>
          </a:p>
          <a:p>
            <a:pPr lvl="1"/>
            <a:r>
              <a:rPr lang="zh-TW" altLang="en-US" u="sng" dirty="0">
                <a:hlinkClick r:id="rId2"/>
              </a:rPr>
              <a:t>均線</a:t>
            </a:r>
            <a:r>
              <a:rPr lang="en-US" altLang="zh-TW" u="sng" dirty="0">
                <a:hlinkClick r:id="rId2"/>
              </a:rPr>
              <a:t>( MA ): </a:t>
            </a:r>
            <a:r>
              <a:rPr lang="zh-TW" altLang="en-US" u="sng" dirty="0">
                <a:hlinkClick r:id="rId2"/>
              </a:rPr>
              <a:t>反映投資人的平均成本</a:t>
            </a:r>
            <a:endParaRPr lang="zh-TW" altLang="en-US" dirty="0"/>
          </a:p>
          <a:p>
            <a:pPr lvl="1"/>
            <a:r>
              <a:rPr lang="en-US" altLang="zh-TW" u="sng" dirty="0">
                <a:hlinkClick r:id="rId3"/>
              </a:rPr>
              <a:t>KD </a:t>
            </a:r>
            <a:r>
              <a:rPr lang="zh-TW" altLang="en-US" u="sng" dirty="0">
                <a:hlinkClick r:id="rId3"/>
              </a:rPr>
              <a:t>指標</a:t>
            </a:r>
            <a:r>
              <a:rPr lang="en-US" altLang="zh-TW" u="sng" dirty="0">
                <a:hlinkClick r:id="rId3"/>
              </a:rPr>
              <a:t>: </a:t>
            </a:r>
            <a:r>
              <a:rPr lang="zh-TW" altLang="en-US" u="sng" dirty="0">
                <a:hlinkClick r:id="rId3"/>
              </a:rPr>
              <a:t>看出股價相對走勢</a:t>
            </a:r>
            <a:endParaRPr lang="zh-TW" altLang="en-US" dirty="0"/>
          </a:p>
          <a:p>
            <a:pPr lvl="1"/>
            <a:r>
              <a:rPr lang="en-US" altLang="zh-TW" u="sng" dirty="0">
                <a:hlinkClick r:id="rId4"/>
              </a:rPr>
              <a:t>RSI </a:t>
            </a:r>
            <a:r>
              <a:rPr lang="zh-TW" altLang="en-US" u="sng" dirty="0">
                <a:hlinkClick r:id="rId4"/>
              </a:rPr>
              <a:t>指標</a:t>
            </a:r>
            <a:r>
              <a:rPr lang="en-US" altLang="zh-TW" u="sng" dirty="0">
                <a:hlinkClick r:id="rId4"/>
              </a:rPr>
              <a:t>: </a:t>
            </a:r>
            <a:r>
              <a:rPr lang="zh-TW" altLang="en-US" u="sng" dirty="0">
                <a:hlinkClick r:id="rId4"/>
              </a:rPr>
              <a:t>判斷股價漲跌的機率</a:t>
            </a:r>
            <a:endParaRPr lang="zh-TW" altLang="en-US" dirty="0"/>
          </a:p>
          <a:p>
            <a:pPr lvl="1"/>
            <a:r>
              <a:rPr lang="en-US" altLang="zh-TW" u="sng" dirty="0">
                <a:hlinkClick r:id="rId5"/>
              </a:rPr>
              <a:t>MACD </a:t>
            </a:r>
            <a:r>
              <a:rPr lang="zh-TW" altLang="en-US" u="sng" dirty="0">
                <a:hlinkClick r:id="rId5"/>
              </a:rPr>
              <a:t>指標</a:t>
            </a:r>
            <a:r>
              <a:rPr lang="en-US" altLang="zh-TW" u="sng" dirty="0">
                <a:hlinkClick r:id="rId5"/>
              </a:rPr>
              <a:t>: </a:t>
            </a:r>
            <a:r>
              <a:rPr lang="zh-TW" altLang="en-US" u="sng" dirty="0">
                <a:hlinkClick r:id="rId5"/>
              </a:rPr>
              <a:t>確立中長期波段走勢，找出買賣時機點</a:t>
            </a:r>
            <a:endParaRPr lang="zh-TW" altLang="en-US" dirty="0"/>
          </a:p>
          <a:p>
            <a:pPr lvl="1"/>
            <a:r>
              <a:rPr lang="zh-TW" altLang="en-US" u="sng" dirty="0">
                <a:hlinkClick r:id="rId6"/>
              </a:rPr>
              <a:t>乖離率 </a:t>
            </a:r>
            <a:r>
              <a:rPr lang="en-US" altLang="zh-TW" u="sng" dirty="0">
                <a:hlinkClick r:id="rId6"/>
              </a:rPr>
              <a:t>BIAS : </a:t>
            </a:r>
            <a:r>
              <a:rPr lang="zh-TW" altLang="en-US" u="sng" dirty="0">
                <a:hlinkClick r:id="rId6"/>
              </a:rPr>
              <a:t>投資人的平均報酬率</a:t>
            </a:r>
            <a:endParaRPr lang="zh-TW" altLang="en-US" dirty="0"/>
          </a:p>
          <a:p>
            <a:pPr lvl="1"/>
            <a:r>
              <a:rPr lang="en-US" altLang="zh-TW" dirty="0"/>
              <a:t>…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Other Technical Indicators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637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18800</TotalTime>
  <Words>563</Words>
  <Application>Microsoft Office PowerPoint</Application>
  <PresentationFormat>寬螢幕</PresentationFormat>
  <Paragraphs>65</Paragraphs>
  <Slides>9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7" baseType="lpstr">
      <vt:lpstr>新細明體</vt:lpstr>
      <vt:lpstr>標楷體</vt:lpstr>
      <vt:lpstr>Arial</vt:lpstr>
      <vt:lpstr>Calibri</vt:lpstr>
      <vt:lpstr>Wingdings</vt:lpstr>
      <vt:lpstr>Wingdings 2</vt:lpstr>
      <vt:lpstr>壁窗</vt:lpstr>
      <vt:lpstr>方程式</vt:lpstr>
      <vt:lpstr>Technical Indicator: RSI 技術指標：RSI</vt:lpstr>
      <vt:lpstr>RSI指標</vt:lpstr>
      <vt:lpstr>RSI Example</vt:lpstr>
      <vt:lpstr>RSI Properties</vt:lpstr>
      <vt:lpstr>使用RSI的交易策略 (1/2)</vt:lpstr>
      <vt:lpstr>使用RSI的交易策略 (2/2)</vt:lpstr>
      <vt:lpstr>RSI Profit Estimation</vt:lpstr>
      <vt:lpstr>RSI Profit vs. Windows</vt:lpstr>
      <vt:lpstr>Other Technical Indicators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 HTS 進行中文語音合成之研究</dc:title>
  <dc:creator>heycat</dc:creator>
  <cp:lastModifiedBy>Roger Jang</cp:lastModifiedBy>
  <cp:revision>825</cp:revision>
  <dcterms:created xsi:type="dcterms:W3CDTF">2008-11-09T17:03:56Z</dcterms:created>
  <dcterms:modified xsi:type="dcterms:W3CDTF">2023-08-15T01:50:54Z</dcterms:modified>
</cp:coreProperties>
</file>